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1924" r:id="rId3"/>
    <p:sldId id="11090804" r:id="rId4"/>
    <p:sldId id="1755" r:id="rId6"/>
    <p:sldId id="1805" r:id="rId7"/>
    <p:sldId id="1809" r:id="rId8"/>
    <p:sldId id="1811" r:id="rId9"/>
    <p:sldId id="1812" r:id="rId10"/>
    <p:sldId id="1814" r:id="rId11"/>
    <p:sldId id="1815" r:id="rId12"/>
    <p:sldId id="1816" r:id="rId13"/>
    <p:sldId id="1818" r:id="rId14"/>
    <p:sldId id="1819" r:id="rId15"/>
    <p:sldId id="1820" r:id="rId16"/>
    <p:sldId id="1821" r:id="rId17"/>
    <p:sldId id="1822" r:id="rId18"/>
    <p:sldId id="1823" r:id="rId19"/>
    <p:sldId id="11090803" r:id="rId20"/>
    <p:sldId id="11090829" r:id="rId21"/>
    <p:sldId id="11090802" r:id="rId22"/>
    <p:sldId id="11090791" r:id="rId23"/>
    <p:sldId id="2050" r:id="rId24"/>
    <p:sldId id="2053" r:id="rId25"/>
    <p:sldId id="2274" r:id="rId26"/>
    <p:sldId id="2054" r:id="rId27"/>
    <p:sldId id="2055" r:id="rId28"/>
    <p:sldId id="2056" r:id="rId29"/>
    <p:sldId id="2057" r:id="rId30"/>
    <p:sldId id="2058" r:id="rId31"/>
    <p:sldId id="2059" r:id="rId32"/>
    <p:sldId id="2064" r:id="rId33"/>
    <p:sldId id="2065" r:id="rId34"/>
    <p:sldId id="2071" r:id="rId35"/>
    <p:sldId id="2087" r:id="rId36"/>
    <p:sldId id="2088" r:id="rId37"/>
    <p:sldId id="2089" r:id="rId38"/>
    <p:sldId id="2095" r:id="rId39"/>
    <p:sldId id="2096" r:id="rId40"/>
    <p:sldId id="11090793" r:id="rId41"/>
    <p:sldId id="2100" r:id="rId42"/>
    <p:sldId id="2101" r:id="rId43"/>
    <p:sldId id="2102" r:id="rId44"/>
    <p:sldId id="2103" r:id="rId45"/>
    <p:sldId id="2104" r:id="rId46"/>
    <p:sldId id="2105" r:id="rId47"/>
    <p:sldId id="2106" r:id="rId48"/>
    <p:sldId id="2107" r:id="rId49"/>
    <p:sldId id="2108" r:id="rId50"/>
    <p:sldId id="2109" r:id="rId51"/>
    <p:sldId id="2110" r:id="rId52"/>
    <p:sldId id="2115" r:id="rId53"/>
    <p:sldId id="2116" r:id="rId54"/>
    <p:sldId id="2117" r:id="rId55"/>
    <p:sldId id="2122" r:id="rId56"/>
    <p:sldId id="2124" r:id="rId57"/>
    <p:sldId id="2126" r:id="rId58"/>
    <p:sldId id="2127" r:id="rId59"/>
    <p:sldId id="2128" r:id="rId60"/>
    <p:sldId id="2129" r:id="rId61"/>
    <p:sldId id="2130" r:id="rId62"/>
    <p:sldId id="2131" r:id="rId63"/>
    <p:sldId id="2132" r:id="rId64"/>
    <p:sldId id="2137" r:id="rId65"/>
    <p:sldId id="2138" r:id="rId66"/>
    <p:sldId id="2141" r:id="rId67"/>
    <p:sldId id="2151" r:id="rId68"/>
    <p:sldId id="2152" r:id="rId69"/>
    <p:sldId id="2153" r:id="rId70"/>
    <p:sldId id="2154" r:id="rId71"/>
    <p:sldId id="2155" r:id="rId72"/>
    <p:sldId id="2156" r:id="rId73"/>
    <p:sldId id="2157" r:id="rId74"/>
    <p:sldId id="2158" r:id="rId75"/>
    <p:sldId id="2159" r:id="rId76"/>
    <p:sldId id="11090797" r:id="rId77"/>
    <p:sldId id="2160" r:id="rId78"/>
  </p:sldIdLst>
  <p:sldSz cx="12192000" cy="6858000"/>
  <p:notesSz cx="6797675" cy="9928225"/>
  <p:custDataLst>
    <p:tags r:id="rId8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未知用户1" initials="未知用户1" lastIdx="0" clrIdx="0"/>
  <p:cmAuthor id="2" name="作者" initials="A" lastIdx="0" clrIdx="1"/>
  <p:cmAuthor id="3" name="C" initials="C" lastIdx="7" clrIdx="2"/>
  <p:cmAuthor id="4" name="Joan" initials="J"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304371"/>
    <a:srgbClr val="3C558D"/>
    <a:srgbClr val="AA3328"/>
    <a:srgbClr val="F2F2F2"/>
    <a:srgbClr val="000000"/>
    <a:srgbClr val="4276AA"/>
    <a:srgbClr val="178AA1"/>
    <a:srgbClr val="FFFFFF"/>
    <a:srgbClr val="E3E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49" autoAdjust="0"/>
    <p:restoredTop sz="84542" autoAdjust="0"/>
  </p:normalViewPr>
  <p:slideViewPr>
    <p:cSldViewPr snapToGrid="0">
      <p:cViewPr varScale="1">
        <p:scale>
          <a:sx n="95" d="100"/>
          <a:sy n="95" d="100"/>
        </p:scale>
        <p:origin x="1272" y="90"/>
      </p:cViewPr>
      <p:guideLst>
        <p:guide orient="horz" pos="709"/>
        <p:guide pos="7265"/>
        <p:guide orient="horz" pos="3929"/>
        <p:guide pos="415"/>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3" Type="http://schemas.openxmlformats.org/officeDocument/2006/relationships/tags" Target="tags/tag12.xml"/><Relationship Id="rId82" Type="http://schemas.openxmlformats.org/officeDocument/2006/relationships/commentAuthors" Target="commentAuthors.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5.xml"/><Relationship Id="rId79" Type="http://schemas.openxmlformats.org/officeDocument/2006/relationships/presProps" Target="presProps.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10" name="图片 9" descr="背景图案&#10;&#10;描述已自动生成"/>
          <p:cNvPicPr>
            <a:picLocks noChangeAspect="1"/>
          </p:cNvPicPr>
          <p:nvPr userDrawn="1"/>
        </p:nvPicPr>
        <p:blipFill>
          <a:blip r:embed="rId2" cstate="screen">
            <a:alphaModFix amt="90000"/>
          </a:blip>
          <a:stretch>
            <a:fillRect/>
          </a:stretch>
        </p:blipFill>
        <p:spPr>
          <a:xfrm>
            <a:off x="0" y="0"/>
            <a:ext cx="12192000" cy="6858000"/>
          </a:xfrm>
          <a:prstGeom prst="rect">
            <a:avLst/>
          </a:prstGeom>
        </p:spPr>
      </p:pic>
      <p:sp>
        <p:nvSpPr>
          <p:cNvPr id="2" name="标题 1"/>
          <p:cNvSpPr>
            <a:spLocks noGrp="1"/>
          </p:cNvSpPr>
          <p:nvPr>
            <p:ph type="ctrTitle" hasCustomPrompt="1"/>
          </p:nvPr>
        </p:nvSpPr>
        <p:spPr>
          <a:xfrm>
            <a:off x="914401" y="2009912"/>
            <a:ext cx="9318169" cy="1754326"/>
          </a:xfrm>
        </p:spPr>
        <p:txBody>
          <a:bodyPr wrap="square" anchor="b">
            <a:spAutoFit/>
          </a:bodyPr>
          <a:lstStyle>
            <a:lvl1pPr algn="l">
              <a:defRPr sz="6000">
                <a:solidFill>
                  <a:schemeClr val="accent1"/>
                </a:solidFill>
              </a:defRPr>
            </a:lvl1pPr>
          </a:lstStyle>
          <a:p>
            <a:r>
              <a:rPr lang="en-US" altLang="zh-CN" dirty="0"/>
              <a:t>Click to edit Master title style </a:t>
            </a:r>
            <a:endParaRPr lang="zh-CN" altLang="en-US" dirty="0"/>
          </a:p>
        </p:txBody>
      </p:sp>
      <p:sp>
        <p:nvSpPr>
          <p:cNvPr id="3" name="副标题 2"/>
          <p:cNvSpPr>
            <a:spLocks noGrp="1"/>
          </p:cNvSpPr>
          <p:nvPr>
            <p:ph type="subTitle" idx="1"/>
          </p:nvPr>
        </p:nvSpPr>
        <p:spPr>
          <a:xfrm>
            <a:off x="914401" y="4403691"/>
            <a:ext cx="6515099" cy="258532"/>
          </a:xfrm>
        </p:spPr>
        <p:txBody>
          <a:bodyPr wrap="square">
            <a:sp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Click to edit Master subtitle style</a:t>
            </a:r>
            <a:endParaRPr lang="en-US" altLang="zh-CN" dirty="0"/>
          </a:p>
        </p:txBody>
      </p:sp>
      <p:sp>
        <p:nvSpPr>
          <p:cNvPr id="7" name="文本占位符 6"/>
          <p:cNvSpPr>
            <a:spLocks noGrp="1"/>
          </p:cNvSpPr>
          <p:nvPr>
            <p:ph type="body" sz="quarter" idx="10" hasCustomPrompt="1"/>
          </p:nvPr>
        </p:nvSpPr>
        <p:spPr>
          <a:xfrm>
            <a:off x="7867649" y="6109859"/>
            <a:ext cx="3651251" cy="180659"/>
          </a:xfrm>
        </p:spPr>
        <p:txBody>
          <a:bodyPr vert="horz" wrap="none" lIns="91440" tIns="45720" rIns="91440" bIns="45720" rtlCol="0" anchor="ctr">
            <a:noAutofit/>
          </a:bodyPr>
          <a:lstStyle>
            <a:lvl1pPr marL="0" indent="0" algn="r">
              <a:buNone/>
              <a:defRPr lang="zh-CN" altLang="en-US" sz="1000" b="0" dirty="0" smtClean="0">
                <a:ln>
                  <a:noFill/>
                </a:ln>
                <a:solidFill>
                  <a:schemeClr val="tx1"/>
                </a:solidFill>
                <a:latin typeface="+mj-lt"/>
                <a:ea typeface="+mj-ea"/>
                <a:cs typeface="+mj-cs"/>
              </a:defRPr>
            </a:lvl1pPr>
          </a:lstStyle>
          <a:p>
            <a:pPr marL="228600" lvl="0" indent="-228600" algn="r">
              <a:spcBef>
                <a:spcPct val="0"/>
              </a:spcBef>
            </a:pPr>
            <a:r>
              <a:rPr lang="en-US" altLang="zh-CN" dirty="0"/>
              <a:t>Speaker name and title</a:t>
            </a:r>
            <a:endParaRPr lang="en-US" altLang="zh-CN" dirty="0"/>
          </a:p>
        </p:txBody>
      </p:sp>
      <p:sp>
        <p:nvSpPr>
          <p:cNvPr id="8" name="文本占位符 7"/>
          <p:cNvSpPr>
            <a:spLocks noGrp="1"/>
          </p:cNvSpPr>
          <p:nvPr>
            <p:ph type="body" sz="quarter" idx="11" hasCustomPrompt="1"/>
          </p:nvPr>
        </p:nvSpPr>
        <p:spPr>
          <a:xfrm>
            <a:off x="673100" y="6109859"/>
            <a:ext cx="3651251" cy="180659"/>
          </a:xfrm>
        </p:spPr>
        <p:txBody>
          <a:bodyPr vert="horz" wrap="none" lIns="91440" tIns="45720" rIns="91440" bIns="45720" rtlCol="0" anchor="ctr">
            <a:noAutofit/>
          </a:bodyPr>
          <a:lstStyle>
            <a:lvl1pPr marL="0" indent="0" algn="l">
              <a:buNone/>
              <a:defRPr lang="zh-CN" altLang="en-US" sz="1000" b="0" dirty="0" smtClean="0">
                <a:ln>
                  <a:noFill/>
                </a:ln>
                <a:solidFill>
                  <a:schemeClr val="tx1"/>
                </a:solidFill>
                <a:latin typeface="+mj-lt"/>
                <a:ea typeface="+mj-ea"/>
                <a:cs typeface="+mj-cs"/>
              </a:defRPr>
            </a:lvl1pPr>
          </a:lstStyle>
          <a:p>
            <a:pPr marL="0" indent="0"/>
            <a:r>
              <a:rPr lang="en-US" altLang="zh-CN" dirty="0"/>
              <a:t>www.islide.cc</a:t>
            </a:r>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7" name="矩形 6"/>
          <p:cNvSpPr/>
          <p:nvPr userDrawn="1"/>
        </p:nvSpPr>
        <p:spPr>
          <a:xfrm>
            <a:off x="5034280" y="635"/>
            <a:ext cx="2123440" cy="147320"/>
          </a:xfrm>
          <a:prstGeom prst="rect">
            <a:avLst/>
          </a:prstGeom>
          <a:solidFill>
            <a:srgbClr val="304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矩形 12"/>
          <p:cNvSpPr/>
          <p:nvPr userDrawn="1"/>
        </p:nvSpPr>
        <p:spPr>
          <a:xfrm rot="5400000">
            <a:off x="5033010" y="-2510155"/>
            <a:ext cx="2124710" cy="12224385"/>
          </a:xfrm>
          <a:prstGeom prst="rect">
            <a:avLst/>
          </a:prstGeom>
          <a:solidFill>
            <a:srgbClr val="E3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rot="16200000">
            <a:off x="-1004570" y="3528060"/>
            <a:ext cx="2123440" cy="147320"/>
          </a:xfrm>
          <a:prstGeom prst="rect">
            <a:avLst/>
          </a:prstGeom>
          <a:solidFill>
            <a:srgbClr val="304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3" descr="背景图案&#10;&#10;描述已自动生成"/>
          <p:cNvPicPr>
            <a:picLocks noChangeAspect="1"/>
          </p:cNvPicPr>
          <p:nvPr userDrawn="1"/>
        </p:nvPicPr>
        <p:blipFill>
          <a:blip r:embed="rId2" cstate="screen">
            <a:alphaModFix amt="90000"/>
          </a:blip>
          <a:stretch>
            <a:fillRect/>
          </a:stretch>
        </p:blipFill>
        <p:spPr>
          <a:xfrm>
            <a:off x="0" y="0"/>
            <a:ext cx="12192000" cy="6858000"/>
          </a:xfrm>
          <a:prstGeom prst="rect">
            <a:avLst/>
          </a:prstGeom>
        </p:spPr>
      </p:pic>
      <p:sp>
        <p:nvSpPr>
          <p:cNvPr id="2" name="标题 1"/>
          <p:cNvSpPr>
            <a:spLocks noGrp="1"/>
          </p:cNvSpPr>
          <p:nvPr>
            <p:ph type="title"/>
          </p:nvPr>
        </p:nvSpPr>
        <p:spPr>
          <a:xfrm>
            <a:off x="4044953" y="2678351"/>
            <a:ext cx="5677105" cy="424732"/>
          </a:xfrm>
        </p:spPr>
        <p:txBody>
          <a:bodyPr anchor="b">
            <a:spAutoFit/>
          </a:bodyPr>
          <a:lstStyle>
            <a:lvl1pPr>
              <a:defRPr sz="2400">
                <a:solidFill>
                  <a:schemeClr val="tx1"/>
                </a:solidFill>
              </a:defRPr>
            </a:lvl1pPr>
          </a:lstStyle>
          <a:p>
            <a:r>
              <a:rPr lang="en-US" altLang="zh-CN" dirty="0"/>
              <a:t>Click to edit Master title style</a:t>
            </a:r>
            <a:endParaRPr lang="zh-CN" altLang="en-US" dirty="0"/>
          </a:p>
        </p:txBody>
      </p:sp>
      <p:sp>
        <p:nvSpPr>
          <p:cNvPr id="3" name="文本占位符 2"/>
          <p:cNvSpPr>
            <a:spLocks noGrp="1"/>
          </p:cNvSpPr>
          <p:nvPr>
            <p:ph type="body" idx="1" hasCustomPrompt="1"/>
          </p:nvPr>
        </p:nvSpPr>
        <p:spPr>
          <a:xfrm>
            <a:off x="4044953" y="3130068"/>
            <a:ext cx="5677105" cy="286232"/>
          </a:xfrm>
        </p:spPr>
        <p:txBody>
          <a:bodyPr>
            <a:sp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Click to edit Master title style</a:t>
            </a:r>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节标题">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图片 3" descr="背景图案&#10;&#10;描述已自动生成"/>
          <p:cNvPicPr>
            <a:picLocks noChangeAspect="1"/>
          </p:cNvPicPr>
          <p:nvPr userDrawn="1"/>
        </p:nvPicPr>
        <p:blipFill>
          <a:blip r:embed="rId3" cstate="screen">
            <a:alphaModFix amt="90000"/>
          </a:blip>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6" name="日期占位符 5"/>
          <p:cNvSpPr>
            <a:spLocks noGrp="1"/>
          </p:cNvSpPr>
          <p:nvPr>
            <p:ph type="dt" sz="half" idx="10"/>
          </p:nvPr>
        </p:nvSpPr>
        <p:spPr>
          <a:xfrm>
            <a:off x="5401732" y="6235704"/>
            <a:ext cx="1388536" cy="206381"/>
          </a:xfrm>
          <a:prstGeom prst="rect">
            <a:avLst/>
          </a:prstGeom>
        </p:spPr>
        <p:txBody>
          <a:bodyPr/>
          <a:lstStyle/>
          <a:p>
            <a:endParaRPr lang="zh-CN" altLang="en-US"/>
          </a:p>
        </p:txBody>
      </p:sp>
      <p:sp>
        <p:nvSpPr>
          <p:cNvPr id="7" name="页脚占位符 6"/>
          <p:cNvSpPr>
            <a:spLocks noGrp="1"/>
          </p:cNvSpPr>
          <p:nvPr>
            <p:ph type="ftr" sz="quarter" idx="11"/>
          </p:nvPr>
        </p:nvSpPr>
        <p:spPr>
          <a:xfrm>
            <a:off x="660402" y="6235704"/>
            <a:ext cx="4140201" cy="206381"/>
          </a:xfrm>
          <a:prstGeom prst="rect">
            <a:avLst/>
          </a:prstGeom>
        </p:spPr>
        <p:txBody>
          <a:bodyPr/>
          <a:lstStyle/>
          <a:p>
            <a:endParaRPr lang="zh-CN" altLang="en-US" dirty="0"/>
          </a:p>
        </p:txBody>
      </p:sp>
      <p:sp>
        <p:nvSpPr>
          <p:cNvPr id="8" name="灯片编号占位符 7"/>
          <p:cNvSpPr>
            <a:spLocks noGrp="1"/>
          </p:cNvSpPr>
          <p:nvPr>
            <p:ph type="sldNum" sz="quarter" idx="12"/>
          </p:nvPr>
        </p:nvSpPr>
        <p:spPr>
          <a:xfrm>
            <a:off x="8971305" y="6235704"/>
            <a:ext cx="2547595" cy="206381"/>
          </a:xfrm>
          <a:prstGeom prst="rect">
            <a:avLst/>
          </a:prstGeom>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末尾幻灯片">
    <p:bg>
      <p:bgPr>
        <a:solidFill>
          <a:schemeClr val="bg1"/>
        </a:solidFill>
        <a:effectLst/>
      </p:bgPr>
    </p:bg>
    <p:spTree>
      <p:nvGrpSpPr>
        <p:cNvPr id="1" name=""/>
        <p:cNvGrpSpPr/>
        <p:nvPr/>
      </p:nvGrpSpPr>
      <p:grpSpPr>
        <a:xfrm>
          <a:off x="0" y="0"/>
          <a:ext cx="0" cy="0"/>
          <a:chOff x="0" y="0"/>
          <a:chExt cx="0" cy="0"/>
        </a:xfrm>
      </p:grpSpPr>
      <p:pic>
        <p:nvPicPr>
          <p:cNvPr id="6" name="图片 5" descr="背景图案&#10;&#10;描述已自动生成"/>
          <p:cNvPicPr>
            <a:picLocks noChangeAspect="1"/>
          </p:cNvPicPr>
          <p:nvPr userDrawn="1"/>
        </p:nvPicPr>
        <p:blipFill>
          <a:blip r:embed="rId2" cstate="screen">
            <a:alphaModFix amt="90000"/>
          </a:blip>
          <a:stretch>
            <a:fillRect/>
          </a:stretch>
        </p:blipFill>
        <p:spPr>
          <a:xfrm flipH="1">
            <a:off x="0" y="0"/>
            <a:ext cx="12192000" cy="6858000"/>
          </a:xfrm>
          <a:prstGeom prst="rect">
            <a:avLst/>
          </a:prstGeom>
        </p:spPr>
      </p:pic>
      <p:sp>
        <p:nvSpPr>
          <p:cNvPr id="11" name="íšlîḓe"/>
          <p:cNvSpPr/>
          <p:nvPr/>
        </p:nvSpPr>
        <p:spPr>
          <a:xfrm>
            <a:off x="12191318" y="0"/>
            <a:ext cx="684" cy="13546"/>
          </a:xfrm>
          <a:custGeom>
            <a:avLst/>
            <a:gdLst>
              <a:gd name="connsiteX0" fmla="*/ 0 w 684"/>
              <a:gd name="connsiteY0" fmla="*/ 0 h 13546"/>
              <a:gd name="connsiteX1" fmla="*/ 684 w 684"/>
              <a:gd name="connsiteY1" fmla="*/ 0 h 13546"/>
              <a:gd name="connsiteX2" fmla="*/ 684 w 684"/>
              <a:gd name="connsiteY2" fmla="*/ 13546 h 13546"/>
              <a:gd name="connsiteX3" fmla="*/ 0 w 684"/>
              <a:gd name="connsiteY3" fmla="*/ 0 h 13546"/>
            </a:gdLst>
            <a:ahLst/>
            <a:cxnLst>
              <a:cxn ang="0">
                <a:pos x="connsiteX0" y="connsiteY0"/>
              </a:cxn>
              <a:cxn ang="0">
                <a:pos x="connsiteX1" y="connsiteY1"/>
              </a:cxn>
              <a:cxn ang="0">
                <a:pos x="connsiteX2" y="connsiteY2"/>
              </a:cxn>
              <a:cxn ang="0">
                <a:pos x="connsiteX3" y="connsiteY3"/>
              </a:cxn>
            </a:cxnLst>
            <a:rect l="l" t="t" r="r" b="b"/>
            <a:pathLst>
              <a:path w="684" h="13546">
                <a:moveTo>
                  <a:pt x="0" y="0"/>
                </a:moveTo>
                <a:lnTo>
                  <a:pt x="684" y="0"/>
                </a:lnTo>
                <a:lnTo>
                  <a:pt x="684" y="13546"/>
                </a:lnTo>
                <a:lnTo>
                  <a:pt x="0" y="0"/>
                </a:lnTo>
                <a:close/>
              </a:path>
            </a:pathLst>
          </a:custGeom>
          <a:solidFill>
            <a:schemeClr val="bg1"/>
          </a:solidFill>
          <a:ln w="14015" cap="flat">
            <a:noFill/>
            <a:prstDash val="solid"/>
            <a:miter/>
          </a:ln>
        </p:spPr>
        <p:txBody>
          <a:bodyPr wrap="square" rtlCol="0" anchor="ctr">
            <a:noAutofit/>
          </a:bodyPr>
          <a:lstStyle/>
          <a:p>
            <a:endParaRPr lang="zh-CN" altLang="en-US" sz="1800">
              <a:solidFill>
                <a:schemeClr val="tx1"/>
              </a:solidFill>
            </a:endParaRPr>
          </a:p>
        </p:txBody>
      </p:sp>
      <p:sp>
        <p:nvSpPr>
          <p:cNvPr id="2" name="矩形 1"/>
          <p:cNvSpPr/>
          <p:nvPr userDrawn="1"/>
        </p:nvSpPr>
        <p:spPr>
          <a:xfrm>
            <a:off x="-3420" y="0"/>
            <a:ext cx="12192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占位符 6"/>
          <p:cNvSpPr>
            <a:spLocks noGrp="1"/>
          </p:cNvSpPr>
          <p:nvPr>
            <p:ph type="body" sz="quarter" idx="10" hasCustomPrompt="1"/>
          </p:nvPr>
        </p:nvSpPr>
        <p:spPr>
          <a:xfrm>
            <a:off x="7867649" y="6109861"/>
            <a:ext cx="3651251" cy="180659"/>
          </a:xfrm>
        </p:spPr>
        <p:txBody>
          <a:bodyPr vert="horz" wrap="none" lIns="91440" tIns="45720" rIns="91440" bIns="45720" rtlCol="0" anchor="ctr" anchorCtr="0">
            <a:noAutofit/>
          </a:bodyPr>
          <a:lstStyle>
            <a:lvl1pPr marL="0" indent="0" algn="r">
              <a:lnSpc>
                <a:spcPct val="100000"/>
              </a:lnSpc>
              <a:buNone/>
              <a:defRPr lang="zh-CN" altLang="en-US" sz="1000" b="0" dirty="0" smtClean="0">
                <a:ln>
                  <a:noFill/>
                </a:ln>
                <a:solidFill>
                  <a:schemeClr val="tx1"/>
                </a:solidFill>
                <a:latin typeface="+mj-lt"/>
                <a:ea typeface="+mj-ea"/>
                <a:cs typeface="+mj-cs"/>
              </a:defRPr>
            </a:lvl1pPr>
          </a:lstStyle>
          <a:p>
            <a:pPr marL="228600" lvl="0" indent="-228600" algn="r">
              <a:spcBef>
                <a:spcPct val="0"/>
              </a:spcBef>
            </a:pPr>
            <a:r>
              <a:rPr lang="en-US" altLang="zh-CN" dirty="0"/>
              <a:t>Speaker name and title</a:t>
            </a:r>
            <a:endParaRPr lang="en-US" altLang="zh-CN" dirty="0"/>
          </a:p>
        </p:txBody>
      </p:sp>
      <p:sp>
        <p:nvSpPr>
          <p:cNvPr id="8" name="文本占位符 7"/>
          <p:cNvSpPr>
            <a:spLocks noGrp="1"/>
          </p:cNvSpPr>
          <p:nvPr>
            <p:ph type="body" sz="quarter" idx="11" hasCustomPrompt="1"/>
          </p:nvPr>
        </p:nvSpPr>
        <p:spPr>
          <a:xfrm>
            <a:off x="673100" y="6109861"/>
            <a:ext cx="3651251" cy="180659"/>
          </a:xfrm>
        </p:spPr>
        <p:txBody>
          <a:bodyPr vert="horz" wrap="none" lIns="91440" tIns="45720" rIns="91440" bIns="45720" rtlCol="0" anchor="ctr" anchorCtr="0">
            <a:noAutofit/>
          </a:bodyPr>
          <a:lstStyle>
            <a:lvl1pPr marL="0" indent="0" algn="l">
              <a:lnSpc>
                <a:spcPct val="100000"/>
              </a:lnSpc>
              <a:buNone/>
              <a:defRPr lang="zh-CN" altLang="en-US" sz="1000" b="0" dirty="0" smtClean="0">
                <a:ln>
                  <a:noFill/>
                </a:ln>
                <a:solidFill>
                  <a:schemeClr val="tx1"/>
                </a:solidFill>
                <a:latin typeface="+mj-lt"/>
                <a:ea typeface="+mj-ea"/>
                <a:cs typeface="+mj-cs"/>
              </a:defRPr>
            </a:lvl1pPr>
          </a:lstStyle>
          <a:p>
            <a:pPr marL="0" indent="0"/>
            <a:r>
              <a:rPr lang="en-US" altLang="zh-CN" dirty="0"/>
              <a:t>www.islide.cc</a:t>
            </a:r>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6" name="íṥlîḓè"/>
          <p:cNvSpPr/>
          <p:nvPr userDrawn="1"/>
        </p:nvSpPr>
        <p:spPr>
          <a:xfrm flipH="1">
            <a:off x="0" y="0"/>
            <a:ext cx="12192000" cy="6858000"/>
          </a:xfrm>
          <a:prstGeom prst="rect">
            <a:avLst/>
          </a:prstGeom>
          <a:blipFill>
            <a:blip r:embed="rId2"/>
            <a:srcRect/>
            <a:stretch>
              <a:fillRect t="-30278" r="-17634" b="-93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iṡliḑê"/>
          <p:cNvSpPr/>
          <p:nvPr userDrawn="1"/>
        </p:nvSpPr>
        <p:spPr>
          <a:xfrm>
            <a:off x="-9529" y="-31258"/>
            <a:ext cx="12192000" cy="6889258"/>
          </a:xfrm>
          <a:prstGeom prst="rect">
            <a:avLst/>
          </a:prstGeom>
          <a:gradFill>
            <a:gsLst>
              <a:gs pos="4000">
                <a:srgbClr val="24190A"/>
              </a:gs>
              <a:gs pos="97000">
                <a:srgbClr val="9D702F">
                  <a:alpha val="79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2413000" y="2269651"/>
            <a:ext cx="8636002" cy="1570883"/>
          </a:xfrm>
        </p:spPr>
        <p:txBody>
          <a:bodyPr vert="horz" lIns="91440" tIns="45720" rIns="91440" bIns="45720" rtlCol="0" anchor="b">
            <a:noAutofit/>
          </a:bodyPr>
          <a:lstStyle>
            <a:lvl1pPr>
              <a:defRPr lang="zh-CN" altLang="en-US" sz="5400" dirty="0">
                <a:gradFill>
                  <a:gsLst>
                    <a:gs pos="0">
                      <a:schemeClr val="accent6">
                        <a:lumMod val="20000"/>
                        <a:lumOff val="80000"/>
                      </a:schemeClr>
                    </a:gs>
                    <a:gs pos="100000">
                      <a:srgbClr val="D1A667"/>
                    </a:gs>
                  </a:gsLst>
                  <a:lin ang="2700000" scaled="1"/>
                </a:gradFill>
                <a:latin typeface="+mj-ea"/>
              </a:defRPr>
            </a:lvl1pPr>
          </a:lstStyle>
          <a:p>
            <a:pPr lvl="0"/>
            <a:r>
              <a:rPr lang="en-US" altLang="zh-CN" dirty="0"/>
              <a:t>Click to edit Master title style </a:t>
            </a:r>
            <a:endParaRPr lang="zh-CN" altLang="en-US" dirty="0"/>
          </a:p>
        </p:txBody>
      </p:sp>
      <p:sp>
        <p:nvSpPr>
          <p:cNvPr id="7" name="文本占位符 6"/>
          <p:cNvSpPr>
            <a:spLocks noGrp="1"/>
          </p:cNvSpPr>
          <p:nvPr>
            <p:ph type="body" sz="quarter" idx="10" hasCustomPrompt="1"/>
          </p:nvPr>
        </p:nvSpPr>
        <p:spPr>
          <a:xfrm>
            <a:off x="7867649" y="6109861"/>
            <a:ext cx="3651251" cy="180659"/>
          </a:xfrm>
        </p:spPr>
        <p:txBody>
          <a:bodyPr vert="horz" wrap="none" lIns="91440" tIns="45720" rIns="91440" bIns="45720" rtlCol="0" anchor="ctr">
            <a:noAutofit/>
          </a:bodyPr>
          <a:lstStyle>
            <a:lvl1pPr marL="0" indent="0" algn="r">
              <a:buNone/>
              <a:defRPr lang="zh-CN" altLang="en-US" sz="1000" b="0" dirty="0" smtClean="0">
                <a:ln>
                  <a:noFill/>
                </a:ln>
                <a:solidFill>
                  <a:schemeClr val="accent6"/>
                </a:solidFill>
                <a:latin typeface="+mj-lt"/>
                <a:ea typeface="+mj-ea"/>
                <a:cs typeface="+mj-cs"/>
              </a:defRPr>
            </a:lvl1pPr>
          </a:lstStyle>
          <a:p>
            <a:pPr marL="228600" lvl="0" indent="-228600" algn="r">
              <a:spcBef>
                <a:spcPct val="0"/>
              </a:spcBef>
            </a:pPr>
            <a:r>
              <a:rPr lang="en-US" altLang="zh-CN" dirty="0"/>
              <a:t>Speaker name and title</a:t>
            </a:r>
            <a:endParaRPr lang="en-US" altLang="zh-CN" dirty="0"/>
          </a:p>
        </p:txBody>
      </p:sp>
      <p:sp>
        <p:nvSpPr>
          <p:cNvPr id="8" name="文本占位符 7"/>
          <p:cNvSpPr>
            <a:spLocks noGrp="1"/>
          </p:cNvSpPr>
          <p:nvPr>
            <p:ph type="body" sz="quarter" idx="11" hasCustomPrompt="1"/>
          </p:nvPr>
        </p:nvSpPr>
        <p:spPr>
          <a:xfrm>
            <a:off x="673100" y="6109861"/>
            <a:ext cx="3651251" cy="180659"/>
          </a:xfrm>
        </p:spPr>
        <p:txBody>
          <a:bodyPr vert="horz" wrap="none" lIns="91440" tIns="45720" rIns="91440" bIns="45720" rtlCol="0" anchor="ctr">
            <a:noAutofit/>
          </a:bodyPr>
          <a:lstStyle>
            <a:lvl1pPr marL="0" indent="0" algn="l">
              <a:buNone/>
              <a:defRPr lang="zh-CN" altLang="en-US" sz="1000" b="0" dirty="0" smtClean="0">
                <a:ln>
                  <a:noFill/>
                </a:ln>
                <a:solidFill>
                  <a:schemeClr val="accent6"/>
                </a:solidFill>
                <a:latin typeface="+mj-lt"/>
                <a:ea typeface="+mj-ea"/>
                <a:cs typeface="+mj-cs"/>
              </a:defRPr>
            </a:lvl1pPr>
          </a:lstStyle>
          <a:p>
            <a:pPr marL="0" indent="0"/>
            <a:r>
              <a:rPr lang="en-US" altLang="zh-CN" dirty="0"/>
              <a:t>www.islide.cc</a:t>
            </a:r>
            <a:endParaRPr lang="en-US" altLang="zh-CN" dirty="0"/>
          </a:p>
        </p:txBody>
      </p:sp>
      <p:sp>
        <p:nvSpPr>
          <p:cNvPr id="5" name="内容占位符 4"/>
          <p:cNvSpPr>
            <a:spLocks noGrp="1"/>
          </p:cNvSpPr>
          <p:nvPr>
            <p:ph sz="quarter" idx="12"/>
          </p:nvPr>
        </p:nvSpPr>
        <p:spPr>
          <a:xfrm>
            <a:off x="2413000" y="4070323"/>
            <a:ext cx="3492500" cy="273077"/>
          </a:xfrm>
        </p:spPr>
        <p:txBody>
          <a:bodyPr>
            <a:noAutofit/>
          </a:bodyPr>
          <a:lstStyle>
            <a:lvl1pPr marL="0" indent="0">
              <a:buNone/>
              <a:defRPr sz="1200" b="0">
                <a:solidFill>
                  <a:schemeClr val="accent6"/>
                </a:solidFill>
              </a:defRPr>
            </a:lvl1pPr>
            <a:lvl2pPr marL="457200" indent="0">
              <a:buNone/>
              <a:defRPr sz="1200" b="0">
                <a:solidFill>
                  <a:schemeClr val="accent6"/>
                </a:solidFill>
              </a:defRPr>
            </a:lvl2pPr>
            <a:lvl3pPr marL="914400" indent="0">
              <a:buNone/>
              <a:defRPr sz="1200" b="0">
                <a:solidFill>
                  <a:schemeClr val="accent6"/>
                </a:solidFill>
              </a:defRPr>
            </a:lvl3pPr>
            <a:lvl4pPr marL="1371600" indent="0">
              <a:buNone/>
              <a:defRPr sz="1200" b="0">
                <a:solidFill>
                  <a:schemeClr val="accent6"/>
                </a:solidFill>
              </a:defRPr>
            </a:lvl4pPr>
            <a:lvl5pPr marL="1828800" indent="0">
              <a:buNone/>
              <a:defRPr sz="1200" b="0">
                <a:solidFill>
                  <a:schemeClr val="accent6"/>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5" name="iṩ1iďê"/>
          <p:cNvSpPr/>
          <p:nvPr userDrawn="1"/>
        </p:nvSpPr>
        <p:spPr>
          <a:xfrm>
            <a:off x="-4" y="4021"/>
            <a:ext cx="12192000" cy="6858000"/>
          </a:xfrm>
          <a:prstGeom prst="rect">
            <a:avLst/>
          </a:prstGeom>
          <a:gradFill>
            <a:gsLst>
              <a:gs pos="4000">
                <a:srgbClr val="24190A"/>
              </a:gs>
              <a:gs pos="97000">
                <a:srgbClr val="9D702F">
                  <a:alpha val="79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iṡ1iḋe"/>
          <p:cNvSpPr/>
          <p:nvPr userDrawn="1"/>
        </p:nvSpPr>
        <p:spPr>
          <a:xfrm>
            <a:off x="0" y="3308468"/>
            <a:ext cx="12182471" cy="3549533"/>
          </a:xfrm>
          <a:prstGeom prst="rect">
            <a:avLst/>
          </a:prstGeom>
          <a:gradFill>
            <a:gsLst>
              <a:gs pos="0">
                <a:schemeClr val="tx1">
                  <a:alpha val="0"/>
                </a:schemeClr>
              </a:gs>
              <a:gs pos="100000">
                <a:srgbClr val="24190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ïşlíḋé"/>
          <p:cNvSpPr/>
          <p:nvPr userDrawn="1"/>
        </p:nvSpPr>
        <p:spPr>
          <a:xfrm>
            <a:off x="12191319" y="0"/>
            <a:ext cx="684" cy="13546"/>
          </a:xfrm>
          <a:custGeom>
            <a:avLst/>
            <a:gdLst>
              <a:gd name="connsiteX0" fmla="*/ 0 w 684"/>
              <a:gd name="connsiteY0" fmla="*/ 0 h 13546"/>
              <a:gd name="connsiteX1" fmla="*/ 684 w 684"/>
              <a:gd name="connsiteY1" fmla="*/ 0 h 13546"/>
              <a:gd name="connsiteX2" fmla="*/ 684 w 684"/>
              <a:gd name="connsiteY2" fmla="*/ 13546 h 13546"/>
              <a:gd name="connsiteX3" fmla="*/ 0 w 684"/>
              <a:gd name="connsiteY3" fmla="*/ 0 h 13546"/>
            </a:gdLst>
            <a:ahLst/>
            <a:cxnLst>
              <a:cxn ang="0">
                <a:pos x="connsiteX0" y="connsiteY0"/>
              </a:cxn>
              <a:cxn ang="0">
                <a:pos x="connsiteX1" y="connsiteY1"/>
              </a:cxn>
              <a:cxn ang="0">
                <a:pos x="connsiteX2" y="connsiteY2"/>
              </a:cxn>
              <a:cxn ang="0">
                <a:pos x="connsiteX3" y="connsiteY3"/>
              </a:cxn>
            </a:cxnLst>
            <a:rect l="l" t="t" r="r" b="b"/>
            <a:pathLst>
              <a:path w="684" h="13546">
                <a:moveTo>
                  <a:pt x="0" y="0"/>
                </a:moveTo>
                <a:lnTo>
                  <a:pt x="684" y="0"/>
                </a:lnTo>
                <a:lnTo>
                  <a:pt x="684" y="13546"/>
                </a:lnTo>
                <a:lnTo>
                  <a:pt x="0" y="0"/>
                </a:lnTo>
                <a:close/>
              </a:path>
            </a:pathLst>
          </a:custGeom>
          <a:solidFill>
            <a:schemeClr val="bg1"/>
          </a:solidFill>
          <a:ln w="14015" cap="flat">
            <a:noFill/>
            <a:prstDash val="solid"/>
            <a:miter/>
          </a:ln>
        </p:spPr>
        <p:txBody>
          <a:bodyPr wrap="square" rtlCol="0" anchor="ctr">
            <a:noAutofit/>
          </a:bodyPr>
          <a:lstStyle/>
          <a:p>
            <a:endParaRPr lang="zh-CN" altLang="en-US" sz="1800">
              <a:solidFill>
                <a:schemeClr val="tx1"/>
              </a:solidFill>
            </a:endParaRPr>
          </a:p>
        </p:txBody>
      </p:sp>
      <p:sp>
        <p:nvSpPr>
          <p:cNvPr id="4" name="íšľîḍe"/>
          <p:cNvSpPr/>
          <p:nvPr userDrawn="1"/>
        </p:nvSpPr>
        <p:spPr>
          <a:xfrm flipH="1">
            <a:off x="6096000" y="2133600"/>
            <a:ext cx="4605866" cy="2590800"/>
          </a:xfrm>
          <a:prstGeom prst="rect">
            <a:avLst/>
          </a:prstGeom>
          <a:blipFill>
            <a:blip r:embed="rId2"/>
            <a:srcRect/>
            <a:stretch>
              <a:fillRect t="-30278" r="-17634" b="-93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a:xfrm>
            <a:off x="1755779" y="2739720"/>
            <a:ext cx="4330696" cy="1133475"/>
          </a:xfrm>
        </p:spPr>
        <p:txBody>
          <a:bodyPr vert="horz" lIns="91440" tIns="45720" rIns="91440" bIns="45720" rtlCol="0" anchor="b">
            <a:noAutofit/>
          </a:bodyPr>
          <a:lstStyle>
            <a:lvl1pPr algn="l">
              <a:defRPr lang="zh-CN" altLang="en-US" sz="2400" b="1" kern="1200" dirty="0">
                <a:gradFill>
                  <a:gsLst>
                    <a:gs pos="0">
                      <a:schemeClr val="accent6">
                        <a:lumMod val="20000"/>
                        <a:lumOff val="80000"/>
                      </a:schemeClr>
                    </a:gs>
                    <a:gs pos="100000">
                      <a:srgbClr val="D1A667"/>
                    </a:gs>
                  </a:gsLst>
                  <a:lin ang="2700000" scaled="1"/>
                </a:gradFill>
                <a:latin typeface="+mj-ea"/>
                <a:ea typeface="+mj-ea"/>
                <a:cs typeface="+mj-cs"/>
              </a:defRPr>
            </a:lvl1pPr>
          </a:lstStyle>
          <a:p>
            <a:pPr marL="0" lvl="0" indent="0" algn="l" defTabSz="914400" rtl="0" eaLnBrk="1" latinLnBrk="0" hangingPunct="1">
              <a:lnSpc>
                <a:spcPct val="90000"/>
              </a:lnSpc>
              <a:spcBef>
                <a:spcPct val="0"/>
              </a:spcBef>
              <a:buFont typeface="Arial" panose="020B0604020202020204" pitchFamily="34" charset="0"/>
              <a:buNone/>
            </a:pPr>
            <a:r>
              <a:rPr lang="en-US" altLang="zh-CN" dirty="0"/>
              <a:t>Click to edit Master title style</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7" name="矩形 6"/>
          <p:cNvSpPr/>
          <p:nvPr userDrawn="1"/>
        </p:nvSpPr>
        <p:spPr>
          <a:xfrm>
            <a:off x="5034280" y="-12065"/>
            <a:ext cx="2123440" cy="147320"/>
          </a:xfrm>
          <a:prstGeom prst="rect">
            <a:avLst/>
          </a:prstGeom>
          <a:solidFill>
            <a:srgbClr val="304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背景图案&#10;&#10;描述已自动生成"/>
          <p:cNvPicPr>
            <a:picLocks noChangeAspect="1"/>
          </p:cNvPicPr>
          <p:nvPr userDrawn="1"/>
        </p:nvPicPr>
        <p:blipFill>
          <a:blip r:embed="rId11" cstate="screen">
            <a:alphaModFix amt="10000"/>
          </a:blip>
          <a:stretch>
            <a:fillRect/>
          </a:stretch>
        </p:blipFill>
        <p:spPr>
          <a:xfrm>
            <a:off x="0" y="0"/>
            <a:ext cx="12192000" cy="6858000"/>
          </a:xfrm>
          <a:prstGeom prst="rect">
            <a:avLst/>
          </a:prstGeom>
        </p:spPr>
      </p:pic>
      <p:sp>
        <p:nvSpPr>
          <p:cNvPr id="2" name="标题占位符 1"/>
          <p:cNvSpPr>
            <a:spLocks noGrp="1"/>
          </p:cNvSpPr>
          <p:nvPr>
            <p:ph type="title"/>
          </p:nvPr>
        </p:nvSpPr>
        <p:spPr>
          <a:xfrm>
            <a:off x="660402" y="0"/>
            <a:ext cx="10858500" cy="1028700"/>
          </a:xfrm>
          <a:prstGeom prst="rect">
            <a:avLst/>
          </a:prstGeom>
        </p:spPr>
        <p:txBody>
          <a:bodyPr vert="horz" lIns="91440" tIns="45720" rIns="91440" bIns="45720" rtlCol="0" anchor="b">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60402" y="1130300"/>
            <a:ext cx="10858500" cy="5003800"/>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 name="日期占位符 9"/>
          <p:cNvSpPr>
            <a:spLocks noGrp="1"/>
          </p:cNvSpPr>
          <p:nvPr>
            <p:ph type="dt" sz="half" idx="2"/>
          </p:nvPr>
        </p:nvSpPr>
        <p:spPr>
          <a:xfrm>
            <a:off x="5401732" y="6235704"/>
            <a:ext cx="1388536" cy="206381"/>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zh-CN" altLang="en-US"/>
          </a:p>
        </p:txBody>
      </p:sp>
      <p:sp>
        <p:nvSpPr>
          <p:cNvPr id="11" name="页脚占位符 10"/>
          <p:cNvSpPr>
            <a:spLocks noGrp="1"/>
          </p:cNvSpPr>
          <p:nvPr>
            <p:ph type="ftr" sz="quarter" idx="3"/>
          </p:nvPr>
        </p:nvSpPr>
        <p:spPr>
          <a:xfrm>
            <a:off x="660402" y="6235704"/>
            <a:ext cx="4140201" cy="206381"/>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zh-CN" altLang="en-US" dirty="0"/>
          </a:p>
        </p:txBody>
      </p:sp>
      <p:sp>
        <p:nvSpPr>
          <p:cNvPr id="12" name="灯片编号占位符 11"/>
          <p:cNvSpPr>
            <a:spLocks noGrp="1"/>
          </p:cNvSpPr>
          <p:nvPr>
            <p:ph type="sldNum" sz="quarter" idx="4"/>
          </p:nvPr>
        </p:nvSpPr>
        <p:spPr>
          <a:xfrm>
            <a:off x="8971305" y="6235704"/>
            <a:ext cx="2547595" cy="206381"/>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5DD3DB80-B894-403A-B48E-6FDC1A72010E}" type="slidenum">
              <a:rPr lang="zh-CN" altLang="en-US" smtClean="0"/>
            </a:fld>
            <a:endParaRPr lang="zh-CN" altLang="en-US"/>
          </a:p>
        </p:txBody>
      </p:sp>
      <p:sp>
        <p:nvSpPr>
          <p:cNvPr id="7" name="íṡḷíḍe"/>
          <p:cNvSpPr/>
          <p:nvPr userDrawn="1"/>
        </p:nvSpPr>
        <p:spPr>
          <a:xfrm>
            <a:off x="11376023" y="723900"/>
            <a:ext cx="311150" cy="311150"/>
          </a:xfrm>
          <a:prstGeom prst="star5">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vmlDrawing" Target="../drawings/vmlDrawing1.vml"/><Relationship Id="rId3" Type="http://schemas.openxmlformats.org/officeDocument/2006/relationships/slideLayout" Target="../slideLayouts/slideLayout9.xml"/><Relationship Id="rId2" Type="http://schemas.openxmlformats.org/officeDocument/2006/relationships/image" Target="../media/image11.emf"/><Relationship Id="rId1"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9" Type="http://schemas.openxmlformats.org/officeDocument/2006/relationships/hyperlink" Target="#RANGE!_Toc76977627" TargetMode="External"/><Relationship Id="rId8" Type="http://schemas.openxmlformats.org/officeDocument/2006/relationships/hyperlink" Target="#RANGE!_Toc76977626" TargetMode="External"/><Relationship Id="rId7" Type="http://schemas.openxmlformats.org/officeDocument/2006/relationships/hyperlink" Target="#RANGE!_Toc76977590" TargetMode="External"/><Relationship Id="rId6" Type="http://schemas.openxmlformats.org/officeDocument/2006/relationships/hyperlink" Target="#RANGE!_Toc76977589" TargetMode="External"/><Relationship Id="rId5" Type="http://schemas.openxmlformats.org/officeDocument/2006/relationships/hyperlink" Target="#RANGE!_Toc76977584" TargetMode="External"/><Relationship Id="rId4" Type="http://schemas.openxmlformats.org/officeDocument/2006/relationships/hyperlink" Target="#RANGE!_Toc76977583" TargetMode="External"/><Relationship Id="rId3" Type="http://schemas.openxmlformats.org/officeDocument/2006/relationships/hyperlink" Target="#RANGE!_Toc76977580" TargetMode="External"/><Relationship Id="rId25" Type="http://schemas.openxmlformats.org/officeDocument/2006/relationships/notesSlide" Target="../notesSlides/notesSlide20.xml"/><Relationship Id="rId24" Type="http://schemas.openxmlformats.org/officeDocument/2006/relationships/slideLayout" Target="../slideLayouts/slideLayout9.xml"/><Relationship Id="rId23" Type="http://schemas.openxmlformats.org/officeDocument/2006/relationships/slide" Target="slide74.xml"/><Relationship Id="rId22" Type="http://schemas.openxmlformats.org/officeDocument/2006/relationships/hyperlink" Target="#RANGE!_Toc76977670" TargetMode="External"/><Relationship Id="rId21" Type="http://schemas.openxmlformats.org/officeDocument/2006/relationships/hyperlink" Target="#RANGE!_Toc76977669" TargetMode="External"/><Relationship Id="rId20" Type="http://schemas.openxmlformats.org/officeDocument/2006/relationships/hyperlink" Target="#RANGE!_Toc76977668" TargetMode="External"/><Relationship Id="rId2" Type="http://schemas.openxmlformats.org/officeDocument/2006/relationships/hyperlink" Target="#RANGE!_Toc76977579" TargetMode="External"/><Relationship Id="rId19" Type="http://schemas.openxmlformats.org/officeDocument/2006/relationships/hyperlink" Target="#RANGE!_Toc76977665" TargetMode="External"/><Relationship Id="rId18" Type="http://schemas.openxmlformats.org/officeDocument/2006/relationships/hyperlink" Target="#RANGE!_Toc76977664" TargetMode="External"/><Relationship Id="rId17" Type="http://schemas.openxmlformats.org/officeDocument/2006/relationships/hyperlink" Target="#RANGE!_Toc76977660" TargetMode="External"/><Relationship Id="rId16" Type="http://schemas.openxmlformats.org/officeDocument/2006/relationships/hyperlink" Target="#RANGE!_Toc76977659" TargetMode="External"/><Relationship Id="rId15" Type="http://schemas.openxmlformats.org/officeDocument/2006/relationships/hyperlink" Target="#RANGE!_Toc76977658" TargetMode="External"/><Relationship Id="rId14" Type="http://schemas.openxmlformats.org/officeDocument/2006/relationships/hyperlink" Target="#RANGE!_Toc76977657" TargetMode="External"/><Relationship Id="rId13" Type="http://schemas.openxmlformats.org/officeDocument/2006/relationships/hyperlink" Target="#RANGE!_Toc76977656" TargetMode="External"/><Relationship Id="rId12" Type="http://schemas.openxmlformats.org/officeDocument/2006/relationships/hyperlink" Target="#RANGE!_Toc76977648" TargetMode="External"/><Relationship Id="rId11" Type="http://schemas.openxmlformats.org/officeDocument/2006/relationships/hyperlink" Target="#RANGE!_Toc76977647" TargetMode="External"/><Relationship Id="rId10" Type="http://schemas.openxmlformats.org/officeDocument/2006/relationships/hyperlink" Target="#RANGE!_Toc76977646" TargetMode="External"/><Relationship Id="rId1" Type="http://schemas.openxmlformats.org/officeDocument/2006/relationships/hyperlink" Target="#RANGE!_Toc76977578"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9.xml"/><Relationship Id="rId2" Type="http://schemas.openxmlformats.org/officeDocument/2006/relationships/image" Target="../media/image7.png"/><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9.xml"/><Relationship Id="rId2" Type="http://schemas.openxmlformats.org/officeDocument/2006/relationships/image" Target="../media/image9.pn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ïŝļîďè"/>
        <p:cNvGrpSpPr/>
        <p:nvPr/>
      </p:nvGrpSpPr>
      <p:grpSpPr>
        <a:xfrm>
          <a:off x="0" y="0"/>
          <a:ext cx="0" cy="0"/>
          <a:chOff x="0" y="0"/>
          <a:chExt cx="0" cy="0"/>
        </a:xfrm>
      </p:grpSpPr>
      <p:sp>
        <p:nvSpPr>
          <p:cNvPr id="2" name="îṧlídê"/>
          <p:cNvSpPr>
            <a:spLocks noGrp="1"/>
          </p:cNvSpPr>
          <p:nvPr>
            <p:ph type="ctrTitle"/>
          </p:nvPr>
        </p:nvSpPr>
        <p:spPr>
          <a:xfrm>
            <a:off x="-277837" y="1842997"/>
            <a:ext cx="10866120" cy="3183115"/>
          </a:xfrm>
        </p:spPr>
        <p:txBody>
          <a:bodyPr wrap="square"/>
          <a:lstStyle/>
          <a:p>
            <a:pPr algn="ctr" fontAlgn="auto">
              <a:lnSpc>
                <a:spcPts val="8400"/>
              </a:lnSpc>
            </a:pPr>
            <a:r>
              <a:rPr lang="zh-CN" altLang="en-US" sz="5400" dirty="0">
                <a:solidFill>
                  <a:schemeClr val="accent2">
                    <a:lumMod val="50000"/>
                  </a:schemeClr>
                </a:solidFill>
                <a:uFillTx/>
              </a:rPr>
              <a:t>教育事业综合统计</a:t>
            </a:r>
            <a:br>
              <a:rPr lang="en-US" altLang="zh-CN" sz="5400" dirty="0">
                <a:solidFill>
                  <a:schemeClr val="accent2">
                    <a:lumMod val="50000"/>
                  </a:schemeClr>
                </a:solidFill>
                <a:uFillTx/>
              </a:rPr>
            </a:br>
            <a:r>
              <a:rPr lang="zh-CN" altLang="en-US" sz="5400" dirty="0">
                <a:solidFill>
                  <a:schemeClr val="accent2">
                    <a:lumMod val="50000"/>
                  </a:schemeClr>
                </a:solidFill>
                <a:uFillTx/>
              </a:rPr>
              <a:t>调查制度修订情况</a:t>
            </a:r>
            <a:r>
              <a:rPr lang="zh-CN" altLang="en-US" sz="5400" dirty="0">
                <a:solidFill>
                  <a:schemeClr val="accent2">
                    <a:lumMod val="50000"/>
                  </a:schemeClr>
                </a:solidFill>
              </a:rPr>
              <a:t>    </a:t>
            </a:r>
            <a:br>
              <a:rPr lang="zh-CN" altLang="en-US" dirty="0"/>
            </a:br>
            <a:endParaRPr lang="zh-CN" altLang="en-US" sz="4400" dirty="0"/>
          </a:p>
        </p:txBody>
      </p:sp>
      <p:sp>
        <p:nvSpPr>
          <p:cNvPr id="3" name="iṩḷîḑé"/>
          <p:cNvSpPr>
            <a:spLocks noGrp="1"/>
          </p:cNvSpPr>
          <p:nvPr>
            <p:ph type="subTitle" idx="1"/>
          </p:nvPr>
        </p:nvSpPr>
        <p:spPr>
          <a:xfrm>
            <a:off x="9110847" y="6206808"/>
            <a:ext cx="1668913" cy="424732"/>
          </a:xfrm>
        </p:spPr>
        <p:txBody>
          <a:bodyPr/>
          <a:lstStyle/>
          <a:p>
            <a:r>
              <a:rPr lang="en-US" altLang="zh-CN" sz="2400" b="1" dirty="0">
                <a:solidFill>
                  <a:schemeClr val="tx2">
                    <a:lumMod val="75000"/>
                  </a:schemeClr>
                </a:solidFill>
                <a:latin typeface="楷体" panose="02010609060101010101" pitchFamily="49" charset="-122"/>
                <a:ea typeface="楷体" panose="02010609060101010101" pitchFamily="49" charset="-122"/>
              </a:rPr>
              <a:t>2022</a:t>
            </a:r>
            <a:r>
              <a:rPr lang="zh-CN" altLang="en-US" sz="2400" b="1" dirty="0">
                <a:solidFill>
                  <a:schemeClr val="tx2">
                    <a:lumMod val="75000"/>
                  </a:schemeClr>
                </a:solidFill>
                <a:latin typeface="楷体" panose="02010609060101010101" pitchFamily="49" charset="-122"/>
                <a:ea typeface="楷体" panose="02010609060101010101" pitchFamily="49" charset="-122"/>
              </a:rPr>
              <a:t>年</a:t>
            </a:r>
            <a:r>
              <a:rPr lang="en-US" altLang="zh-CN" sz="2400" b="1" dirty="0">
                <a:solidFill>
                  <a:schemeClr val="tx2">
                    <a:lumMod val="75000"/>
                  </a:schemeClr>
                </a:solidFill>
                <a:latin typeface="楷体" panose="02010609060101010101" pitchFamily="49" charset="-122"/>
                <a:ea typeface="楷体" panose="02010609060101010101" pitchFamily="49" charset="-122"/>
              </a:rPr>
              <a:t>8</a:t>
            </a:r>
            <a:r>
              <a:rPr lang="zh-CN" altLang="en-US" sz="2400" b="1" dirty="0">
                <a:solidFill>
                  <a:schemeClr val="tx2">
                    <a:lumMod val="75000"/>
                  </a:schemeClr>
                </a:solidFill>
                <a:latin typeface="楷体" panose="02010609060101010101" pitchFamily="49" charset="-122"/>
                <a:ea typeface="楷体" panose="02010609060101010101" pitchFamily="49" charset="-122"/>
              </a:rPr>
              <a:t>月</a:t>
            </a:r>
            <a:endParaRPr lang="en-US" altLang="zh-CN" sz="2400" b="1" dirty="0">
              <a:solidFill>
                <a:schemeClr val="tx2">
                  <a:lumMod val="75000"/>
                </a:schemeClr>
              </a:solidFill>
              <a:latin typeface="楷体" panose="02010609060101010101" pitchFamily="49" charset="-122"/>
              <a:ea typeface="楷体" panose="02010609060101010101" pitchFamily="49" charset="-122"/>
            </a:endParaRPr>
          </a:p>
        </p:txBody>
      </p:sp>
      <p:sp>
        <p:nvSpPr>
          <p:cNvPr id="65" name="iṩļíḓe"/>
          <p:cNvSpPr txBox="1"/>
          <p:nvPr/>
        </p:nvSpPr>
        <p:spPr>
          <a:xfrm>
            <a:off x="2312145" y="1392256"/>
            <a:ext cx="8801100" cy="535531"/>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200" b="1" i="0" u="none" strike="noStrike" kern="1200" cap="none" spc="0" normalizeH="0" baseline="0" noProof="0" dirty="0">
                <a:ln>
                  <a:noFill/>
                </a:ln>
                <a:solidFill>
                  <a:schemeClr val="accent2">
                    <a:lumMod val="50000"/>
                  </a:schemeClr>
                </a:solidFill>
                <a:effectLst/>
                <a:uLnTx/>
                <a:uFillTx/>
                <a:latin typeface="Arial" panose="020B0604020202020204"/>
                <a:ea typeface="微软雅黑" panose="020B0503020204020204" charset="-122"/>
                <a:cs typeface="+mj-cs"/>
              </a:rPr>
              <a:t>2022</a:t>
            </a:r>
            <a:r>
              <a:rPr kumimoji="0" lang="zh-CN" altLang="en-US" sz="3200" b="1" i="0" u="none" strike="noStrike" kern="1200" cap="none" spc="0" normalizeH="0" baseline="0" noProof="0" dirty="0">
                <a:ln>
                  <a:noFill/>
                </a:ln>
                <a:solidFill>
                  <a:schemeClr val="accent2">
                    <a:lumMod val="50000"/>
                  </a:schemeClr>
                </a:solidFill>
                <a:effectLst/>
                <a:uLnTx/>
                <a:uFillTx/>
                <a:latin typeface="Arial" panose="020B0604020202020204"/>
                <a:ea typeface="微软雅黑" panose="020B0503020204020204" charset="-122"/>
                <a:cs typeface="+mj-cs"/>
              </a:rPr>
              <a:t>年</a:t>
            </a:r>
            <a:endParaRPr kumimoji="0" lang="en-US" altLang="zh-CN" sz="3200" b="1" i="0" u="none" strike="noStrike" kern="1200" cap="none" spc="0" normalizeH="0" baseline="0" noProof="0" dirty="0">
              <a:ln>
                <a:noFill/>
              </a:ln>
              <a:solidFill>
                <a:schemeClr val="accent2">
                  <a:lumMod val="50000"/>
                </a:schemeClr>
              </a:solidFill>
              <a:effectLst/>
              <a:uLnTx/>
              <a:uFillTx/>
              <a:latin typeface="Arial" panose="020B0604020202020204"/>
              <a:ea typeface="微软雅黑" panose="020B0503020204020204" charset="-122"/>
              <a:cs typeface="+mj-cs"/>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11135" y="287020"/>
            <a:ext cx="4169731"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07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高等教育学校多点办学情况统计</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sp>
        <p:nvSpPr>
          <p:cNvPr id="86" name="TextBox 213"/>
          <p:cNvSpPr txBox="1"/>
          <p:nvPr/>
        </p:nvSpPr>
        <p:spPr>
          <a:xfrm>
            <a:off x="1215573" y="1512688"/>
            <a:ext cx="10726490" cy="4370555"/>
          </a:xfrm>
          <a:prstGeom prst="rect">
            <a:avLst/>
          </a:prstGeom>
          <a:noFill/>
        </p:spPr>
        <p:txBody>
          <a:bodyPr wrap="square" lIns="0" tIns="0" rIns="0" bIns="0" rtlCol="0">
            <a:spAutoFit/>
          </a:bodyPr>
          <a:lstStyle/>
          <a:p>
            <a:pPr marL="285750" indent="-285750">
              <a:lnSpc>
                <a:spcPts val="2800"/>
              </a:lnSpc>
              <a:spcAft>
                <a:spcPts val="1200"/>
              </a:spcAft>
              <a:buFont typeface="Wingdings" panose="05000000000000000000" pitchFamily="2" charset="2"/>
              <a:buChar char="l"/>
              <a:defRPr/>
            </a:pPr>
            <a:r>
              <a:rPr lang="zh-CN" altLang="en-US" sz="1600" kern="0" dirty="0">
                <a:solidFill>
                  <a:srgbClr val="C55A11"/>
                </a:solidFill>
                <a:latin typeface="微软雅黑" panose="020B0503020204020204" charset="-122"/>
                <a:ea typeface="微软雅黑" panose="020B0503020204020204" charset="-122"/>
                <a:sym typeface="+mn-ea"/>
              </a:rPr>
              <a:t>主校区：</a:t>
            </a:r>
            <a:r>
              <a:rPr lang="zh-CN" altLang="zh-CN" sz="1600" kern="0" dirty="0">
                <a:latin typeface="微软雅黑" panose="020B0503020204020204" charset="-122"/>
                <a:ea typeface="微软雅黑" panose="020B0503020204020204" charset="-122"/>
              </a:rPr>
              <a:t>对于设有多校区的高校，学校法人注册地或经教育行政部门审批或备案的高校章程中的法定登记住所所在的校区称为</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主校区</a:t>
            </a:r>
            <a:r>
              <a:rPr lang="en-US" altLang="zh-CN" sz="1600" kern="0" dirty="0">
                <a:latin typeface="微软雅黑" panose="020B0503020204020204" charset="-122"/>
                <a:ea typeface="微软雅黑" panose="020B0503020204020204" charset="-122"/>
              </a:rPr>
              <a:t>”</a:t>
            </a:r>
            <a:r>
              <a:rPr lang="zh-CN" altLang="en-US" sz="1600" kern="0" dirty="0">
                <a:latin typeface="微软雅黑" panose="020B0503020204020204" charset="-122"/>
                <a:ea typeface="微软雅黑" panose="020B0503020204020204" charset="-122"/>
                <a:sym typeface="+mn-ea"/>
              </a:rPr>
              <a:t>。</a:t>
            </a:r>
            <a:endParaRPr lang="zh-CN" altLang="en-US" sz="1600" kern="0" dirty="0">
              <a:latin typeface="微软雅黑" panose="020B0503020204020204" charset="-122"/>
              <a:ea typeface="微软雅黑" panose="020B0503020204020204" charset="-122"/>
              <a:sym typeface="+mn-ea"/>
            </a:endParaRPr>
          </a:p>
          <a:p>
            <a:pPr marL="285750" indent="-285750">
              <a:lnSpc>
                <a:spcPts val="2800"/>
              </a:lnSpc>
              <a:spcAft>
                <a:spcPts val="1200"/>
              </a:spcAft>
              <a:buFont typeface="Wingdings" panose="05000000000000000000" pitchFamily="2" charset="2"/>
              <a:buChar char="l"/>
              <a:defRPr/>
            </a:pPr>
            <a:r>
              <a:rPr lang="zh-CN" altLang="en-US" sz="1600" kern="0" dirty="0">
                <a:solidFill>
                  <a:srgbClr val="C55A11"/>
                </a:solidFill>
                <a:latin typeface="微软雅黑" panose="020B0503020204020204" charset="-122"/>
                <a:ea typeface="微软雅黑" panose="020B0503020204020204" charset="-122"/>
                <a:sym typeface="+mn-ea"/>
              </a:rPr>
              <a:t>分校区：</a:t>
            </a:r>
            <a:r>
              <a:rPr lang="zh-CN" altLang="zh-CN" sz="1600" kern="0" dirty="0">
                <a:latin typeface="微软雅黑" panose="020B0503020204020204" charset="-122"/>
                <a:ea typeface="微软雅黑" panose="020B0503020204020204" charset="-122"/>
              </a:rPr>
              <a:t>是指独立于主校区之外的主要承担本专科、研究生学生教学培养任务的校区、分校等。其中，只要有独立承担普通、职业或成人本专科培养任务的均作为校区，不以目前使用名称作为是否为校区的依据。校区命名时应尽量避免使用</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老校区</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新校区</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主校区</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等识别性不强的名称，可用</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地名</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校区</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的方式（如</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犀浦校区</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海淀校区</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等），但习惯用名可以括号方式注明</a:t>
            </a:r>
            <a:r>
              <a:rPr lang="zh-CN" altLang="en-US" sz="1600" kern="0" dirty="0">
                <a:latin typeface="微软雅黑" panose="020B0503020204020204" charset="-122"/>
                <a:ea typeface="微软雅黑" panose="020B0503020204020204" charset="-122"/>
                <a:sym typeface="+mn-ea"/>
              </a:rPr>
              <a:t>。</a:t>
            </a:r>
            <a:endParaRPr lang="zh-CN" altLang="en-US" sz="1600" kern="0" dirty="0">
              <a:latin typeface="微软雅黑" panose="020B0503020204020204" charset="-122"/>
              <a:ea typeface="微软雅黑" panose="020B0503020204020204" charset="-122"/>
              <a:sym typeface="+mn-ea"/>
            </a:endParaRPr>
          </a:p>
          <a:p>
            <a:pPr marL="285750" indent="-285750">
              <a:lnSpc>
                <a:spcPts val="2800"/>
              </a:lnSpc>
              <a:spcAft>
                <a:spcPts val="1200"/>
              </a:spcAft>
              <a:buFont typeface="Wingdings" panose="05000000000000000000" pitchFamily="2" charset="2"/>
              <a:buChar char="l"/>
              <a:defRPr/>
            </a:pPr>
            <a:r>
              <a:rPr lang="zh-CN" altLang="en-US" sz="1600" kern="0" dirty="0">
                <a:solidFill>
                  <a:srgbClr val="C55A11"/>
                </a:solidFill>
                <a:latin typeface="微软雅黑" panose="020B0503020204020204" charset="-122"/>
                <a:ea typeface="微软雅黑" panose="020B0503020204020204" charset="-122"/>
                <a:sym typeface="+mn-ea"/>
              </a:rPr>
              <a:t>研究生培养机构：</a:t>
            </a:r>
            <a:r>
              <a:rPr lang="zh-CN" altLang="zh-CN" sz="1600" kern="0" dirty="0">
                <a:latin typeface="微软雅黑" panose="020B0503020204020204" charset="-122"/>
                <a:ea typeface="微软雅黑" panose="020B0503020204020204" charset="-122"/>
              </a:rPr>
              <a:t>是指高校中独立于主校区和分校区外的主要承担研究生培养任务（含全过程培养和非全过程培养）的机构。包括研究生院、研究生学院、研究生分院、研究院等</a:t>
            </a:r>
            <a:r>
              <a:rPr lang="zh-CN" altLang="en-US" sz="1600" kern="0" dirty="0">
                <a:latin typeface="微软雅黑" panose="020B0503020204020204" charset="-122"/>
                <a:ea typeface="微软雅黑" panose="020B0503020204020204" charset="-122"/>
                <a:sym typeface="+mn-ea"/>
              </a:rPr>
              <a:t>。</a:t>
            </a:r>
            <a:endParaRPr lang="zh-CN" altLang="en-US" sz="1600" kern="0" dirty="0">
              <a:latin typeface="微软雅黑" panose="020B0503020204020204" charset="-122"/>
              <a:ea typeface="微软雅黑" panose="020B0503020204020204" charset="-122"/>
              <a:sym typeface="+mn-ea"/>
            </a:endParaRPr>
          </a:p>
          <a:p>
            <a:pPr marL="285750" indent="-285750">
              <a:lnSpc>
                <a:spcPts val="2800"/>
              </a:lnSpc>
              <a:spcAft>
                <a:spcPts val="1200"/>
              </a:spcAft>
              <a:buFont typeface="Wingdings" panose="05000000000000000000" pitchFamily="2" charset="2"/>
              <a:buChar char="l"/>
              <a:defRPr/>
            </a:pPr>
            <a:r>
              <a:rPr lang="zh-CN" altLang="en-US" sz="1600" kern="0" dirty="0">
                <a:solidFill>
                  <a:srgbClr val="C55A11"/>
                </a:solidFill>
                <a:latin typeface="微软雅黑" panose="020B0503020204020204" charset="-122"/>
                <a:ea typeface="微软雅黑" panose="020B0503020204020204" charset="-122"/>
                <a:sym typeface="+mn-ea"/>
              </a:rPr>
              <a:t>无学生培养任务的科研机构：</a:t>
            </a:r>
            <a:r>
              <a:rPr lang="zh-CN" altLang="zh-CN" sz="1600" kern="0" dirty="0">
                <a:latin typeface="微软雅黑" panose="020B0503020204020204" charset="-122"/>
                <a:ea typeface="微软雅黑" panose="020B0503020204020204" charset="-122"/>
              </a:rPr>
              <a:t>是指高校中独立于主校区、分校区和研究生培养机构外的主要承担科学研究、科技成果转移转化、企业孵化、社会服务等任务的研究机构。包括各种类型、各种性质的研究院、产业研究院、工业研究院、技术转移中心及分中心、大学科技园及分园、实验室、工程研究中心等</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p:txBody>
      </p:sp>
      <p:sp>
        <p:nvSpPr>
          <p:cNvPr id="6" name="TextBox 24"/>
          <p:cNvSpPr txBox="1"/>
          <p:nvPr/>
        </p:nvSpPr>
        <p:spPr>
          <a:xfrm>
            <a:off x="789178" y="941570"/>
            <a:ext cx="1800493"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三、办学点类型</a:t>
            </a:r>
            <a:endParaRPr lang="zh-CN" altLang="en-US" b="1" dirty="0">
              <a:solidFill>
                <a:srgbClr val="304371"/>
              </a:solidFill>
              <a:latin typeface="微软雅黑" panose="020B0503020204020204" charset="-122"/>
              <a:ea typeface="微软雅黑" panose="020B050302020402020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11135" y="287020"/>
            <a:ext cx="4169731"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07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高等教育学校多点办学情况统计</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sp>
        <p:nvSpPr>
          <p:cNvPr id="86" name="TextBox 213"/>
          <p:cNvSpPr txBox="1"/>
          <p:nvPr/>
        </p:nvSpPr>
        <p:spPr>
          <a:xfrm>
            <a:off x="1215573" y="1512688"/>
            <a:ext cx="10726490" cy="4107343"/>
          </a:xfrm>
          <a:prstGeom prst="rect">
            <a:avLst/>
          </a:prstGeom>
          <a:noFill/>
        </p:spPr>
        <p:txBody>
          <a:bodyPr wrap="square" lIns="0" tIns="0" rIns="0" bIns="0" rtlCol="0">
            <a:spAutoFit/>
          </a:bodyPr>
          <a:lstStyle/>
          <a:p>
            <a:pPr marL="285750" indent="-285750">
              <a:lnSpc>
                <a:spcPts val="3200"/>
              </a:lnSpc>
              <a:spcAft>
                <a:spcPts val="1200"/>
              </a:spcAft>
              <a:buFont typeface="Wingdings" panose="05000000000000000000" pitchFamily="2" charset="2"/>
              <a:buChar char="l"/>
              <a:defRPr/>
            </a:pPr>
            <a:r>
              <a:rPr lang="zh-CN" altLang="en-US" sz="1600" kern="0" dirty="0">
                <a:solidFill>
                  <a:srgbClr val="C55A11"/>
                </a:solidFill>
                <a:latin typeface="微软雅黑" panose="020B0503020204020204" charset="-122"/>
                <a:ea typeface="微软雅黑" panose="020B0503020204020204" charset="-122"/>
                <a:sym typeface="+mn-ea"/>
              </a:rPr>
              <a:t>有学生培养任务的附属医院：</a:t>
            </a:r>
            <a:r>
              <a:rPr lang="zh-CN" altLang="zh-CN" sz="1600" kern="0" dirty="0">
                <a:latin typeface="微软雅黑" panose="020B0503020204020204" charset="-122"/>
                <a:ea typeface="微软雅黑" panose="020B0503020204020204" charset="-122"/>
              </a:rPr>
              <a:t>是指承担</a:t>
            </a:r>
            <a:r>
              <a:rPr lang="en-US" altLang="zh-CN" sz="1600" kern="0" dirty="0">
                <a:latin typeface="微软雅黑" panose="020B0503020204020204" charset="-122"/>
                <a:ea typeface="微软雅黑" panose="020B0503020204020204" charset="-122"/>
              </a:rPr>
              <a:t>1</a:t>
            </a:r>
            <a:r>
              <a:rPr lang="zh-CN" altLang="zh-CN" sz="1600" kern="0" dirty="0">
                <a:latin typeface="微软雅黑" panose="020B0503020204020204" charset="-122"/>
                <a:ea typeface="微软雅黑" panose="020B0503020204020204" charset="-122"/>
              </a:rPr>
              <a:t>个及以上医学类专业（毕业生可以按照规定参加医师资格考试的专业）的全程临床教育教学任务的附属医院。包括高校直属附属医院（医院主要负责人的任免或党组织关系在高校）和非直属附属医院（高校与医院医教研协同关系，其原有领导体制及经费渠道不改变）</a:t>
            </a:r>
            <a:r>
              <a:rPr lang="zh-CN" altLang="en-US" sz="1600" kern="0" dirty="0">
                <a:latin typeface="微软雅黑" panose="020B0503020204020204" charset="-122"/>
                <a:ea typeface="微软雅黑" panose="020B0503020204020204" charset="-122"/>
                <a:sym typeface="+mn-ea"/>
              </a:rPr>
              <a:t>。</a:t>
            </a:r>
            <a:endParaRPr lang="zh-CN" altLang="en-US" sz="1600" kern="0" dirty="0">
              <a:latin typeface="微软雅黑" panose="020B0503020204020204" charset="-122"/>
              <a:ea typeface="微软雅黑" panose="020B0503020204020204" charset="-122"/>
              <a:sym typeface="+mn-ea"/>
            </a:endParaRPr>
          </a:p>
          <a:p>
            <a:pPr marL="285750" indent="-285750">
              <a:lnSpc>
                <a:spcPts val="3200"/>
              </a:lnSpc>
              <a:spcAft>
                <a:spcPts val="1200"/>
              </a:spcAft>
              <a:buFont typeface="Wingdings" panose="05000000000000000000" pitchFamily="2" charset="2"/>
              <a:buChar char="l"/>
              <a:defRPr/>
            </a:pPr>
            <a:r>
              <a:rPr lang="zh-CN" altLang="en-US" sz="1600" kern="0" dirty="0">
                <a:solidFill>
                  <a:srgbClr val="C55A11"/>
                </a:solidFill>
                <a:latin typeface="微软雅黑" panose="020B0503020204020204" charset="-122"/>
                <a:ea typeface="微软雅黑" panose="020B0503020204020204" charset="-122"/>
                <a:sym typeface="+mn-ea"/>
              </a:rPr>
              <a:t>高等学历继续教育校外教学点：</a:t>
            </a:r>
            <a:r>
              <a:rPr lang="zh-CN" altLang="zh-CN" sz="1600" kern="0" dirty="0">
                <a:latin typeface="微软雅黑" panose="020B0503020204020204" charset="-122"/>
                <a:ea typeface="微软雅黑" panose="020B0503020204020204" charset="-122"/>
              </a:rPr>
              <a:t>是指为满足高等学历继续教育教学需要，以平等协商方式与校外其他法人单位合作，依托设点单位的场地、人员、设施等资源，开展招生宣传、线下面授、学习辅导、集中考试、实验实训、毕业指导、学生服务与管理等教育教学活动的场所。包括函授站、校外学习中心</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a:p>
            <a:pPr marL="285750" indent="-285750">
              <a:lnSpc>
                <a:spcPts val="3200"/>
              </a:lnSpc>
              <a:spcAft>
                <a:spcPts val="1200"/>
              </a:spcAft>
              <a:buFont typeface="Wingdings" panose="05000000000000000000" pitchFamily="2" charset="2"/>
              <a:buChar char="l"/>
              <a:defRPr/>
            </a:pPr>
            <a:r>
              <a:rPr lang="zh-CN" altLang="en-US" sz="1600" kern="0" dirty="0">
                <a:solidFill>
                  <a:srgbClr val="C55A11"/>
                </a:solidFill>
                <a:latin typeface="微软雅黑" panose="020B0503020204020204" charset="-122"/>
                <a:ea typeface="微软雅黑" panose="020B0503020204020204" charset="-122"/>
                <a:sym typeface="+mn-ea"/>
              </a:rPr>
              <a:t>专门实习用地：</a:t>
            </a:r>
            <a:r>
              <a:rPr lang="zh-CN" altLang="en-US" sz="1600" kern="0" dirty="0">
                <a:latin typeface="微软雅黑" panose="020B0503020204020204" charset="-122"/>
                <a:ea typeface="微软雅黑" panose="020B0503020204020204" charset="-122"/>
                <a:sym typeface="+mn-ea"/>
              </a:rPr>
              <a:t>是指独立于主校区和分校区外，有学校产权的农场、林场、牧场、渔场、树木园、生物实习园等各种专门实习用地。</a:t>
            </a:r>
            <a:endParaRPr lang="zh-CN" altLang="en-US" sz="1600" kern="0" dirty="0">
              <a:latin typeface="微软雅黑" panose="020B0503020204020204" charset="-122"/>
              <a:ea typeface="微软雅黑" panose="020B0503020204020204" charset="-122"/>
              <a:sym typeface="+mn-ea"/>
            </a:endParaRPr>
          </a:p>
          <a:p>
            <a:pPr marL="285750" indent="-285750">
              <a:lnSpc>
                <a:spcPts val="3200"/>
              </a:lnSpc>
              <a:spcAft>
                <a:spcPts val="1200"/>
              </a:spcAft>
              <a:buFont typeface="Wingdings" panose="05000000000000000000" pitchFamily="2" charset="2"/>
              <a:buChar char="l"/>
              <a:defRPr/>
            </a:pPr>
            <a:r>
              <a:rPr lang="zh-CN" altLang="en-US" sz="1600" kern="0" dirty="0">
                <a:solidFill>
                  <a:srgbClr val="C55A11"/>
                </a:solidFill>
                <a:latin typeface="微软雅黑" panose="020B0503020204020204" charset="-122"/>
                <a:ea typeface="微软雅黑" panose="020B0503020204020204" charset="-122"/>
                <a:sym typeface="+mn-ea"/>
              </a:rPr>
              <a:t>其他校外用房：</a:t>
            </a:r>
            <a:r>
              <a:rPr lang="zh-CN" altLang="en-US" sz="1600" kern="0" dirty="0">
                <a:latin typeface="微软雅黑" panose="020B0503020204020204" charset="-122"/>
                <a:ea typeface="微软雅黑" panose="020B0503020204020204" charset="-122"/>
                <a:sym typeface="+mn-ea"/>
              </a:rPr>
              <a:t>是指有学校产权，但不承担教学、科研任务的独立于校园外的其他用房。</a:t>
            </a:r>
            <a:endParaRPr lang="zh-CN" altLang="en-US" sz="1400" kern="0" dirty="0">
              <a:latin typeface="微软雅黑" panose="020B0503020204020204" charset="-122"/>
              <a:ea typeface="微软雅黑" panose="020B0503020204020204" charset="-122"/>
              <a:sym typeface="+mn-ea"/>
            </a:endParaRPr>
          </a:p>
        </p:txBody>
      </p:sp>
      <p:sp>
        <p:nvSpPr>
          <p:cNvPr id="6" name="TextBox 24"/>
          <p:cNvSpPr txBox="1"/>
          <p:nvPr/>
        </p:nvSpPr>
        <p:spPr>
          <a:xfrm>
            <a:off x="789178" y="941570"/>
            <a:ext cx="1800493"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三、办学点类型</a:t>
            </a:r>
            <a:endParaRPr lang="zh-CN" altLang="en-US" b="1" dirty="0">
              <a:solidFill>
                <a:srgbClr val="304371"/>
              </a:solidFill>
              <a:latin typeface="微软雅黑" panose="020B0503020204020204" charset="-122"/>
              <a:ea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11135" y="287020"/>
            <a:ext cx="4169731"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07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高等教育学校多点办学情况统计</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sp>
        <p:nvSpPr>
          <p:cNvPr id="86" name="TextBox 213"/>
          <p:cNvSpPr txBox="1"/>
          <p:nvPr/>
        </p:nvSpPr>
        <p:spPr>
          <a:xfrm>
            <a:off x="1215573" y="1512688"/>
            <a:ext cx="10232712" cy="3953005"/>
          </a:xfrm>
          <a:prstGeom prst="rect">
            <a:avLst/>
          </a:prstGeom>
          <a:noFill/>
        </p:spPr>
        <p:txBody>
          <a:bodyPr wrap="square" lIns="0" tIns="0" rIns="0" bIns="0" rtlCol="0">
            <a:spAutoFit/>
          </a:bodyPr>
          <a:lstStyle/>
          <a:p>
            <a:pPr marL="342900" indent="-342900">
              <a:lnSpc>
                <a:spcPts val="3200"/>
              </a:lnSpc>
              <a:spcAft>
                <a:spcPts val="1200"/>
              </a:spcAft>
              <a:buClr>
                <a:srgbClr val="C55A11"/>
              </a:buClr>
              <a:buFont typeface="Wingdings" panose="05000000000000000000" pitchFamily="2" charset="2"/>
              <a:buChar char="l"/>
              <a:defRPr/>
            </a:pPr>
            <a:r>
              <a:rPr lang="zh-CN" altLang="zh-CN" sz="1600" kern="0" dirty="0">
                <a:latin typeface="微软雅黑" panose="020B0503020204020204" charset="-122"/>
                <a:ea typeface="微软雅黑" panose="020B0503020204020204" charset="-122"/>
              </a:rPr>
              <a:t>教育部在</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学校（机构）代码管理信息系统</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中对高校开放权限。各高校根据需要，可在系统中新增、修改、删除办学点信息，填写</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高等学校多点办学确认表</a:t>
            </a:r>
            <a:r>
              <a:rPr lang="en-US" altLang="zh-CN" sz="1600" kern="0" dirty="0">
                <a:latin typeface="微软雅黑" panose="020B0503020204020204" charset="-122"/>
                <a:ea typeface="微软雅黑" panose="020B0503020204020204" charset="-122"/>
              </a:rPr>
              <a:t>”</a:t>
            </a:r>
            <a:r>
              <a:rPr lang="zh-CN" altLang="zh-CN" sz="1600" kern="0" dirty="0">
                <a:latin typeface="微软雅黑" panose="020B0503020204020204" charset="-122"/>
                <a:ea typeface="微软雅黑" panose="020B0503020204020204" charset="-122"/>
              </a:rPr>
              <a:t>（样表附后，可在系统中导出），经高校主要负责同志签字盖章后电子版（</a:t>
            </a:r>
            <a:r>
              <a:rPr lang="en-US" altLang="zh-CN" sz="1600" kern="0" dirty="0">
                <a:latin typeface="微软雅黑" panose="020B0503020204020204" charset="-122"/>
                <a:ea typeface="微软雅黑" panose="020B0503020204020204" charset="-122"/>
              </a:rPr>
              <a:t>PDF</a:t>
            </a:r>
            <a:r>
              <a:rPr lang="zh-CN" altLang="zh-CN" sz="1600" kern="0" dirty="0">
                <a:latin typeface="微软雅黑" panose="020B0503020204020204" charset="-122"/>
                <a:ea typeface="微软雅黑" panose="020B0503020204020204" charset="-122"/>
              </a:rPr>
              <a:t>）上传至学校（机构）代码管理信息系统，纸质版报属地省级教育行政部门备案</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a:p>
            <a:pPr marL="342900" indent="-342900">
              <a:lnSpc>
                <a:spcPts val="3200"/>
              </a:lnSpc>
              <a:spcAft>
                <a:spcPts val="1200"/>
              </a:spcAft>
              <a:buClr>
                <a:srgbClr val="C55A11"/>
              </a:buClr>
              <a:buFont typeface="Wingdings" panose="05000000000000000000" pitchFamily="2" charset="2"/>
              <a:buChar char="l"/>
              <a:defRPr/>
            </a:pPr>
            <a:r>
              <a:rPr lang="zh-CN" altLang="zh-CN" sz="1600" kern="0" dirty="0">
                <a:latin typeface="微软雅黑" panose="020B0503020204020204" charset="-122"/>
                <a:ea typeface="微软雅黑" panose="020B0503020204020204" charset="-122"/>
              </a:rPr>
              <a:t>省级教育行政部门统筹指导所在地高校开展办学点代码更新和维护工作，并对存疑信息联系高校进行核实。无学生培养任务的科研机构、有学生培养任务的附属医院、高等学历继续教育校外教学点、专门实习用地、其他校外用房等</a:t>
            </a:r>
            <a:r>
              <a:rPr lang="en-US" altLang="zh-CN" sz="1600" kern="0" dirty="0">
                <a:latin typeface="微软雅黑" panose="020B0503020204020204" charset="-122"/>
                <a:ea typeface="微软雅黑" panose="020B0503020204020204" charset="-122"/>
              </a:rPr>
              <a:t>5</a:t>
            </a:r>
            <a:r>
              <a:rPr lang="zh-CN" altLang="zh-CN" sz="1600" kern="0" dirty="0">
                <a:latin typeface="微软雅黑" panose="020B0503020204020204" charset="-122"/>
                <a:ea typeface="微软雅黑" panose="020B0503020204020204" charset="-122"/>
              </a:rPr>
              <a:t>种分类作为建议的统计台账，学校可根据有关文件精神和自身管理需要梳理、申请赋码，是否独立填报今年在国家层面不做统一要求，各省级教育行政部门可结合实际进行部署</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a:p>
            <a:pPr marL="342900" indent="-342900">
              <a:lnSpc>
                <a:spcPts val="3200"/>
              </a:lnSpc>
              <a:spcAft>
                <a:spcPts val="1200"/>
              </a:spcAft>
              <a:buClr>
                <a:srgbClr val="C55A11"/>
              </a:buClr>
              <a:buFont typeface="Wingdings" panose="05000000000000000000" pitchFamily="2" charset="2"/>
              <a:buChar char="l"/>
              <a:defRPr/>
            </a:pPr>
            <a:r>
              <a:rPr lang="zh-CN" altLang="zh-CN" sz="1600" kern="0" dirty="0">
                <a:latin typeface="微软雅黑" panose="020B0503020204020204" charset="-122"/>
                <a:ea typeface="微软雅黑" panose="020B0503020204020204" charset="-122"/>
              </a:rPr>
              <a:t>教育部按照《学校（机构）代码管理办法》，为高校办学点赋码，办学点代码终身唯一，信息一经发布当年不得修改。</a:t>
            </a:r>
            <a:r>
              <a:rPr lang="en-US" altLang="zh-CN" sz="1600" kern="0" dirty="0">
                <a:latin typeface="微软雅黑" panose="020B0503020204020204" charset="-122"/>
                <a:ea typeface="微软雅黑" panose="020B0503020204020204" charset="-122"/>
              </a:rPr>
              <a:t>2023</a:t>
            </a:r>
            <a:r>
              <a:rPr lang="zh-CN" altLang="zh-CN" sz="1600" kern="0" dirty="0">
                <a:latin typeface="微软雅黑" panose="020B0503020204020204" charset="-122"/>
                <a:ea typeface="微软雅黑" panose="020B0503020204020204" charset="-122"/>
              </a:rPr>
              <a:t>年起，办学点信息变更需上传相应证明文件</a:t>
            </a:r>
            <a:r>
              <a:rPr lang="zh-CN" altLang="en-US" sz="1600" kern="0" dirty="0">
                <a:latin typeface="微软雅黑" panose="020B0503020204020204" charset="-122"/>
                <a:ea typeface="微软雅黑" panose="020B0503020204020204" charset="-122"/>
                <a:sym typeface="+mn-ea"/>
              </a:rPr>
              <a:t>。</a:t>
            </a:r>
            <a:endParaRPr lang="zh-CN" altLang="en-US" sz="1600" kern="0" dirty="0">
              <a:latin typeface="微软雅黑" panose="020B0503020204020204" charset="-122"/>
              <a:ea typeface="微软雅黑" panose="020B0503020204020204" charset="-122"/>
              <a:sym typeface="+mn-ea"/>
            </a:endParaRPr>
          </a:p>
        </p:txBody>
      </p:sp>
      <p:sp>
        <p:nvSpPr>
          <p:cNvPr id="6" name="TextBox 24"/>
          <p:cNvSpPr txBox="1"/>
          <p:nvPr/>
        </p:nvSpPr>
        <p:spPr>
          <a:xfrm>
            <a:off x="789178" y="941570"/>
            <a:ext cx="2723823"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四、办学点代码设立环节</a:t>
            </a:r>
            <a:endParaRPr lang="zh-CN" altLang="en-US" b="1" dirty="0">
              <a:solidFill>
                <a:srgbClr val="304371"/>
              </a:solidFill>
              <a:latin typeface="微软雅黑" panose="020B0503020204020204" charset="-122"/>
              <a:ea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11135" y="287020"/>
            <a:ext cx="4169731"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07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高等教育学校多点办学情况统计</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sp>
        <p:nvSpPr>
          <p:cNvPr id="86" name="TextBox 213"/>
          <p:cNvSpPr txBox="1"/>
          <p:nvPr/>
        </p:nvSpPr>
        <p:spPr>
          <a:xfrm>
            <a:off x="1215573" y="1512688"/>
            <a:ext cx="10232712" cy="4255139"/>
          </a:xfrm>
          <a:prstGeom prst="rect">
            <a:avLst/>
          </a:prstGeom>
          <a:noFill/>
        </p:spPr>
        <p:txBody>
          <a:bodyPr wrap="square" lIns="0" tIns="0" rIns="0" bIns="0" rtlCol="0">
            <a:spAutoFit/>
          </a:bodyPr>
          <a:lstStyle/>
          <a:p>
            <a:pPr marL="342900" indent="-342900">
              <a:lnSpc>
                <a:spcPts val="3200"/>
              </a:lnSpc>
              <a:spcAft>
                <a:spcPts val="1200"/>
              </a:spcAft>
              <a:buClr>
                <a:srgbClr val="C55A11"/>
              </a:buClr>
              <a:buFont typeface="+mj-lt"/>
              <a:buAutoNum type="arabicPeriod"/>
              <a:defRPr/>
            </a:pPr>
            <a:r>
              <a:rPr lang="zh-CN" altLang="en-US" sz="1600" b="1" kern="0" dirty="0">
                <a:solidFill>
                  <a:srgbClr val="C55A11"/>
                </a:solidFill>
                <a:latin typeface="微软雅黑" panose="020B0503020204020204" charset="-122"/>
                <a:ea typeface="微软雅黑" panose="020B0503020204020204" charset="-122"/>
                <a:sym typeface="+mn-ea"/>
              </a:rPr>
              <a:t>填报账号分配</a:t>
            </a:r>
            <a:endParaRPr lang="en-US" altLang="zh-CN" sz="1600" b="1" kern="0" dirty="0">
              <a:solidFill>
                <a:srgbClr val="C55A11"/>
              </a:solidFill>
              <a:latin typeface="微软雅黑" panose="020B0503020204020204" charset="-122"/>
              <a:ea typeface="微软雅黑" panose="020B0503020204020204" charset="-122"/>
              <a:sym typeface="+mn-ea"/>
            </a:endParaRPr>
          </a:p>
          <a:p>
            <a:pPr lvl="1">
              <a:lnSpc>
                <a:spcPts val="3200"/>
              </a:lnSpc>
              <a:spcAft>
                <a:spcPts val="1200"/>
              </a:spcAft>
              <a:buClr>
                <a:srgbClr val="C55A11"/>
              </a:buClr>
              <a:defRPr/>
            </a:pPr>
            <a:r>
              <a:rPr lang="en-US" altLang="zh-CN" sz="1600" kern="0" dirty="0">
                <a:solidFill>
                  <a:schemeClr val="tx1">
                    <a:lumMod val="65000"/>
                    <a:lumOff val="35000"/>
                  </a:schemeClr>
                </a:solidFill>
                <a:latin typeface="微软雅黑" panose="020B0503020204020204" charset="-122"/>
                <a:ea typeface="微软雅黑" panose="020B0503020204020204" charset="-122"/>
                <a:sym typeface="+mn-ea"/>
              </a:rPr>
              <a:t>	</a:t>
            </a:r>
            <a:r>
              <a:rPr lang="zh-CN" altLang="zh-CN" sz="1600" kern="0" dirty="0">
                <a:latin typeface="微软雅黑" panose="020B0503020204020204" charset="-122"/>
                <a:ea typeface="微软雅黑" panose="020B0503020204020204" charset="-122"/>
              </a:rPr>
              <a:t>高校统计负责人可为每一个办学点分配一个或多个实名制填报账号</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a:p>
            <a:pPr marL="342900" indent="-342900">
              <a:lnSpc>
                <a:spcPts val="3200"/>
              </a:lnSpc>
              <a:spcAft>
                <a:spcPts val="1200"/>
              </a:spcAft>
              <a:buClr>
                <a:srgbClr val="C55A11"/>
              </a:buClr>
              <a:buFont typeface="+mj-lt"/>
              <a:buAutoNum type="arabicPeriod"/>
              <a:defRPr/>
            </a:pPr>
            <a:r>
              <a:rPr lang="zh-CN" altLang="en-US" sz="1600" b="1" kern="0" dirty="0">
                <a:solidFill>
                  <a:srgbClr val="C55A11"/>
                </a:solidFill>
                <a:latin typeface="微软雅黑" panose="020B0503020204020204" charset="-122"/>
                <a:ea typeface="微软雅黑" panose="020B0503020204020204" charset="-122"/>
                <a:sym typeface="+mn-ea"/>
              </a:rPr>
              <a:t>填报内容</a:t>
            </a:r>
            <a:endParaRPr lang="en-US" altLang="zh-CN" sz="1600" b="1" kern="0" dirty="0">
              <a:solidFill>
                <a:srgbClr val="C55A11"/>
              </a:solidFill>
              <a:latin typeface="微软雅黑" panose="020B0503020204020204" charset="-122"/>
              <a:ea typeface="微软雅黑" panose="020B0503020204020204" charset="-122"/>
              <a:sym typeface="+mn-ea"/>
            </a:endParaRPr>
          </a:p>
          <a:p>
            <a:pPr lvl="1">
              <a:lnSpc>
                <a:spcPts val="3200"/>
              </a:lnSpc>
              <a:spcAft>
                <a:spcPts val="1200"/>
              </a:spcAft>
              <a:buClr>
                <a:srgbClr val="C55A11"/>
              </a:buClr>
              <a:defRPr/>
            </a:pPr>
            <a:r>
              <a:rPr lang="en-US" altLang="zh-CN" sz="1600" kern="0" dirty="0">
                <a:solidFill>
                  <a:schemeClr val="tx1">
                    <a:lumMod val="65000"/>
                    <a:lumOff val="35000"/>
                  </a:schemeClr>
                </a:solidFill>
                <a:latin typeface="微软雅黑" panose="020B0503020204020204" charset="-122"/>
                <a:ea typeface="微软雅黑" panose="020B0503020204020204" charset="-122"/>
                <a:sym typeface="+mn-ea"/>
              </a:rPr>
              <a:t>	</a:t>
            </a:r>
            <a:r>
              <a:rPr lang="zh-CN" altLang="zh-CN" sz="1600" kern="0" dirty="0">
                <a:latin typeface="微软雅黑" panose="020B0503020204020204" charset="-122"/>
                <a:ea typeface="微软雅黑" panose="020B0503020204020204" charset="-122"/>
              </a:rPr>
              <a:t>办学点统计调查表涉及学生、教职工、校园占地和校舍等内容，在教育统计管理信息系统中根据办学点类型自动显示需填报的调查表。具体如下</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a:p>
            <a:pPr marL="800100" lvl="1" indent="-342900">
              <a:lnSpc>
                <a:spcPts val="3200"/>
              </a:lnSpc>
              <a:spcAft>
                <a:spcPts val="1200"/>
              </a:spcAft>
              <a:buClr>
                <a:srgbClr val="C55A11"/>
              </a:buClr>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主校区、分校区</a:t>
            </a:r>
            <a:r>
              <a:rPr lang="zh-CN" altLang="zh-CN" sz="1600" kern="0" dirty="0">
                <a:latin typeface="微软雅黑" panose="020B0503020204020204" charset="-122"/>
                <a:ea typeface="微软雅黑" panose="020B0503020204020204" charset="-122"/>
              </a:rPr>
              <a:t>根据办学实际填报学生情况调查表，包括专科、本科、硕士、博士的分专业学生数及国际学生基本情况，分别为教基</a:t>
            </a:r>
            <a:r>
              <a:rPr lang="en-US" altLang="zh-CN" sz="1600" kern="0" dirty="0">
                <a:latin typeface="微软雅黑" panose="020B0503020204020204" charset="-122"/>
                <a:ea typeface="微软雅黑" panose="020B0503020204020204" charset="-122"/>
              </a:rPr>
              <a:t>3324</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3325</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3326</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3327</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3328</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3331</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3332</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3046</a:t>
            </a:r>
            <a:r>
              <a:rPr lang="zh-CN" altLang="zh-CN" sz="1600" kern="0" dirty="0">
                <a:latin typeface="微软雅黑" panose="020B0503020204020204" charset="-122"/>
                <a:ea typeface="微软雅黑" panose="020B0503020204020204" charset="-122"/>
              </a:rPr>
              <a:t>；教职工情况调查表，教基</a:t>
            </a:r>
            <a:r>
              <a:rPr lang="en-US" altLang="zh-CN" sz="1600" kern="0" dirty="0">
                <a:latin typeface="微软雅黑" panose="020B0503020204020204" charset="-122"/>
                <a:ea typeface="微软雅黑" panose="020B0503020204020204" charset="-122"/>
              </a:rPr>
              <a:t>4352</a:t>
            </a:r>
            <a:r>
              <a:rPr lang="zh-CN" altLang="zh-CN" sz="1600" kern="0" dirty="0">
                <a:latin typeface="微软雅黑" panose="020B0503020204020204" charset="-122"/>
                <a:ea typeface="微软雅黑" panose="020B0503020204020204" charset="-122"/>
              </a:rPr>
              <a:t>；校园占地和校舍功能统计调查台账（含学校产权和非学校产权），分别为教基</a:t>
            </a:r>
            <a:r>
              <a:rPr lang="en-US" altLang="zh-CN" sz="1600" kern="0" dirty="0">
                <a:latin typeface="微软雅黑" panose="020B0503020204020204" charset="-122"/>
                <a:ea typeface="微软雅黑" panose="020B0503020204020204" charset="-122"/>
              </a:rPr>
              <a:t>8386</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8387</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8388</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p:txBody>
      </p:sp>
      <p:sp>
        <p:nvSpPr>
          <p:cNvPr id="6" name="TextBox 24"/>
          <p:cNvSpPr txBox="1"/>
          <p:nvPr/>
        </p:nvSpPr>
        <p:spPr>
          <a:xfrm>
            <a:off x="789178" y="941570"/>
            <a:ext cx="2492990"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五、数据采集汇总环节</a:t>
            </a:r>
            <a:endParaRPr lang="zh-CN" altLang="en-US" b="1" dirty="0">
              <a:solidFill>
                <a:srgbClr val="304371"/>
              </a:solidFill>
              <a:latin typeface="微软雅黑" panose="020B0503020204020204" charset="-122"/>
              <a:ea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11135" y="287020"/>
            <a:ext cx="4169731"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07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高等教育学校多点办学情况统计</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sp>
        <p:nvSpPr>
          <p:cNvPr id="86" name="TextBox 213"/>
          <p:cNvSpPr txBox="1"/>
          <p:nvPr/>
        </p:nvSpPr>
        <p:spPr>
          <a:xfrm>
            <a:off x="1215573" y="1512688"/>
            <a:ext cx="10232712" cy="4357731"/>
          </a:xfrm>
          <a:prstGeom prst="rect">
            <a:avLst/>
          </a:prstGeom>
          <a:noFill/>
        </p:spPr>
        <p:txBody>
          <a:bodyPr wrap="square" lIns="0" tIns="0" rIns="0" bIns="0" rtlCol="0">
            <a:spAutoFit/>
          </a:bodyPr>
          <a:lstStyle/>
          <a:p>
            <a:pPr marL="800100" lvl="1" indent="-342900">
              <a:lnSpc>
                <a:spcPts val="3200"/>
              </a:lnSpc>
              <a:spcAft>
                <a:spcPts val="1200"/>
              </a:spcAft>
              <a:buClr>
                <a:srgbClr val="C55A11"/>
              </a:buClr>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研究生培养机构</a:t>
            </a:r>
            <a:r>
              <a:rPr lang="zh-CN" altLang="zh-CN" sz="1600" kern="0" dirty="0">
                <a:latin typeface="微软雅黑" panose="020B0503020204020204" charset="-122"/>
                <a:ea typeface="微软雅黑" panose="020B0503020204020204" charset="-122"/>
              </a:rPr>
              <a:t>根据办学实际填报学生情况调查表，包括硕士、博士的分专业学生数及国际学生基本情况，分别为教基</a:t>
            </a:r>
            <a:r>
              <a:rPr lang="en-US" altLang="zh-CN" sz="1600" kern="0" dirty="0">
                <a:latin typeface="微软雅黑" panose="020B0503020204020204" charset="-122"/>
                <a:ea typeface="微软雅黑" panose="020B0503020204020204" charset="-122"/>
              </a:rPr>
              <a:t>3331</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3332</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3046</a:t>
            </a:r>
            <a:r>
              <a:rPr lang="zh-CN" altLang="zh-CN" sz="1600" kern="0" dirty="0">
                <a:latin typeface="微软雅黑" panose="020B0503020204020204" charset="-122"/>
                <a:ea typeface="微软雅黑" panose="020B0503020204020204" charset="-122"/>
              </a:rPr>
              <a:t>；教职工情况调查表，教基</a:t>
            </a:r>
            <a:r>
              <a:rPr lang="en-US" altLang="zh-CN" sz="1600" kern="0" dirty="0">
                <a:latin typeface="微软雅黑" panose="020B0503020204020204" charset="-122"/>
                <a:ea typeface="微软雅黑" panose="020B0503020204020204" charset="-122"/>
              </a:rPr>
              <a:t>4352</a:t>
            </a:r>
            <a:r>
              <a:rPr lang="zh-CN" altLang="zh-CN" sz="1600" kern="0" dirty="0">
                <a:latin typeface="微软雅黑" panose="020B0503020204020204" charset="-122"/>
                <a:ea typeface="微软雅黑" panose="020B0503020204020204" charset="-122"/>
              </a:rPr>
              <a:t>；校园占地和校舍功能统计调查台账（含学校产权和非学校产权），分别为教基</a:t>
            </a:r>
            <a:r>
              <a:rPr lang="en-US" altLang="zh-CN" sz="1600" kern="0" dirty="0">
                <a:latin typeface="微软雅黑" panose="020B0503020204020204" charset="-122"/>
                <a:ea typeface="微软雅黑" panose="020B0503020204020204" charset="-122"/>
              </a:rPr>
              <a:t>8386</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8387</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8388</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a:p>
            <a:pPr marL="800100" lvl="1" indent="-342900">
              <a:lnSpc>
                <a:spcPts val="3200"/>
              </a:lnSpc>
              <a:spcAft>
                <a:spcPts val="1200"/>
              </a:spcAft>
              <a:buClr>
                <a:srgbClr val="C55A11"/>
              </a:buClr>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无学生培养任务的科研机构</a:t>
            </a:r>
            <a:r>
              <a:rPr lang="zh-CN" altLang="zh-CN" sz="1600" kern="0" dirty="0">
                <a:latin typeface="微软雅黑" panose="020B0503020204020204" charset="-122"/>
                <a:ea typeface="微软雅黑" panose="020B0503020204020204" charset="-122"/>
              </a:rPr>
              <a:t>填报教职工情况调查表，教基</a:t>
            </a:r>
            <a:r>
              <a:rPr lang="en-US" altLang="zh-CN" sz="1600" kern="0" dirty="0">
                <a:latin typeface="微软雅黑" panose="020B0503020204020204" charset="-122"/>
                <a:ea typeface="微软雅黑" panose="020B0503020204020204" charset="-122"/>
              </a:rPr>
              <a:t>4352</a:t>
            </a:r>
            <a:r>
              <a:rPr lang="zh-CN" altLang="zh-CN" sz="1600" kern="0" dirty="0">
                <a:latin typeface="微软雅黑" panose="020B0503020204020204" charset="-122"/>
                <a:ea typeface="微软雅黑" panose="020B0503020204020204" charset="-122"/>
              </a:rPr>
              <a:t>；学校产权的校园占地和校舍功能统计调查台账，分别为教基</a:t>
            </a:r>
            <a:r>
              <a:rPr lang="en-US" altLang="zh-CN" sz="1600" kern="0" dirty="0">
                <a:latin typeface="微软雅黑" panose="020B0503020204020204" charset="-122"/>
                <a:ea typeface="微软雅黑" panose="020B0503020204020204" charset="-122"/>
              </a:rPr>
              <a:t>8386</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8387</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8388</a:t>
            </a:r>
            <a:r>
              <a:rPr lang="zh-CN" altLang="zh-CN" sz="1600" kern="0" dirty="0">
                <a:latin typeface="微软雅黑" panose="020B0503020204020204" charset="-122"/>
                <a:ea typeface="微软雅黑" panose="020B0503020204020204" charset="-122"/>
              </a:rPr>
              <a:t>。如无纳入到学校统一管理的教职工和学校产权的占地和校舍，相关数据填报</a:t>
            </a:r>
            <a:r>
              <a:rPr lang="en-US" altLang="zh-CN" sz="1600" kern="0" dirty="0">
                <a:latin typeface="微软雅黑" panose="020B0503020204020204" charset="-122"/>
                <a:ea typeface="微软雅黑" panose="020B0503020204020204" charset="-122"/>
              </a:rPr>
              <a:t>0</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a:p>
            <a:pPr marL="800100" lvl="1" indent="-342900">
              <a:lnSpc>
                <a:spcPts val="3200"/>
              </a:lnSpc>
              <a:spcAft>
                <a:spcPts val="1200"/>
              </a:spcAft>
              <a:buClr>
                <a:srgbClr val="C55A11"/>
              </a:buClr>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有学生培养任务的附属医院</a:t>
            </a:r>
            <a:r>
              <a:rPr lang="zh-CN" altLang="zh-CN" sz="1600" kern="0" dirty="0">
                <a:latin typeface="微软雅黑" panose="020B0503020204020204" charset="-122"/>
                <a:ea typeface="微软雅黑" panose="020B0503020204020204" charset="-122"/>
              </a:rPr>
              <a:t>根据办学实际填报学生情况调查表，包括专科、本科、硕士、博士的分专业学生数及国际学生基本情况，分别为教基</a:t>
            </a:r>
            <a:r>
              <a:rPr lang="en-US" altLang="zh-CN" sz="1600" kern="0" dirty="0">
                <a:latin typeface="微软雅黑" panose="020B0503020204020204" charset="-122"/>
                <a:ea typeface="微软雅黑" panose="020B0503020204020204" charset="-122"/>
              </a:rPr>
              <a:t>3324</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3325</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3326</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3327</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3328</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3331</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3332</a:t>
            </a:r>
            <a:r>
              <a:rPr lang="zh-CN" altLang="zh-CN" sz="1600" kern="0" dirty="0">
                <a:latin typeface="微软雅黑" panose="020B0503020204020204" charset="-122"/>
                <a:ea typeface="微软雅黑" panose="020B0503020204020204" charset="-122"/>
              </a:rPr>
              <a:t>、教基</a:t>
            </a:r>
            <a:r>
              <a:rPr lang="en-US" altLang="zh-CN" sz="1600" kern="0" dirty="0">
                <a:latin typeface="微软雅黑" panose="020B0503020204020204" charset="-122"/>
                <a:ea typeface="微软雅黑" panose="020B0503020204020204" charset="-122"/>
              </a:rPr>
              <a:t>3046</a:t>
            </a:r>
            <a:r>
              <a:rPr lang="zh-CN" altLang="zh-CN" sz="1600" kern="0" dirty="0">
                <a:latin typeface="微软雅黑" panose="020B0503020204020204" charset="-122"/>
                <a:ea typeface="微软雅黑" panose="020B0503020204020204" charset="-122"/>
              </a:rPr>
              <a:t>；教职工情况调查表，教基</a:t>
            </a:r>
            <a:r>
              <a:rPr lang="en-US" altLang="zh-CN" sz="1600" kern="0" dirty="0">
                <a:latin typeface="微软雅黑" panose="020B0503020204020204" charset="-122"/>
                <a:ea typeface="微软雅黑" panose="020B0503020204020204" charset="-122"/>
              </a:rPr>
              <a:t>4352</a:t>
            </a:r>
            <a:r>
              <a:rPr lang="zh-CN" altLang="zh-CN" sz="1600" kern="0" dirty="0">
                <a:latin typeface="微软雅黑" panose="020B0503020204020204" charset="-122"/>
                <a:ea typeface="微软雅黑" panose="020B0503020204020204" charset="-122"/>
              </a:rPr>
              <a:t>。对于学校聘请的、人事关系不在学校、开展教学活动的临床教师，具有教师资格证的填报到校外教师，无教师资格证的填报到行业导师</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p:txBody>
      </p:sp>
      <p:sp>
        <p:nvSpPr>
          <p:cNvPr id="6" name="TextBox 24"/>
          <p:cNvSpPr txBox="1"/>
          <p:nvPr/>
        </p:nvSpPr>
        <p:spPr>
          <a:xfrm>
            <a:off x="789178" y="941570"/>
            <a:ext cx="2492990"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五、数据采集汇总环节</a:t>
            </a:r>
            <a:endParaRPr lang="zh-CN" altLang="en-US" b="1" dirty="0">
              <a:solidFill>
                <a:srgbClr val="304371"/>
              </a:solidFill>
              <a:latin typeface="微软雅黑" panose="020B0503020204020204" charset="-122"/>
              <a:ea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11135" y="287020"/>
            <a:ext cx="4169731"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07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高等教育学校多点办学情况统计</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sp>
        <p:nvSpPr>
          <p:cNvPr id="86" name="TextBox 213"/>
          <p:cNvSpPr txBox="1"/>
          <p:nvPr/>
        </p:nvSpPr>
        <p:spPr>
          <a:xfrm>
            <a:off x="1215573" y="1512688"/>
            <a:ext cx="10232712" cy="4819396"/>
          </a:xfrm>
          <a:prstGeom prst="rect">
            <a:avLst/>
          </a:prstGeom>
          <a:noFill/>
        </p:spPr>
        <p:txBody>
          <a:bodyPr wrap="square" lIns="0" tIns="0" rIns="0" bIns="0" rtlCol="0">
            <a:spAutoFit/>
          </a:bodyPr>
          <a:lstStyle/>
          <a:p>
            <a:pPr marL="800100" lvl="1" indent="-342900">
              <a:lnSpc>
                <a:spcPts val="3200"/>
              </a:lnSpc>
              <a:spcAft>
                <a:spcPts val="1200"/>
              </a:spcAft>
              <a:buClr>
                <a:srgbClr val="C55A11"/>
              </a:buClr>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高等学历继续教育校外教学点</a:t>
            </a:r>
            <a:r>
              <a:rPr lang="zh-CN" altLang="en-US" sz="1600" kern="0" dirty="0">
                <a:latin typeface="微软雅黑" panose="020B0503020204020204" charset="-122"/>
                <a:ea typeface="微软雅黑" panose="020B0503020204020204" charset="-122"/>
                <a:sym typeface="+mn-ea"/>
              </a:rPr>
              <a:t>填报学生情况调查表包括成人专科、成人本科分专业学生数，分别为教基</a:t>
            </a:r>
            <a:r>
              <a:rPr lang="en-US" altLang="zh-CN" sz="1600" kern="0" dirty="0">
                <a:latin typeface="微软雅黑" panose="020B0503020204020204" charset="-122"/>
                <a:ea typeface="微软雅黑" panose="020B0503020204020204" charset="-122"/>
                <a:sym typeface="+mn-ea"/>
              </a:rPr>
              <a:t>3327</a:t>
            </a:r>
            <a:r>
              <a:rPr lang="zh-CN" altLang="en-US" sz="1600" kern="0" dirty="0">
                <a:latin typeface="微软雅黑" panose="020B0503020204020204" charset="-122"/>
                <a:ea typeface="微软雅黑" panose="020B0503020204020204" charset="-122"/>
                <a:sym typeface="+mn-ea"/>
              </a:rPr>
              <a:t>、教基</a:t>
            </a:r>
            <a:r>
              <a:rPr lang="en-US" altLang="zh-CN" sz="1600" kern="0" dirty="0">
                <a:latin typeface="微软雅黑" panose="020B0503020204020204" charset="-122"/>
                <a:ea typeface="微软雅黑" panose="020B0503020204020204" charset="-122"/>
                <a:sym typeface="+mn-ea"/>
              </a:rPr>
              <a:t>3328</a:t>
            </a:r>
            <a:r>
              <a:rPr lang="zh-CN" altLang="en-US" sz="1600" kern="0" dirty="0">
                <a:latin typeface="微软雅黑" panose="020B0503020204020204" charset="-122"/>
                <a:ea typeface="微软雅黑" panose="020B0503020204020204" charset="-122"/>
                <a:sym typeface="+mn-ea"/>
              </a:rPr>
              <a:t>；教职工情况调查表，教基</a:t>
            </a:r>
            <a:r>
              <a:rPr lang="en-US" altLang="zh-CN" sz="1600" kern="0" dirty="0">
                <a:latin typeface="微软雅黑" panose="020B0503020204020204" charset="-122"/>
                <a:ea typeface="微软雅黑" panose="020B0503020204020204" charset="-122"/>
                <a:sym typeface="+mn-ea"/>
              </a:rPr>
              <a:t>4352</a:t>
            </a:r>
            <a:r>
              <a:rPr lang="zh-CN" altLang="en-US" sz="1600" kern="0" dirty="0">
                <a:latin typeface="微软雅黑" panose="020B0503020204020204" charset="-122"/>
                <a:ea typeface="微软雅黑" panose="020B0503020204020204" charset="-122"/>
                <a:sym typeface="+mn-ea"/>
              </a:rPr>
              <a:t>。</a:t>
            </a:r>
            <a:endParaRPr lang="zh-CN" altLang="en-US" sz="1600" kern="0" dirty="0">
              <a:latin typeface="微软雅黑" panose="020B0503020204020204" charset="-122"/>
              <a:ea typeface="微软雅黑" panose="020B0503020204020204" charset="-122"/>
              <a:sym typeface="+mn-ea"/>
            </a:endParaRPr>
          </a:p>
          <a:p>
            <a:pPr marL="800100" lvl="1" indent="-342900">
              <a:lnSpc>
                <a:spcPts val="3200"/>
              </a:lnSpc>
              <a:spcAft>
                <a:spcPts val="1200"/>
              </a:spcAft>
              <a:buClr>
                <a:srgbClr val="C55A11"/>
              </a:buClr>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专门实习用地、其他校外用房</a:t>
            </a:r>
            <a:r>
              <a:rPr lang="zh-CN" altLang="en-US" sz="1600" kern="0" dirty="0">
                <a:latin typeface="微软雅黑" panose="020B0503020204020204" charset="-122"/>
                <a:ea typeface="微软雅黑" panose="020B0503020204020204" charset="-122"/>
                <a:sym typeface="+mn-ea"/>
              </a:rPr>
              <a:t>仅填报学校产权的占地和校舍功能统计调查台账，分别为教基</a:t>
            </a:r>
            <a:r>
              <a:rPr lang="en-US" altLang="zh-CN" sz="1600" kern="0" dirty="0">
                <a:latin typeface="微软雅黑" panose="020B0503020204020204" charset="-122"/>
                <a:ea typeface="微软雅黑" panose="020B0503020204020204" charset="-122"/>
                <a:sym typeface="+mn-ea"/>
              </a:rPr>
              <a:t>8386</a:t>
            </a:r>
            <a:r>
              <a:rPr lang="zh-CN" altLang="en-US" sz="1600" kern="0" dirty="0">
                <a:latin typeface="微软雅黑" panose="020B0503020204020204" charset="-122"/>
                <a:ea typeface="微软雅黑" panose="020B0503020204020204" charset="-122"/>
                <a:sym typeface="+mn-ea"/>
              </a:rPr>
              <a:t>、教基</a:t>
            </a:r>
            <a:r>
              <a:rPr lang="en-US" altLang="zh-CN" sz="1600" kern="0" dirty="0">
                <a:latin typeface="微软雅黑" panose="020B0503020204020204" charset="-122"/>
                <a:ea typeface="微软雅黑" panose="020B0503020204020204" charset="-122"/>
                <a:sym typeface="+mn-ea"/>
              </a:rPr>
              <a:t>8387</a:t>
            </a:r>
            <a:r>
              <a:rPr lang="zh-CN" altLang="en-US" sz="1600" kern="0" dirty="0">
                <a:latin typeface="微软雅黑" panose="020B0503020204020204" charset="-122"/>
                <a:ea typeface="微软雅黑" panose="020B0503020204020204" charset="-122"/>
                <a:sym typeface="+mn-ea"/>
              </a:rPr>
              <a:t>、教基</a:t>
            </a:r>
            <a:r>
              <a:rPr lang="en-US" altLang="zh-CN" sz="1600" kern="0" dirty="0">
                <a:latin typeface="微软雅黑" panose="020B0503020204020204" charset="-122"/>
                <a:ea typeface="微软雅黑" panose="020B0503020204020204" charset="-122"/>
                <a:sym typeface="+mn-ea"/>
              </a:rPr>
              <a:t>8388</a:t>
            </a:r>
            <a:r>
              <a:rPr lang="zh-CN" altLang="en-US" sz="1600" kern="0" dirty="0">
                <a:latin typeface="微软雅黑" panose="020B0503020204020204" charset="-122"/>
                <a:ea typeface="微软雅黑" panose="020B0503020204020204" charset="-122"/>
                <a:sym typeface="+mn-ea"/>
              </a:rPr>
              <a:t>。其中，</a:t>
            </a:r>
            <a:r>
              <a:rPr lang="zh-CN" altLang="en-US" sz="1600" kern="0" dirty="0">
                <a:solidFill>
                  <a:srgbClr val="FF0000"/>
                </a:solidFill>
                <a:latin typeface="微软雅黑" panose="020B0503020204020204" charset="-122"/>
                <a:ea typeface="微软雅黑" panose="020B0503020204020204" charset="-122"/>
                <a:sym typeface="+mn-ea"/>
              </a:rPr>
              <a:t>专门实习用地不包含在教基</a:t>
            </a:r>
            <a:r>
              <a:rPr lang="en-US" altLang="zh-CN" sz="1600" kern="0" dirty="0">
                <a:solidFill>
                  <a:srgbClr val="FF0000"/>
                </a:solidFill>
                <a:latin typeface="微软雅黑" panose="020B0503020204020204" charset="-122"/>
                <a:ea typeface="微软雅黑" panose="020B0503020204020204" charset="-122"/>
                <a:sym typeface="+mn-ea"/>
              </a:rPr>
              <a:t>5377</a:t>
            </a:r>
            <a:r>
              <a:rPr lang="zh-CN" altLang="en-US" sz="1600" kern="0" dirty="0">
                <a:solidFill>
                  <a:srgbClr val="FF0000"/>
                </a:solidFill>
                <a:latin typeface="微软雅黑" panose="020B0503020204020204" charset="-122"/>
                <a:ea typeface="微软雅黑" panose="020B0503020204020204" charset="-122"/>
                <a:sym typeface="+mn-ea"/>
              </a:rPr>
              <a:t>高校占地面积中，也不参与高校生均占地面积的计算。</a:t>
            </a:r>
            <a:endParaRPr lang="en-US" altLang="zh-CN" sz="1600" kern="0" dirty="0">
              <a:solidFill>
                <a:srgbClr val="FF0000"/>
              </a:solidFill>
              <a:latin typeface="微软雅黑" panose="020B0503020204020204" charset="-122"/>
              <a:ea typeface="微软雅黑" panose="020B0503020204020204" charset="-122"/>
              <a:sym typeface="+mn-ea"/>
            </a:endParaRPr>
          </a:p>
          <a:p>
            <a:pPr marL="342900" indent="-342900">
              <a:lnSpc>
                <a:spcPts val="3200"/>
              </a:lnSpc>
              <a:spcAft>
                <a:spcPts val="1200"/>
              </a:spcAft>
              <a:buClr>
                <a:srgbClr val="C55A11"/>
              </a:buClr>
              <a:buFont typeface="+mj-lt"/>
              <a:buAutoNum type="arabicPeriod" startAt="3"/>
              <a:defRPr/>
            </a:pPr>
            <a:r>
              <a:rPr lang="zh-CN" altLang="en-US" sz="1600" b="1" kern="0" dirty="0">
                <a:solidFill>
                  <a:srgbClr val="C55A11"/>
                </a:solidFill>
                <a:latin typeface="微软雅黑" panose="020B0503020204020204" charset="-122"/>
                <a:ea typeface="微软雅黑" panose="020B0503020204020204" charset="-122"/>
                <a:sym typeface="+mn-ea"/>
              </a:rPr>
              <a:t>数据填报依据</a:t>
            </a:r>
            <a:endParaRPr lang="en-US" altLang="zh-CN" sz="1600" b="1" kern="0" dirty="0">
              <a:solidFill>
                <a:srgbClr val="C55A11"/>
              </a:solidFill>
              <a:latin typeface="微软雅黑" panose="020B0503020204020204" charset="-122"/>
              <a:ea typeface="微软雅黑" panose="020B0503020204020204" charset="-122"/>
              <a:sym typeface="+mn-ea"/>
            </a:endParaRPr>
          </a:p>
          <a:p>
            <a:pPr marL="800100" lvl="1" indent="-342900">
              <a:lnSpc>
                <a:spcPts val="32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全日制学生按住宿所在地填报，非全日制学生按培养所在地填报。</a:t>
            </a:r>
            <a:endParaRPr lang="zh-CN" altLang="en-US" sz="1600" kern="0" dirty="0">
              <a:latin typeface="微软雅黑" panose="020B0503020204020204" charset="-122"/>
              <a:ea typeface="微软雅黑" panose="020B0503020204020204" charset="-122"/>
              <a:sym typeface="+mn-ea"/>
            </a:endParaRPr>
          </a:p>
          <a:p>
            <a:pPr marL="800100" lvl="1" indent="-342900">
              <a:lnSpc>
                <a:spcPts val="32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教职工按工作时长最长校区填报；教职工、校外教师、行业导师和外籍教师均不包括学校内设机构自聘人员。</a:t>
            </a:r>
            <a:endParaRPr lang="zh-CN" altLang="en-US" sz="1600" kern="0" dirty="0">
              <a:latin typeface="微软雅黑" panose="020B0503020204020204" charset="-122"/>
              <a:ea typeface="微软雅黑" panose="020B0503020204020204" charset="-122"/>
              <a:sym typeface="+mn-ea"/>
            </a:endParaRPr>
          </a:p>
          <a:p>
            <a:pPr marL="800100" lvl="1" indent="-342900">
              <a:lnSpc>
                <a:spcPts val="32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校园占地和校舍按产权所在地填报。</a:t>
            </a:r>
            <a:endParaRPr lang="zh-CN" altLang="en-US" sz="1600" kern="0" dirty="0">
              <a:latin typeface="微软雅黑" panose="020B0503020204020204" charset="-122"/>
              <a:ea typeface="微软雅黑" panose="020B0503020204020204" charset="-122"/>
              <a:sym typeface="+mn-ea"/>
            </a:endParaRPr>
          </a:p>
        </p:txBody>
      </p:sp>
      <p:sp>
        <p:nvSpPr>
          <p:cNvPr id="6" name="TextBox 24"/>
          <p:cNvSpPr txBox="1"/>
          <p:nvPr/>
        </p:nvSpPr>
        <p:spPr>
          <a:xfrm>
            <a:off x="789178" y="941570"/>
            <a:ext cx="2492990"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五、数据采集汇总环节</a:t>
            </a:r>
            <a:endParaRPr lang="zh-CN" altLang="en-US" b="1" dirty="0">
              <a:solidFill>
                <a:srgbClr val="304371"/>
              </a:solidFill>
              <a:latin typeface="微软雅黑" panose="020B0503020204020204" charset="-122"/>
              <a:ea typeface="微软雅黑" panose="020B050302020402020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11135" y="287020"/>
            <a:ext cx="4169731"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07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高等教育学校多点办学情况统计</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sp>
        <p:nvSpPr>
          <p:cNvPr id="86" name="TextBox 213"/>
          <p:cNvSpPr txBox="1"/>
          <p:nvPr/>
        </p:nvSpPr>
        <p:spPr>
          <a:xfrm>
            <a:off x="1215573" y="1512688"/>
            <a:ext cx="10232712" cy="2149306"/>
          </a:xfrm>
          <a:prstGeom prst="rect">
            <a:avLst/>
          </a:prstGeom>
          <a:noFill/>
        </p:spPr>
        <p:txBody>
          <a:bodyPr wrap="square" lIns="0" tIns="0" rIns="0" bIns="0" rtlCol="0">
            <a:spAutoFit/>
          </a:bodyPr>
          <a:lstStyle/>
          <a:p>
            <a:pPr marL="342900" indent="-342900">
              <a:lnSpc>
                <a:spcPts val="3200"/>
              </a:lnSpc>
              <a:spcAft>
                <a:spcPts val="1200"/>
              </a:spcAft>
              <a:buClr>
                <a:srgbClr val="C55A11"/>
              </a:buClr>
              <a:buFont typeface="+mj-lt"/>
              <a:buAutoNum type="arabicPeriod" startAt="4"/>
              <a:defRPr/>
            </a:pPr>
            <a:r>
              <a:rPr lang="zh-CN" altLang="en-US" sz="1600" b="1" kern="0" dirty="0">
                <a:solidFill>
                  <a:srgbClr val="C55A11"/>
                </a:solidFill>
                <a:latin typeface="微软雅黑" panose="020B0503020204020204" charset="-122"/>
                <a:ea typeface="微软雅黑" panose="020B0503020204020204" charset="-122"/>
                <a:sym typeface="+mn-ea"/>
              </a:rPr>
              <a:t>统计流程</a:t>
            </a:r>
            <a:endParaRPr lang="en-US" altLang="zh-CN" sz="1600" b="1" kern="0" dirty="0">
              <a:solidFill>
                <a:srgbClr val="C55A11"/>
              </a:solidFill>
              <a:latin typeface="微软雅黑" panose="020B0503020204020204" charset="-122"/>
              <a:ea typeface="微软雅黑" panose="020B0503020204020204" charset="-122"/>
              <a:sym typeface="+mn-ea"/>
            </a:endParaRPr>
          </a:p>
          <a:p>
            <a:pPr marL="742950" lvl="1" indent="-285750">
              <a:lnSpc>
                <a:spcPts val="3200"/>
              </a:lnSpc>
              <a:spcAft>
                <a:spcPts val="1200"/>
              </a:spcAft>
              <a:buClr>
                <a:srgbClr val="C55A11"/>
              </a:buClr>
              <a:buFont typeface="Wingdings" panose="05000000000000000000" pitchFamily="2" charset="2"/>
              <a:buChar char="l"/>
              <a:defRPr/>
            </a:pPr>
            <a:r>
              <a:rPr lang="zh-CN" altLang="zh-CN" sz="1600" kern="0" dirty="0">
                <a:latin typeface="微软雅黑" panose="020B0503020204020204" charset="-122"/>
                <a:ea typeface="微软雅黑" panose="020B0503020204020204" charset="-122"/>
              </a:rPr>
              <a:t>高校填表人和统计负责人负责审核各办学点上报数据，对存疑数据应会商核实。高校填表人负责采集主校区数据，汇总各办学点上报数据最终形成学校基表。经单位负责人审核后，学校汇总数据及办学点数据均须属地省级教育行政部门审核。教育部集中审核汇总后，将办学点数据下发至异地办学点所在地的省级教育行政部门参考使用</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p:txBody>
      </p:sp>
      <p:sp>
        <p:nvSpPr>
          <p:cNvPr id="6" name="TextBox 24"/>
          <p:cNvSpPr txBox="1"/>
          <p:nvPr/>
        </p:nvSpPr>
        <p:spPr>
          <a:xfrm>
            <a:off x="789178" y="941570"/>
            <a:ext cx="2492990"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五、数据采集汇总环节</a:t>
            </a:r>
            <a:endParaRPr lang="zh-CN" altLang="en-US" b="1" dirty="0">
              <a:solidFill>
                <a:srgbClr val="304371"/>
              </a:solidFill>
              <a:latin typeface="微软雅黑" panose="020B0503020204020204" charset="-122"/>
              <a:ea typeface="微软雅黑" panose="020B050302020402020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11135" y="287020"/>
            <a:ext cx="4169731"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07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高等教育学校多点办学情况统计</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sp>
        <p:nvSpPr>
          <p:cNvPr id="6" name="TextBox 24"/>
          <p:cNvSpPr txBox="1"/>
          <p:nvPr/>
        </p:nvSpPr>
        <p:spPr>
          <a:xfrm>
            <a:off x="789178" y="941570"/>
            <a:ext cx="3703258"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六、高等教育学校多点办学确认表</a:t>
            </a:r>
            <a:endParaRPr lang="zh-CN" altLang="en-US" b="1" dirty="0">
              <a:solidFill>
                <a:srgbClr val="304371"/>
              </a:solidFill>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3801586" y="1310902"/>
            <a:ext cx="4588828" cy="5380893"/>
          </a:xfrm>
          <a:prstGeom prst="rect">
            <a:avLst/>
          </a:prstGeom>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11135" y="287020"/>
            <a:ext cx="4169731"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07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高等教育学校多点办学情况统计</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sp>
        <p:nvSpPr>
          <p:cNvPr id="6" name="TextBox 24"/>
          <p:cNvSpPr txBox="1"/>
          <p:nvPr/>
        </p:nvSpPr>
        <p:spPr>
          <a:xfrm>
            <a:off x="789178" y="941570"/>
            <a:ext cx="4100803"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七、</a:t>
            </a:r>
            <a:r>
              <a:rPr lang="zh-CN" altLang="zh-CN" b="1" dirty="0">
                <a:solidFill>
                  <a:srgbClr val="304371"/>
                </a:solidFill>
                <a:latin typeface="微软雅黑" panose="020B0503020204020204" charset="-122"/>
                <a:ea typeface="微软雅黑" panose="020B0503020204020204" charset="-122"/>
              </a:rPr>
              <a:t>高等学校及多点办学账户使用流程</a:t>
            </a:r>
            <a:endParaRPr lang="zh-CN" altLang="en-US" b="1" dirty="0">
              <a:solidFill>
                <a:srgbClr val="304371"/>
              </a:solidFill>
              <a:latin typeface="微软雅黑" panose="020B0503020204020204" charset="-122"/>
              <a:ea typeface="微软雅黑" panose="020B0503020204020204" charset="-122"/>
              <a:sym typeface="+mn-ea"/>
            </a:endParaRPr>
          </a:p>
        </p:txBody>
      </p:sp>
      <p:graphicFrame>
        <p:nvGraphicFramePr>
          <p:cNvPr id="7" name="对象 6"/>
          <p:cNvGraphicFramePr>
            <a:graphicFrameLocks noChangeAspect="1"/>
          </p:cNvGraphicFramePr>
          <p:nvPr/>
        </p:nvGraphicFramePr>
        <p:xfrm>
          <a:off x="1246739" y="1427750"/>
          <a:ext cx="8793264" cy="5143230"/>
        </p:xfrm>
        <a:graphic>
          <a:graphicData uri="http://schemas.openxmlformats.org/presentationml/2006/ole">
            <mc:AlternateContent xmlns:mc="http://schemas.openxmlformats.org/markup-compatibility/2006">
              <mc:Choice xmlns:v="urn:schemas-microsoft-com:vml" Requires="v">
                <p:oleObj spid="_x0000_s2125" name="Visio" r:id="rId1" imgW="6140450" imgH="3594100" progId="Visio.Drawing.15">
                  <p:embed/>
                </p:oleObj>
              </mc:Choice>
              <mc:Fallback>
                <p:oleObj name="Visio" r:id="rId1" imgW="6140450" imgH="3594100" progId="Visio.Drawing.15">
                  <p:embed/>
                  <p:pic>
                    <p:nvPicPr>
                      <p:cNvPr id="0" name="对象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739" y="1427750"/>
                        <a:ext cx="8793264" cy="5143230"/>
                      </a:xfrm>
                      <a:prstGeom prst="rect">
                        <a:avLst/>
                      </a:prstGeom>
                      <a:noFill/>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524098" y="287020"/>
            <a:ext cx="3143810"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rPr>
              <a:t>08 </a:t>
            </a:r>
            <a:r>
              <a:rPr lang="zh-CN" altLang="zh-CN" sz="2000" b="1" dirty="0">
                <a:solidFill>
                  <a:srgbClr val="304371"/>
                </a:solidFill>
                <a:latin typeface="微软雅黑" panose="020B0503020204020204" charset="-122"/>
                <a:ea typeface="微软雅黑" panose="020B0503020204020204" charset="-122"/>
              </a:rPr>
              <a:t>普通高等学校本科专业</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sp>
        <p:nvSpPr>
          <p:cNvPr id="86" name="TextBox 213"/>
          <p:cNvSpPr txBox="1"/>
          <p:nvPr/>
        </p:nvSpPr>
        <p:spPr>
          <a:xfrm>
            <a:off x="1215573" y="1512688"/>
            <a:ext cx="10232712" cy="356636"/>
          </a:xfrm>
          <a:prstGeom prst="rect">
            <a:avLst/>
          </a:prstGeom>
          <a:noFill/>
        </p:spPr>
        <p:txBody>
          <a:bodyPr wrap="square" lIns="0" tIns="0" rIns="0" bIns="0" rtlCol="0">
            <a:spAutoFit/>
          </a:bodyPr>
          <a:lstStyle/>
          <a:p>
            <a:pPr lvl="1">
              <a:lnSpc>
                <a:spcPts val="3200"/>
              </a:lnSpc>
              <a:spcAft>
                <a:spcPts val="1200"/>
              </a:spcAft>
              <a:buClr>
                <a:srgbClr val="C55A11"/>
              </a:buClr>
              <a:defRPr/>
            </a:pPr>
            <a:endParaRPr lang="en-US" altLang="zh-CN" sz="1600" kern="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6" name="TextBox 24"/>
          <p:cNvSpPr txBox="1"/>
          <p:nvPr/>
        </p:nvSpPr>
        <p:spPr>
          <a:xfrm>
            <a:off x="789178" y="941570"/>
            <a:ext cx="4570482"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一、更新了</a:t>
            </a:r>
            <a:r>
              <a:rPr lang="en-US" altLang="zh-CN" b="1" dirty="0">
                <a:solidFill>
                  <a:srgbClr val="304371"/>
                </a:solidFill>
                <a:latin typeface="微软雅黑" panose="020B0503020204020204" charset="-122"/>
                <a:ea typeface="微软雅黑" panose="020B0503020204020204" charset="-122"/>
                <a:sym typeface="+mn-ea"/>
              </a:rPr>
              <a:t>《</a:t>
            </a:r>
            <a:r>
              <a:rPr lang="zh-CN" altLang="zh-CN" b="1" dirty="0">
                <a:solidFill>
                  <a:srgbClr val="304371"/>
                </a:solidFill>
                <a:latin typeface="微软雅黑" panose="020B0503020204020204" charset="-122"/>
                <a:ea typeface="微软雅黑" panose="020B0503020204020204" charset="-122"/>
              </a:rPr>
              <a:t>普通高等学校本科专业目录</a:t>
            </a:r>
            <a:r>
              <a:rPr lang="en-US" altLang="zh-CN" b="1" dirty="0">
                <a:solidFill>
                  <a:srgbClr val="304371"/>
                </a:solidFill>
                <a:latin typeface="微软雅黑" panose="020B0503020204020204" charset="-122"/>
                <a:ea typeface="微软雅黑" panose="020B0503020204020204" charset="-122"/>
                <a:sym typeface="+mn-ea"/>
              </a:rPr>
              <a:t>》</a:t>
            </a:r>
            <a:endParaRPr lang="zh-CN" altLang="en-US" b="1" dirty="0">
              <a:solidFill>
                <a:srgbClr val="304371"/>
              </a:solidFill>
              <a:latin typeface="微软雅黑" panose="020B0503020204020204" charset="-122"/>
              <a:ea typeface="微软雅黑" panose="020B0503020204020204" charset="-122"/>
              <a:sym typeface="+mn-ea"/>
            </a:endParaRPr>
          </a:p>
        </p:txBody>
      </p:sp>
      <p:sp>
        <p:nvSpPr>
          <p:cNvPr id="7" name="TextBox 213"/>
          <p:cNvSpPr txBox="1"/>
          <p:nvPr/>
        </p:nvSpPr>
        <p:spPr>
          <a:xfrm>
            <a:off x="1215573" y="1406611"/>
            <a:ext cx="10232712" cy="362728"/>
          </a:xfrm>
          <a:prstGeom prst="rect">
            <a:avLst/>
          </a:prstGeom>
          <a:noFill/>
        </p:spPr>
        <p:txBody>
          <a:bodyPr wrap="square" lIns="0" tIns="0" rIns="0" bIns="0" rtlCol="0">
            <a:spAutoFit/>
          </a:bodyPr>
          <a:lstStyle/>
          <a:p>
            <a:pPr marL="285750" indent="-285750">
              <a:lnSpc>
                <a:spcPts val="3200"/>
              </a:lnSpc>
              <a:spcAft>
                <a:spcPts val="1200"/>
              </a:spcAft>
              <a:buClr>
                <a:srgbClr val="C55A11"/>
              </a:buClr>
              <a:buFont typeface="Wingdings" panose="05000000000000000000" pitchFamily="2" charset="2"/>
              <a:buChar char="l"/>
              <a:defRPr/>
            </a:pPr>
            <a:r>
              <a:rPr lang="en-US" altLang="zh-CN" sz="1600" b="1" kern="0" dirty="0">
                <a:solidFill>
                  <a:srgbClr val="C55A11"/>
                </a:solidFill>
                <a:latin typeface="微软雅黑" panose="020B0503020204020204" charset="-122"/>
                <a:ea typeface="微软雅黑" panose="020B0503020204020204" charset="-122"/>
                <a:sym typeface="+mn-ea"/>
              </a:rPr>
              <a:t>2022</a:t>
            </a:r>
            <a:r>
              <a:rPr lang="zh-CN" altLang="en-US" sz="1600" b="1" kern="0" dirty="0">
                <a:solidFill>
                  <a:srgbClr val="C55A11"/>
                </a:solidFill>
                <a:latin typeface="微软雅黑" panose="020B0503020204020204" charset="-122"/>
                <a:ea typeface="微软雅黑" panose="020B0503020204020204" charset="-122"/>
                <a:sym typeface="+mn-ea"/>
              </a:rPr>
              <a:t>年新增</a:t>
            </a:r>
            <a:r>
              <a:rPr lang="en-US" altLang="zh-CN" sz="1600" b="1" kern="0" dirty="0">
                <a:solidFill>
                  <a:srgbClr val="C55A11"/>
                </a:solidFill>
                <a:latin typeface="微软雅黑" panose="020B0503020204020204" charset="-122"/>
                <a:ea typeface="微软雅黑" panose="020B0503020204020204" charset="-122"/>
                <a:sym typeface="+mn-ea"/>
              </a:rPr>
              <a:t>31</a:t>
            </a:r>
            <a:r>
              <a:rPr lang="zh-CN" altLang="en-US" sz="1600" b="1" kern="0" dirty="0">
                <a:solidFill>
                  <a:srgbClr val="C55A11"/>
                </a:solidFill>
                <a:latin typeface="微软雅黑" panose="020B0503020204020204" charset="-122"/>
                <a:ea typeface="微软雅黑" panose="020B0503020204020204" charset="-122"/>
                <a:sym typeface="+mn-ea"/>
              </a:rPr>
              <a:t>个专业</a:t>
            </a:r>
            <a:endParaRPr lang="en-US" altLang="zh-CN" sz="1600" kern="0" dirty="0">
              <a:solidFill>
                <a:schemeClr val="tx1">
                  <a:lumMod val="65000"/>
                  <a:lumOff val="35000"/>
                </a:schemeClr>
              </a:solidFill>
              <a:latin typeface="微软雅黑" panose="020B0503020204020204" charset="-122"/>
              <a:ea typeface="微软雅黑" panose="020B0503020204020204" charset="-122"/>
              <a:sym typeface="+mn-ea"/>
            </a:endParaRPr>
          </a:p>
        </p:txBody>
      </p:sp>
      <p:graphicFrame>
        <p:nvGraphicFramePr>
          <p:cNvPr id="4" name="表格 3"/>
          <p:cNvGraphicFramePr>
            <a:graphicFrameLocks noGrp="1"/>
          </p:cNvGraphicFramePr>
          <p:nvPr/>
        </p:nvGraphicFramePr>
        <p:xfrm>
          <a:off x="1215573" y="1973178"/>
          <a:ext cx="3429441" cy="4063878"/>
        </p:xfrm>
        <a:graphic>
          <a:graphicData uri="http://schemas.openxmlformats.org/drawingml/2006/table">
            <a:tbl>
              <a:tblPr/>
              <a:tblGrid>
                <a:gridCol w="2116038"/>
                <a:gridCol w="1313403"/>
              </a:tblGrid>
              <a:tr h="225771">
                <a:tc>
                  <a:txBody>
                    <a:bodyPr/>
                    <a:lstStyle/>
                    <a:p>
                      <a:pPr algn="ctr" fontAlgn="b"/>
                      <a:r>
                        <a:rPr lang="zh-CN" altLang="en-US" sz="1000" b="1" i="0" u="none" strike="noStrike" dirty="0">
                          <a:solidFill>
                            <a:srgbClr val="000000"/>
                          </a:solidFill>
                          <a:effectLst/>
                          <a:latin typeface="宋体" panose="02010600030101010101" pitchFamily="2" charset="-122"/>
                          <a:ea typeface="宋体" panose="02010600030101010101" pitchFamily="2" charset="-122"/>
                        </a:rPr>
                        <a:t>专业名称</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000" b="1" i="0" u="none" strike="noStrike" dirty="0">
                          <a:solidFill>
                            <a:srgbClr val="000000"/>
                          </a:solidFill>
                          <a:effectLst/>
                          <a:latin typeface="宋体" panose="02010600030101010101" pitchFamily="2" charset="-122"/>
                          <a:ea typeface="宋体" panose="02010600030101010101" pitchFamily="2" charset="-122"/>
                        </a:rPr>
                        <a:t>专业代码</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国际税收</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020203</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国际经济发展合作</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020403</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纪检监察</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030108</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铁路警务</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030623</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劳动教育</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040114</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科学史</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060109</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行星科学</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070804</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光电信息材料与器件</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080418</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氢能科学与工程</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080506</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可持续能源</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080507</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智慧能源工程</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080608</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智能建造与智慧交通</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081012</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智慧水利</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081106</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智能地球探测</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081406</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资源环境大数据工程</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081407</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碳储科学与工程</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081508</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771">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生物质能源与材料</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081706</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nvGraphicFramePr>
        <p:xfrm>
          <a:off x="5244244" y="1975401"/>
          <a:ext cx="3429440" cy="4061655"/>
        </p:xfrm>
        <a:graphic>
          <a:graphicData uri="http://schemas.openxmlformats.org/drawingml/2006/table">
            <a:tbl>
              <a:tblPr/>
              <a:tblGrid>
                <a:gridCol w="2116037"/>
                <a:gridCol w="1313403"/>
              </a:tblGrid>
              <a:tr h="270777">
                <a:tc>
                  <a:txBody>
                    <a:bodyPr/>
                    <a:lstStyle/>
                    <a:p>
                      <a:pPr algn="ctr" fontAlgn="b"/>
                      <a:r>
                        <a:rPr lang="zh-CN" altLang="en-US" sz="1000" b="1" i="0" u="none" strike="noStrike" dirty="0">
                          <a:solidFill>
                            <a:srgbClr val="000000"/>
                          </a:solidFill>
                          <a:effectLst/>
                          <a:latin typeface="宋体" panose="02010600030101010101" pitchFamily="2" charset="-122"/>
                          <a:ea typeface="宋体" panose="02010600030101010101" pitchFamily="2" charset="-122"/>
                        </a:rPr>
                        <a:t>专业名称</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000" b="1" i="0" u="none" strike="noStrike" dirty="0">
                          <a:solidFill>
                            <a:srgbClr val="000000"/>
                          </a:solidFill>
                          <a:effectLst/>
                          <a:latin typeface="宋体" panose="02010600030101010101" pitchFamily="2" charset="-122"/>
                          <a:ea typeface="宋体" panose="02010600030101010101" pitchFamily="2" charset="-122"/>
                        </a:rPr>
                        <a:t>专业代码</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智能运输工程</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a:solidFill>
                            <a:srgbClr val="000000"/>
                          </a:solidFill>
                          <a:effectLst/>
                          <a:latin typeface="宋体" panose="02010600030101010101" pitchFamily="2" charset="-122"/>
                          <a:ea typeface="宋体" panose="02010600030101010101" pitchFamily="2" charset="-122"/>
                        </a:rPr>
                        <a:t>081812</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智慧海洋技术</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a:solidFill>
                            <a:srgbClr val="000000"/>
                          </a:solidFill>
                          <a:effectLst/>
                          <a:latin typeface="宋体" panose="02010600030101010101" pitchFamily="2" charset="-122"/>
                          <a:ea typeface="宋体" panose="02010600030101010101" pitchFamily="2" charset="-122"/>
                        </a:rPr>
                        <a:t>081905</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空天智能电推进技术</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a:solidFill>
                            <a:srgbClr val="000000"/>
                          </a:solidFill>
                          <a:effectLst/>
                          <a:latin typeface="宋体" panose="02010600030101010101" pitchFamily="2" charset="-122"/>
                          <a:ea typeface="宋体" panose="02010600030101010101" pitchFamily="2" charset="-122"/>
                        </a:rPr>
                        <a:t>082011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木结构建筑与材料</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082405</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生物育种科学</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090116</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湿地保护与恢复</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090206</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智慧林业</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090505</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海关稽查</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120217</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dirty="0">
                          <a:solidFill>
                            <a:srgbClr val="000000"/>
                          </a:solidFill>
                          <a:effectLst/>
                          <a:latin typeface="宋体" panose="02010600030101010101" pitchFamily="2" charset="-122"/>
                          <a:ea typeface="宋体" panose="02010600030101010101" pitchFamily="2" charset="-122"/>
                        </a:rPr>
                        <a:t>慈善管理</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120418</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a:solidFill>
                            <a:srgbClr val="000000"/>
                          </a:solidFill>
                          <a:effectLst/>
                          <a:latin typeface="宋体" panose="02010600030101010101" pitchFamily="2" charset="-122"/>
                          <a:ea typeface="宋体" panose="02010600030101010101" pitchFamily="2" charset="-122"/>
                        </a:rPr>
                        <a:t>曲艺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130314</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a:solidFill>
                            <a:srgbClr val="000000"/>
                          </a:solidFill>
                          <a:effectLst/>
                          <a:latin typeface="宋体" panose="02010600030101010101" pitchFamily="2" charset="-122"/>
                          <a:ea typeface="宋体" panose="02010600030101010101" pitchFamily="2" charset="-122"/>
                        </a:rPr>
                        <a:t>音乐剧</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130315</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a:solidFill>
                            <a:srgbClr val="000000"/>
                          </a:solidFill>
                          <a:effectLst/>
                          <a:latin typeface="宋体" panose="02010600030101010101" pitchFamily="2" charset="-122"/>
                          <a:ea typeface="宋体" panose="02010600030101010101" pitchFamily="2" charset="-122"/>
                        </a:rPr>
                        <a:t>科技艺术</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130412</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a:solidFill>
                            <a:srgbClr val="000000"/>
                          </a:solidFill>
                          <a:effectLst/>
                          <a:latin typeface="宋体" panose="02010600030101010101" pitchFamily="2" charset="-122"/>
                          <a:ea typeface="宋体" panose="02010600030101010101" pitchFamily="2" charset="-122"/>
                        </a:rPr>
                        <a:t>美术教育</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130413</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77">
                <a:tc>
                  <a:txBody>
                    <a:bodyPr/>
                    <a:lstStyle/>
                    <a:p>
                      <a:pPr algn="ctr" fontAlgn="b"/>
                      <a:r>
                        <a:rPr lang="zh-CN" altLang="en-US" sz="1000" b="0" i="0" u="none" strike="noStrike">
                          <a:solidFill>
                            <a:srgbClr val="000000"/>
                          </a:solidFill>
                          <a:effectLst/>
                          <a:latin typeface="宋体" panose="02010600030101010101" pitchFamily="2" charset="-122"/>
                          <a:ea typeface="宋体" panose="02010600030101010101" pitchFamily="2" charset="-122"/>
                        </a:rPr>
                        <a:t>珠宝首饰设计与工艺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0" i="0" u="none" strike="noStrike" dirty="0">
                          <a:solidFill>
                            <a:srgbClr val="000000"/>
                          </a:solidFill>
                          <a:effectLst/>
                          <a:latin typeface="宋体" panose="02010600030101010101" pitchFamily="2" charset="-122"/>
                          <a:ea typeface="宋体" panose="02010600030101010101" pitchFamily="2" charset="-122"/>
                        </a:rPr>
                        <a:t>130513</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24"/>
          <p:cNvSpPr txBox="1"/>
          <p:nvPr/>
        </p:nvSpPr>
        <p:spPr>
          <a:xfrm>
            <a:off x="789178" y="941570"/>
            <a:ext cx="6878806" cy="369332"/>
          </a:xfrm>
          <a:prstGeom prst="rect">
            <a:avLst/>
          </a:prstGeom>
          <a:noFill/>
        </p:spPr>
        <p:txBody>
          <a:bodyPr wrap="square" rtlCol="0">
            <a:spAutoFit/>
          </a:bodyPr>
          <a:lstStyle/>
          <a:p>
            <a:r>
              <a:rPr lang="zh-CN" altLang="en-US" b="1" dirty="0">
                <a:solidFill>
                  <a:srgbClr val="304371"/>
                </a:solidFill>
                <a:latin typeface="微软雅黑" panose="020B0503020204020204" charset="-122"/>
                <a:ea typeface="微软雅黑" panose="020B0503020204020204" charset="-122"/>
                <a:sym typeface="+mn-ea"/>
              </a:rPr>
              <a:t>一、涉及指标、表样变动调查表共计</a:t>
            </a:r>
            <a:r>
              <a:rPr lang="en-US" altLang="zh-CN" b="1" dirty="0">
                <a:solidFill>
                  <a:srgbClr val="304371"/>
                </a:solidFill>
                <a:latin typeface="微软雅黑" panose="020B0503020204020204" charset="-122"/>
                <a:ea typeface="微软雅黑" panose="020B0503020204020204" charset="-122"/>
                <a:sym typeface="+mn-ea"/>
              </a:rPr>
              <a:t>30</a:t>
            </a:r>
            <a:r>
              <a:rPr lang="zh-CN" altLang="en-US" b="1" dirty="0">
                <a:solidFill>
                  <a:srgbClr val="304371"/>
                </a:solidFill>
                <a:latin typeface="微软雅黑" panose="020B0503020204020204" charset="-122"/>
                <a:ea typeface="微软雅黑" panose="020B0503020204020204" charset="-122"/>
                <a:sym typeface="+mn-ea"/>
              </a:rPr>
              <a:t>张</a:t>
            </a:r>
            <a:endParaRPr lang="zh-CN" altLang="en-US" b="1" dirty="0">
              <a:solidFill>
                <a:srgbClr val="304371"/>
              </a:solidFill>
              <a:latin typeface="微软雅黑" panose="020B0503020204020204" charset="-122"/>
              <a:ea typeface="微软雅黑" panose="020B0503020204020204" charset="-122"/>
              <a:sym typeface="+mn-ea"/>
            </a:endParaRPr>
          </a:p>
        </p:txBody>
      </p:sp>
      <p:sp>
        <p:nvSpPr>
          <p:cNvPr id="9" name="矩形 8"/>
          <p:cNvSpPr/>
          <p:nvPr/>
        </p:nvSpPr>
        <p:spPr>
          <a:xfrm>
            <a:off x="5165302" y="287020"/>
            <a:ext cx="1861407" cy="400110"/>
          </a:xfrm>
          <a:prstGeom prst="rect">
            <a:avLst/>
          </a:prstGeom>
        </p:spPr>
        <p:txBody>
          <a:bodyPr wrap="squar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01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调查表变动</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graphicFrame>
        <p:nvGraphicFramePr>
          <p:cNvPr id="10" name="表格 9"/>
          <p:cNvGraphicFramePr>
            <a:graphicFrameLocks noGrp="1"/>
          </p:cNvGraphicFramePr>
          <p:nvPr>
            <p:custDataLst>
              <p:tags r:id="rId1"/>
            </p:custDataLst>
          </p:nvPr>
        </p:nvGraphicFramePr>
        <p:xfrm>
          <a:off x="1063666" y="1438282"/>
          <a:ext cx="4864258" cy="4883648"/>
        </p:xfrm>
        <a:graphic>
          <a:graphicData uri="http://schemas.openxmlformats.org/drawingml/2006/table">
            <a:tbl>
              <a:tblPr/>
              <a:tblGrid>
                <a:gridCol w="863452"/>
                <a:gridCol w="4000806"/>
              </a:tblGrid>
              <a:tr h="305228">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表号</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表名</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1001</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学校基本情况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1102</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基础教育学校基本情况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a:solidFill>
                            <a:srgbClr val="000000"/>
                          </a:solidFill>
                          <a:effectLst/>
                          <a:latin typeface="宋体" panose="02010600030101010101" pitchFamily="2" charset="-122"/>
                          <a:ea typeface="宋体" panose="02010600030101010101" pitchFamily="2" charset="-122"/>
                        </a:rPr>
                        <a:t>教基</a:t>
                      </a:r>
                      <a:r>
                        <a:rPr lang="en-US" altLang="zh-CN" sz="900" b="0" i="0" u="none" strike="noStrike">
                          <a:solidFill>
                            <a:srgbClr val="000000"/>
                          </a:solidFill>
                          <a:effectLst/>
                          <a:latin typeface="宋体" panose="02010600030101010101" pitchFamily="2" charset="-122"/>
                          <a:ea typeface="宋体" panose="02010600030101010101" pitchFamily="2" charset="-122"/>
                        </a:rPr>
                        <a:t>1203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职业教育学校基本情况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a:solidFill>
                            <a:srgbClr val="000000"/>
                          </a:solidFill>
                          <a:effectLst/>
                          <a:latin typeface="宋体" panose="02010600030101010101" pitchFamily="2" charset="-122"/>
                          <a:ea typeface="宋体" panose="02010600030101010101" pitchFamily="2" charset="-122"/>
                        </a:rPr>
                        <a:t>教基</a:t>
                      </a:r>
                      <a:r>
                        <a:rPr lang="en-US" altLang="zh-CN" sz="900" b="0" i="0" u="none" strike="noStrike">
                          <a:solidFill>
                            <a:srgbClr val="000000"/>
                          </a:solidFill>
                          <a:effectLst/>
                          <a:latin typeface="宋体" panose="02010600030101010101" pitchFamily="2" charset="-122"/>
                          <a:ea typeface="宋体" panose="02010600030101010101" pitchFamily="2" charset="-122"/>
                        </a:rPr>
                        <a:t>1304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高等教育学校基本情况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a:solidFill>
                            <a:srgbClr val="000000"/>
                          </a:solidFill>
                          <a:effectLst/>
                          <a:latin typeface="宋体" panose="02010600030101010101" pitchFamily="2" charset="-122"/>
                          <a:ea typeface="宋体" panose="02010600030101010101" pitchFamily="2" charset="-122"/>
                        </a:rPr>
                        <a:t>教基</a:t>
                      </a:r>
                      <a:r>
                        <a:rPr lang="en-US" altLang="zh-CN" sz="900" b="0" i="0" u="none" strike="noStrike">
                          <a:solidFill>
                            <a:srgbClr val="000000"/>
                          </a:solidFill>
                          <a:effectLst/>
                          <a:latin typeface="宋体" panose="02010600030101010101" pitchFamily="2" charset="-122"/>
                          <a:ea typeface="宋体" panose="02010600030101010101" pitchFamily="2" charset="-122"/>
                        </a:rPr>
                        <a:t>3040</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学生变动情况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a:solidFill>
                            <a:srgbClr val="000000"/>
                          </a:solidFill>
                          <a:effectLst/>
                          <a:latin typeface="宋体" panose="02010600030101010101" pitchFamily="2" charset="-122"/>
                          <a:ea typeface="宋体" panose="02010600030101010101" pitchFamily="2" charset="-122"/>
                        </a:rPr>
                        <a:t>教基</a:t>
                      </a:r>
                      <a:r>
                        <a:rPr lang="en-US" altLang="zh-CN" sz="900" b="0" i="0" u="none" strike="noStrike">
                          <a:solidFill>
                            <a:srgbClr val="000000"/>
                          </a:solidFill>
                          <a:effectLst/>
                          <a:latin typeface="宋体" panose="02010600030101010101" pitchFamily="2" charset="-122"/>
                          <a:ea typeface="宋体" panose="02010600030101010101" pitchFamily="2" charset="-122"/>
                        </a:rPr>
                        <a:t>3045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在校生中其他情况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a:solidFill>
                            <a:srgbClr val="000000"/>
                          </a:solidFill>
                          <a:effectLst/>
                          <a:latin typeface="宋体" panose="02010600030101010101" pitchFamily="2" charset="-122"/>
                          <a:ea typeface="宋体" panose="02010600030101010101" pitchFamily="2" charset="-122"/>
                        </a:rPr>
                        <a:t>教基</a:t>
                      </a:r>
                      <a:r>
                        <a:rPr lang="en-US" altLang="zh-CN" sz="900" b="0" i="0" u="none" strike="noStrike">
                          <a:solidFill>
                            <a:srgbClr val="000000"/>
                          </a:solidFill>
                          <a:effectLst/>
                          <a:latin typeface="宋体" panose="02010600030101010101" pitchFamily="2" charset="-122"/>
                          <a:ea typeface="宋体" panose="02010600030101010101" pitchFamily="2" charset="-122"/>
                        </a:rPr>
                        <a:t>3329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网络（开放）教育专科分专业学生数</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a:solidFill>
                            <a:srgbClr val="000000"/>
                          </a:solidFill>
                          <a:effectLst/>
                          <a:latin typeface="宋体" panose="02010600030101010101" pitchFamily="2" charset="-122"/>
                          <a:ea typeface="宋体" panose="02010600030101010101" pitchFamily="2" charset="-122"/>
                        </a:rPr>
                        <a:t>教基</a:t>
                      </a:r>
                      <a:r>
                        <a:rPr lang="en-US" altLang="zh-CN" sz="900" b="0" i="0" u="none" strike="noStrike">
                          <a:solidFill>
                            <a:srgbClr val="000000"/>
                          </a:solidFill>
                          <a:effectLst/>
                          <a:latin typeface="宋体" panose="02010600030101010101" pitchFamily="2" charset="-122"/>
                          <a:ea typeface="宋体" panose="02010600030101010101" pitchFamily="2" charset="-122"/>
                        </a:rPr>
                        <a:t>3330</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网络（开放）本科分专业学生数</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a:solidFill>
                            <a:srgbClr val="000000"/>
                          </a:solidFill>
                          <a:effectLst/>
                          <a:latin typeface="宋体" panose="02010600030101010101" pitchFamily="2" charset="-122"/>
                          <a:ea typeface="宋体" panose="02010600030101010101" pitchFamily="2" charset="-122"/>
                        </a:rPr>
                        <a:t>教基</a:t>
                      </a:r>
                      <a:r>
                        <a:rPr lang="en-US" altLang="zh-CN" sz="900" b="0" i="0" u="none" strike="noStrike">
                          <a:solidFill>
                            <a:srgbClr val="000000"/>
                          </a:solidFill>
                          <a:effectLst/>
                          <a:latin typeface="宋体" panose="02010600030101010101" pitchFamily="2" charset="-122"/>
                          <a:ea typeface="宋体" panose="02010600030101010101" pitchFamily="2" charset="-122"/>
                        </a:rPr>
                        <a:t>3334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高等教育分年龄在校学生数</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a:solidFill>
                            <a:srgbClr val="000000"/>
                          </a:solidFill>
                          <a:effectLst/>
                          <a:latin typeface="宋体" panose="02010600030101010101" pitchFamily="2" charset="-122"/>
                          <a:ea typeface="宋体" panose="02010600030101010101" pitchFamily="2" charset="-122"/>
                        </a:rPr>
                        <a:t>教基</a:t>
                      </a:r>
                      <a:r>
                        <a:rPr lang="en-US" altLang="zh-CN" sz="900" b="0" i="0" u="none" strike="noStrike">
                          <a:solidFill>
                            <a:srgbClr val="000000"/>
                          </a:solidFill>
                          <a:effectLst/>
                          <a:latin typeface="宋体" panose="02010600030101010101" pitchFamily="2" charset="-122"/>
                          <a:ea typeface="宋体" panose="02010600030101010101" pitchFamily="2" charset="-122"/>
                        </a:rPr>
                        <a:t>3335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高等教育招生、在校生来源情况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a:solidFill>
                            <a:srgbClr val="000000"/>
                          </a:solidFill>
                          <a:effectLst/>
                          <a:latin typeface="宋体" panose="02010600030101010101" pitchFamily="2" charset="-122"/>
                          <a:ea typeface="宋体" panose="02010600030101010101" pitchFamily="2" charset="-122"/>
                        </a:rPr>
                        <a:t>教基</a:t>
                      </a:r>
                      <a:r>
                        <a:rPr lang="en-US" altLang="zh-CN" sz="900" b="0" i="0" u="none" strike="noStrike">
                          <a:solidFill>
                            <a:srgbClr val="000000"/>
                          </a:solidFill>
                          <a:effectLst/>
                          <a:latin typeface="宋体" panose="02010600030101010101" pitchFamily="2" charset="-122"/>
                          <a:ea typeface="宋体" panose="02010600030101010101" pitchFamily="2" charset="-122"/>
                        </a:rPr>
                        <a:t>3336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高等职业教育专科录取类型来源情况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a:solidFill>
                            <a:srgbClr val="000000"/>
                          </a:solidFill>
                          <a:effectLst/>
                          <a:latin typeface="宋体" panose="02010600030101010101" pitchFamily="2" charset="-122"/>
                          <a:ea typeface="宋体" panose="02010600030101010101" pitchFamily="2" charset="-122"/>
                        </a:rPr>
                        <a:t>教基</a:t>
                      </a:r>
                      <a:r>
                        <a:rPr lang="en-US" altLang="zh-CN" sz="900" b="0" i="0" u="none" strike="noStrike">
                          <a:solidFill>
                            <a:srgbClr val="000000"/>
                          </a:solidFill>
                          <a:effectLst/>
                          <a:latin typeface="宋体" panose="02010600030101010101" pitchFamily="2" charset="-122"/>
                          <a:ea typeface="宋体" panose="02010600030101010101" pitchFamily="2" charset="-122"/>
                        </a:rPr>
                        <a:t>3337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高等职业教育专科招生类型来源情况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a:solidFill>
                            <a:srgbClr val="000000"/>
                          </a:solidFill>
                          <a:effectLst/>
                          <a:latin typeface="宋体" panose="02010600030101010101" pitchFamily="2" charset="-122"/>
                          <a:ea typeface="宋体" panose="02010600030101010101" pitchFamily="2" charset="-122"/>
                        </a:rPr>
                        <a:t>教基</a:t>
                      </a:r>
                      <a:r>
                        <a:rPr lang="en-US" altLang="zh-CN" sz="900" b="0" i="0" u="none" strike="noStrike">
                          <a:solidFill>
                            <a:srgbClr val="000000"/>
                          </a:solidFill>
                          <a:effectLst/>
                          <a:latin typeface="宋体" panose="02010600030101010101" pitchFamily="2" charset="-122"/>
                          <a:ea typeface="宋体" panose="02010600030101010101" pitchFamily="2" charset="-122"/>
                        </a:rPr>
                        <a:t>3338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普通本科、高职本科录取类型来源情况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a:solidFill>
                            <a:srgbClr val="000000"/>
                          </a:solidFill>
                          <a:effectLst/>
                          <a:latin typeface="宋体" panose="02010600030101010101" pitchFamily="2" charset="-122"/>
                          <a:ea typeface="宋体" panose="02010600030101010101" pitchFamily="2" charset="-122"/>
                        </a:rPr>
                        <a:t>教基</a:t>
                      </a:r>
                      <a:r>
                        <a:rPr lang="en-US" altLang="zh-CN" sz="900" b="0" i="0" u="none" strike="noStrike">
                          <a:solidFill>
                            <a:srgbClr val="000000"/>
                          </a:solidFill>
                          <a:effectLst/>
                          <a:latin typeface="宋体" panose="02010600030101010101" pitchFamily="2" charset="-122"/>
                          <a:ea typeface="宋体" panose="02010600030101010101" pitchFamily="2" charset="-122"/>
                        </a:rPr>
                        <a:t>3339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普通本科、高职本科招生类型来源情况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228">
                <a:tc>
                  <a:txBody>
                    <a:bodyPr/>
                    <a:lstStyle/>
                    <a:p>
                      <a:pPr algn="ctr" fontAlgn="b"/>
                      <a:r>
                        <a:rPr lang="zh-CN" altLang="en-US" sz="900" b="0" i="0" u="none" strike="noStrike">
                          <a:solidFill>
                            <a:srgbClr val="000000"/>
                          </a:solidFill>
                          <a:effectLst/>
                          <a:latin typeface="宋体" panose="02010600030101010101" pitchFamily="2" charset="-122"/>
                          <a:ea typeface="宋体" panose="02010600030101010101" pitchFamily="2" charset="-122"/>
                        </a:rPr>
                        <a:t>教基</a:t>
                      </a:r>
                      <a:r>
                        <a:rPr lang="en-US" altLang="zh-CN" sz="900" b="0" i="0" u="none" strike="noStrike">
                          <a:solidFill>
                            <a:srgbClr val="000000"/>
                          </a:solidFill>
                          <a:effectLst/>
                          <a:latin typeface="宋体" panose="02010600030101010101" pitchFamily="2" charset="-122"/>
                          <a:ea typeface="宋体" panose="02010600030101010101" pitchFamily="2" charset="-122"/>
                        </a:rPr>
                        <a:t>3343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职业教育学生、高等教育学生休退学的主要原因</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1" name="表格 10"/>
          <p:cNvGraphicFramePr>
            <a:graphicFrameLocks noGrp="1"/>
          </p:cNvGraphicFramePr>
          <p:nvPr/>
        </p:nvGraphicFramePr>
        <p:xfrm>
          <a:off x="6264077" y="1438282"/>
          <a:ext cx="5175447" cy="4883646"/>
        </p:xfrm>
        <a:graphic>
          <a:graphicData uri="http://schemas.openxmlformats.org/drawingml/2006/table">
            <a:tbl>
              <a:tblPr/>
              <a:tblGrid>
                <a:gridCol w="935409"/>
                <a:gridCol w="4240038"/>
              </a:tblGrid>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表号</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表名</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5379" marR="5379" marT="537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3393</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中外合作办学机构及项目基本情况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7705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4067</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教职工其他情况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4155</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义务教育阶段专任教师分课程、分学历情况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4156</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普通高中专任教师分课程、分学历情况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4257</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职业教育学校专任教师教学领域所属大类情况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5169</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幼儿园校舍情况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5170</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中小学校舍情况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5171</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特殊教育学校校舍情况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5272</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中等职业学校校舍情况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5373</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高等教育学校（职业、成人）校舍情况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5374</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高等教育学校（普通）校舍情况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6180</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同时使用国家通用语言文字和少数民族语言文字教学学生、专任教师情况</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8386</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高等教育学校校园占地情况统计调查表（台账）</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8387</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高等教育学校（职业、成人）校舍功能明细统计调查表（台账）</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07106">
                <a:tc>
                  <a:txBody>
                    <a:bodyPr/>
                    <a:lstStyle/>
                    <a:p>
                      <a:pPr algn="ctr"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教基</a:t>
                      </a:r>
                      <a:r>
                        <a:rPr lang="en-US" altLang="zh-CN" sz="900" b="0" i="0" u="none" strike="noStrike" dirty="0">
                          <a:solidFill>
                            <a:srgbClr val="000000"/>
                          </a:solidFill>
                          <a:effectLst/>
                          <a:latin typeface="宋体" panose="02010600030101010101" pitchFamily="2" charset="-122"/>
                          <a:ea typeface="宋体" panose="02010600030101010101" pitchFamily="2" charset="-122"/>
                        </a:rPr>
                        <a:t>8388</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zh-CN" altLang="en-US" sz="900" b="0" i="0" u="none" strike="noStrike" dirty="0">
                          <a:solidFill>
                            <a:srgbClr val="000000"/>
                          </a:solidFill>
                          <a:effectLst/>
                          <a:latin typeface="宋体" panose="02010600030101010101" pitchFamily="2" charset="-122"/>
                          <a:ea typeface="宋体" panose="02010600030101010101" pitchFamily="2" charset="-122"/>
                        </a:rPr>
                        <a:t>高等教育学校（普通）校舍功能明细统计调查表（台账）</a:t>
                      </a: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4457" marR="4457" marT="44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îślïďe"/>
        <p:cNvGrpSpPr/>
        <p:nvPr/>
      </p:nvGrpSpPr>
      <p:grpSpPr>
        <a:xfrm>
          <a:off x="0" y="0"/>
          <a:ext cx="0" cy="0"/>
          <a:chOff x="0" y="0"/>
          <a:chExt cx="0" cy="0"/>
        </a:xfrm>
      </p:grpSpPr>
      <p:sp>
        <p:nvSpPr>
          <p:cNvPr id="2" name="îşļiďè"/>
          <p:cNvSpPr>
            <a:spLocks noGrp="1"/>
          </p:cNvSpPr>
          <p:nvPr>
            <p:ph type="title"/>
          </p:nvPr>
        </p:nvSpPr>
        <p:spPr>
          <a:xfrm>
            <a:off x="85060" y="1774509"/>
            <a:ext cx="11461898" cy="2200987"/>
          </a:xfrm>
        </p:spPr>
        <p:txBody>
          <a:bodyPr/>
          <a:lstStyle/>
          <a:p>
            <a:pPr>
              <a:lnSpc>
                <a:spcPct val="150000"/>
              </a:lnSpc>
              <a:buSzPct val="25000"/>
            </a:pPr>
            <a:r>
              <a:rPr lang="zh-CN" altLang="en-US" sz="4800" dirty="0">
                <a:solidFill>
                  <a:schemeClr val="accent6">
                    <a:lumMod val="25000"/>
                  </a:schemeClr>
                </a:solidFill>
                <a:ea typeface="方正中雅宋_GBK" panose="02000000000000000000" pitchFamily="2" charset="-122"/>
              </a:rPr>
              <a:t>逐表解读</a:t>
            </a:r>
            <a:br>
              <a:rPr lang="en-US" altLang="zh-CN" sz="4800" dirty="0">
                <a:solidFill>
                  <a:schemeClr val="accent6">
                    <a:lumMod val="25000"/>
                  </a:schemeClr>
                </a:solidFill>
                <a:ea typeface="方正中雅宋_GBK" panose="02000000000000000000" pitchFamily="2" charset="-122"/>
              </a:rPr>
            </a:br>
            <a:r>
              <a:rPr lang="en-US" altLang="zh-CN" sz="4800" dirty="0">
                <a:solidFill>
                  <a:schemeClr val="accent6">
                    <a:lumMod val="25000"/>
                  </a:schemeClr>
                </a:solidFill>
                <a:ea typeface="方正中雅宋_GBK" panose="02000000000000000000" pitchFamily="2" charset="-122"/>
              </a:rPr>
              <a:t>      《2022</a:t>
            </a:r>
            <a:r>
              <a:rPr lang="zh-CN" altLang="en-US" sz="4800" dirty="0">
                <a:solidFill>
                  <a:schemeClr val="accent6">
                    <a:lumMod val="25000"/>
                  </a:schemeClr>
                </a:solidFill>
                <a:ea typeface="方正中雅宋_GBK" panose="02000000000000000000" pitchFamily="2" charset="-122"/>
              </a:rPr>
              <a:t>年教育事业综合统计调查制度</a:t>
            </a:r>
            <a:r>
              <a:rPr lang="en-US" altLang="zh-CN" sz="4800" dirty="0">
                <a:solidFill>
                  <a:schemeClr val="accent6">
                    <a:lumMod val="25000"/>
                  </a:schemeClr>
                </a:solidFill>
                <a:ea typeface="方正中雅宋_GBK" panose="02000000000000000000" pitchFamily="2" charset="-122"/>
              </a:rPr>
              <a:t>》</a:t>
            </a:r>
            <a:endParaRPr lang="zh-CN" altLang="en-US" sz="4800" dirty="0">
              <a:solidFill>
                <a:schemeClr val="accent6">
                  <a:lumMod val="25000"/>
                </a:schemeClr>
              </a:solidFill>
              <a:ea typeface="方正中雅宋_GBK" panose="02000000000000000000" pitchFamily="2"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DD3DB80-B894-403A-B48E-6FDC1A72010E}" type="slidenum">
              <a:rPr lang="zh-CN" altLang="en-US" smtClean="0"/>
            </a:fld>
            <a:endParaRPr lang="zh-CN" altLang="en-US"/>
          </a:p>
        </p:txBody>
      </p:sp>
      <p:graphicFrame>
        <p:nvGraphicFramePr>
          <p:cNvPr id="94" name="表格 93"/>
          <p:cNvGraphicFramePr>
            <a:graphicFrameLocks noGrp="1"/>
          </p:cNvGraphicFramePr>
          <p:nvPr/>
        </p:nvGraphicFramePr>
        <p:xfrm>
          <a:off x="381733" y="1719626"/>
          <a:ext cx="4876067" cy="4497736"/>
        </p:xfrm>
        <a:graphic>
          <a:graphicData uri="http://schemas.openxmlformats.org/drawingml/2006/table">
            <a:tbl>
              <a:tblPr>
                <a:tableStyleId>{8EC20E35-A176-4012-BC5E-935CFFF8708E}</a:tableStyleId>
              </a:tblPr>
              <a:tblGrid>
                <a:gridCol w="905608"/>
                <a:gridCol w="694592"/>
                <a:gridCol w="1433501"/>
                <a:gridCol w="1089179"/>
                <a:gridCol w="753187"/>
              </a:tblGrid>
              <a:tr h="630205">
                <a:tc>
                  <a:txBody>
                    <a:bodyPr/>
                    <a:lstStyle/>
                    <a:p>
                      <a:pPr algn="ctr" fontAlgn="b"/>
                      <a:r>
                        <a:rPr lang="zh-CN" altLang="en-US" sz="1600" b="0" i="0" u="none" strike="noStrike" dirty="0">
                          <a:solidFill>
                            <a:srgbClr val="000000"/>
                          </a:solidFill>
                          <a:effectLst/>
                          <a:latin typeface="+mn-ea"/>
                          <a:ea typeface="+mn-ea"/>
                        </a:rPr>
                        <a:t>分段</a:t>
                      </a:r>
                      <a:endParaRPr lang="zh-CN" altLang="en-US" sz="1600" b="0" i="0" u="none" strike="noStrike" dirty="0">
                        <a:solidFill>
                          <a:srgbClr val="000000"/>
                        </a:solidFill>
                        <a:effectLst/>
                        <a:latin typeface="+mn-ea"/>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b"/>
                      <a:r>
                        <a:rPr lang="zh-CN" altLang="en-US" sz="1600" u="none" strike="noStrike" dirty="0">
                          <a:effectLst/>
                          <a:latin typeface="+mn-ea"/>
                          <a:ea typeface="+mn-ea"/>
                        </a:rPr>
                        <a:t>第一段</a:t>
                      </a:r>
                      <a:endParaRPr lang="zh-CN" altLang="en-US" sz="1600" b="0" i="0" u="none" strike="noStrike" dirty="0">
                        <a:solidFill>
                          <a:srgbClr val="000000"/>
                        </a:solidFill>
                        <a:effectLst/>
                        <a:latin typeface="+mn-ea"/>
                        <a:ea typeface="+mn-ea"/>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zh-CN" altLang="en-US" sz="1600" u="none" strike="noStrike" dirty="0">
                          <a:effectLst/>
                          <a:latin typeface="+mn-ea"/>
                          <a:ea typeface="+mn-ea"/>
                        </a:rPr>
                        <a:t>第二段</a:t>
                      </a:r>
                      <a:endParaRPr lang="zh-CN" altLang="en-US" sz="1600" b="0" i="0" u="none" strike="noStrike" dirty="0">
                        <a:solidFill>
                          <a:srgbClr val="000000"/>
                        </a:solidFill>
                        <a:effectLst/>
                        <a:latin typeface="+mn-ea"/>
                        <a:ea typeface="+mn-ea"/>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zh-CN" altLang="en-US" sz="1600" u="none" strike="noStrike" dirty="0">
                          <a:effectLst/>
                          <a:latin typeface="+mn-ea"/>
                          <a:ea typeface="+mn-ea"/>
                        </a:rPr>
                        <a:t>第三段</a:t>
                      </a:r>
                      <a:endParaRPr lang="zh-CN" altLang="en-US" sz="1600" b="0" i="0" u="none" strike="noStrike" dirty="0">
                        <a:solidFill>
                          <a:srgbClr val="000000"/>
                        </a:solidFill>
                        <a:effectLst/>
                        <a:latin typeface="+mn-ea"/>
                        <a:ea typeface="+mn-ea"/>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zh-CN" altLang="en-US" sz="1600" u="none" strike="noStrike" dirty="0">
                          <a:effectLst/>
                          <a:latin typeface="+mn-ea"/>
                          <a:ea typeface="+mn-ea"/>
                        </a:rPr>
                        <a:t>第四段</a:t>
                      </a:r>
                      <a:endParaRPr lang="zh-CN" altLang="en-US" sz="1600" b="0" i="0" u="none" strike="noStrike" dirty="0">
                        <a:solidFill>
                          <a:srgbClr val="000000"/>
                        </a:solidFill>
                        <a:effectLst/>
                        <a:latin typeface="+mn-ea"/>
                        <a:ea typeface="+mn-ea"/>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r>
              <a:tr h="498164">
                <a:tc>
                  <a:txBody>
                    <a:bodyPr/>
                    <a:lstStyle/>
                    <a:p>
                      <a:pPr algn="ctr" fontAlgn="b"/>
                      <a:r>
                        <a:rPr lang="zh-CN" altLang="en-US" sz="1600" b="0" i="0" u="none" strike="noStrike" dirty="0">
                          <a:solidFill>
                            <a:srgbClr val="000000"/>
                          </a:solidFill>
                          <a:effectLst/>
                          <a:latin typeface="+mn-ea"/>
                          <a:ea typeface="+mn-ea"/>
                        </a:rPr>
                        <a:t>代表意义</a:t>
                      </a:r>
                      <a:endParaRPr lang="zh-CN" altLang="en-US" sz="1600" b="0" i="0" u="none" strike="noStrike" dirty="0">
                        <a:solidFill>
                          <a:srgbClr val="000000"/>
                        </a:solidFill>
                        <a:effectLst/>
                        <a:latin typeface="+mn-ea"/>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fontAlgn="b"/>
                      <a:r>
                        <a:rPr lang="zh-CN" altLang="en-US" sz="1600" dirty="0"/>
                        <a:t>属性</a:t>
                      </a:r>
                      <a:endParaRPr lang="zh-CN" altLang="en-US" sz="1600" b="0" i="0" u="none" strike="noStrike" dirty="0">
                        <a:solidFill>
                          <a:srgbClr val="000000"/>
                        </a:solidFill>
                        <a:effectLst/>
                        <a:latin typeface="+mn-ea"/>
                        <a:ea typeface="+mn-ea"/>
                      </a:endParaRPr>
                    </a:p>
                  </a:txBody>
                  <a:tcPr marL="9525" marR="9525"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zh-CN" altLang="en-US" sz="1600" dirty="0"/>
                        <a:t>基本内容</a:t>
                      </a:r>
                      <a:endParaRPr lang="zh-CN" altLang="en-US" sz="1600" b="0" i="0" u="none" strike="noStrike" dirty="0">
                        <a:solidFill>
                          <a:srgbClr val="000000"/>
                        </a:solidFill>
                        <a:effectLst/>
                        <a:latin typeface="+mn-ea"/>
                        <a:ea typeface="+mn-e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zh-CN" altLang="en-US" sz="1600" dirty="0"/>
                        <a:t>教育层级</a:t>
                      </a:r>
                      <a:endParaRPr lang="zh-CN" altLang="en-US" sz="1600" b="0" i="0" u="none" strike="noStrike" dirty="0">
                        <a:solidFill>
                          <a:srgbClr val="000000"/>
                        </a:solidFill>
                        <a:effectLst/>
                        <a:latin typeface="+mn-ea"/>
                        <a:ea typeface="+mn-e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zh-CN" altLang="en-US" sz="1600" dirty="0"/>
                        <a:t>顺序号</a:t>
                      </a:r>
                      <a:endParaRPr lang="zh-CN" altLang="en-US" sz="1600" b="0" i="0" u="none" strike="noStrike" dirty="0">
                        <a:solidFill>
                          <a:srgbClr val="000000"/>
                        </a:solidFill>
                        <a:effectLst/>
                        <a:latin typeface="+mn-ea"/>
                        <a:ea typeface="+mn-e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r>
              <a:tr h="337834">
                <a:tc rowSpan="10">
                  <a:txBody>
                    <a:bodyPr/>
                    <a:lstStyle/>
                    <a:p>
                      <a:pPr algn="ctr" fontAlgn="b"/>
                      <a:r>
                        <a:rPr lang="zh-CN" altLang="en-US" sz="1600" b="0" i="0" u="none" strike="noStrike" dirty="0">
                          <a:solidFill>
                            <a:srgbClr val="000000"/>
                          </a:solidFill>
                          <a:effectLst/>
                          <a:latin typeface="+mn-ea"/>
                          <a:ea typeface="+mn-ea"/>
                        </a:rPr>
                        <a:t>内容</a:t>
                      </a:r>
                      <a:endParaRPr lang="zh-CN" altLang="en-US" sz="1600" b="0" i="0" u="none" strike="noStrike" dirty="0">
                        <a:solidFill>
                          <a:srgbClr val="000000"/>
                        </a:solidFill>
                        <a:effectLst/>
                        <a:latin typeface="+mn-ea"/>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zh-CN" altLang="en-US" sz="1600" u="none" strike="noStrike" dirty="0">
                          <a:effectLst/>
                          <a:latin typeface="+mn-ea"/>
                          <a:ea typeface="+mn-ea"/>
                        </a:rPr>
                        <a:t>教基</a:t>
                      </a:r>
                      <a:endParaRPr lang="zh-CN" altLang="en-US" sz="1600" b="0" i="0" u="none" strike="noStrike" dirty="0">
                        <a:solidFill>
                          <a:srgbClr val="000000"/>
                        </a:solidFill>
                        <a:effectLst/>
                        <a:latin typeface="+mn-ea"/>
                        <a:ea typeface="+mn-ea"/>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1</a:t>
                      </a:r>
                      <a:r>
                        <a:rPr lang="zh-CN" altLang="en-US" sz="1600" u="none" strike="noStrike" dirty="0">
                          <a:effectLst/>
                          <a:latin typeface="+mn-ea"/>
                          <a:ea typeface="+mn-ea"/>
                        </a:rPr>
                        <a:t>学校</a:t>
                      </a:r>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0</a:t>
                      </a:r>
                      <a:r>
                        <a:rPr lang="zh-CN" altLang="en-US" sz="1600" u="none" strike="noStrike" dirty="0">
                          <a:effectLst/>
                          <a:latin typeface="+mn-ea"/>
                          <a:ea typeface="+mn-ea"/>
                        </a:rPr>
                        <a:t>综合</a:t>
                      </a:r>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01</a:t>
                      </a:r>
                      <a:endParaRPr lang="en-US" altLang="zh-CN"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37834">
                <a:tc vMerge="1">
                  <a:tcPr marL="9525" marR="9525" marT="9525" marB="0" anchor="b"/>
                </a:tc>
                <a:tc>
                  <a:txBody>
                    <a:bodyPr/>
                    <a:lstStyle/>
                    <a:p>
                      <a:pPr algn="l" fontAlgn="b"/>
                      <a:r>
                        <a:rPr lang="zh-CN" altLang="en-US" sz="1600" u="none" strike="noStrike">
                          <a:effectLst/>
                          <a:latin typeface="+mn-ea"/>
                          <a:ea typeface="+mn-ea"/>
                        </a:rPr>
                        <a:t>教综</a:t>
                      </a:r>
                      <a:endParaRPr lang="zh-CN" altLang="en-US" sz="1600" b="0" i="0" u="none" strike="noStrike">
                        <a:solidFill>
                          <a:srgbClr val="000000"/>
                        </a:solidFill>
                        <a:effectLst/>
                        <a:latin typeface="+mn-ea"/>
                        <a:ea typeface="+mn-ea"/>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2</a:t>
                      </a:r>
                      <a:r>
                        <a:rPr lang="zh-CN" altLang="en-US" sz="1600" u="none" strike="noStrike" dirty="0">
                          <a:effectLst/>
                          <a:latin typeface="+mn-ea"/>
                          <a:ea typeface="+mn-ea"/>
                        </a:rPr>
                        <a:t>班级</a:t>
                      </a:r>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a:effectLst/>
                          <a:latin typeface="+mn-ea"/>
                          <a:ea typeface="+mn-ea"/>
                        </a:rPr>
                        <a:t>1</a:t>
                      </a:r>
                      <a:r>
                        <a:rPr lang="zh-CN" altLang="en-US" sz="1600" u="none" strike="noStrike">
                          <a:effectLst/>
                          <a:latin typeface="+mn-ea"/>
                          <a:ea typeface="+mn-ea"/>
                        </a:rPr>
                        <a:t>基础教育</a:t>
                      </a:r>
                      <a:endParaRPr lang="zh-CN" altLang="en-US" sz="1600" b="0" i="0" u="none" strike="noStrike">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a:effectLst/>
                          <a:latin typeface="+mn-ea"/>
                          <a:ea typeface="+mn-ea"/>
                        </a:rPr>
                        <a:t>02</a:t>
                      </a:r>
                      <a:endParaRPr lang="en-US" altLang="zh-CN" sz="1600" b="0" i="0" u="none" strike="noStrike">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37834">
                <a:tc vMerge="1">
                  <a:tcPr marL="9525" marR="9525" marT="9525" marB="0" anchor="b"/>
                </a:tc>
                <a:tc>
                  <a:txBody>
                    <a:bodyPr/>
                    <a:lstStyle/>
                    <a:p>
                      <a:pPr algn="l" fontAlgn="b"/>
                      <a:endParaRPr lang="zh-CN" altLang="en-US" sz="1600" b="0" i="0" u="none" strike="noStrike">
                        <a:solidFill>
                          <a:srgbClr val="000000"/>
                        </a:solidFill>
                        <a:effectLst/>
                        <a:latin typeface="+mn-ea"/>
                        <a:ea typeface="+mn-ea"/>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3</a:t>
                      </a:r>
                      <a:r>
                        <a:rPr lang="zh-CN" altLang="en-US" sz="1600" u="none" strike="noStrike" dirty="0">
                          <a:effectLst/>
                          <a:latin typeface="+mn-ea"/>
                          <a:ea typeface="+mn-ea"/>
                        </a:rPr>
                        <a:t>学生</a:t>
                      </a:r>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2</a:t>
                      </a:r>
                      <a:r>
                        <a:rPr lang="zh-CN" altLang="en-US" sz="1600" u="none" strike="noStrike" dirty="0">
                          <a:effectLst/>
                          <a:latin typeface="+mn-ea"/>
                          <a:ea typeface="+mn-ea"/>
                        </a:rPr>
                        <a:t>职业教育</a:t>
                      </a:r>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a:effectLst/>
                          <a:latin typeface="+mn-ea"/>
                          <a:ea typeface="+mn-ea"/>
                        </a:rPr>
                        <a:t>03</a:t>
                      </a:r>
                      <a:endParaRPr lang="en-US" altLang="zh-CN" sz="1600" b="0" i="0" u="none" strike="noStrike">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37834">
                <a:tc vMerge="1">
                  <a:tcPr marL="9525" marR="9525" marT="9525" marB="0" anchor="b"/>
                </a:tc>
                <a:tc>
                  <a:txBody>
                    <a:bodyPr/>
                    <a:lstStyle/>
                    <a:p>
                      <a:pPr algn="l" fontAlgn="b"/>
                      <a:endParaRPr lang="zh-CN" altLang="en-US" sz="1600" b="0" i="0" u="none" strike="noStrike">
                        <a:solidFill>
                          <a:srgbClr val="000000"/>
                        </a:solidFill>
                        <a:effectLst/>
                        <a:latin typeface="+mn-ea"/>
                        <a:ea typeface="+mn-ea"/>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4</a:t>
                      </a:r>
                      <a:r>
                        <a:rPr lang="zh-CN" altLang="en-US" sz="1600" u="none" strike="noStrike" dirty="0">
                          <a:effectLst/>
                          <a:latin typeface="+mn-ea"/>
                          <a:ea typeface="+mn-ea"/>
                        </a:rPr>
                        <a:t>教职工</a:t>
                      </a:r>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3</a:t>
                      </a:r>
                      <a:r>
                        <a:rPr lang="zh-CN" altLang="en-US" sz="1600" u="none" strike="noStrike" dirty="0">
                          <a:effectLst/>
                          <a:latin typeface="+mn-ea"/>
                          <a:ea typeface="+mn-ea"/>
                        </a:rPr>
                        <a:t>高等教育</a:t>
                      </a:r>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a:effectLst/>
                          <a:latin typeface="+mn-ea"/>
                          <a:ea typeface="+mn-ea"/>
                        </a:rPr>
                        <a:t>04</a:t>
                      </a:r>
                      <a:endParaRPr lang="en-US" altLang="zh-CN" sz="1600" b="0" i="0" u="none" strike="noStrike">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37834">
                <a:tc vMerge="1">
                  <a:tcPr marL="9525" marR="9525" marT="9525" marB="0" anchor="b"/>
                </a:tc>
                <a:tc>
                  <a:txBody>
                    <a:bodyPr/>
                    <a:lstStyle/>
                    <a:p>
                      <a:pPr algn="l" fontAlgn="b"/>
                      <a:endParaRPr lang="zh-CN" altLang="en-US" sz="1600" b="0" i="0" u="none" strike="noStrike">
                        <a:solidFill>
                          <a:srgbClr val="000000"/>
                        </a:solidFill>
                        <a:effectLst/>
                        <a:latin typeface="+mn-ea"/>
                        <a:ea typeface="+mn-ea"/>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a:effectLst/>
                          <a:latin typeface="+mn-ea"/>
                          <a:ea typeface="+mn-ea"/>
                        </a:rPr>
                        <a:t>5</a:t>
                      </a:r>
                      <a:r>
                        <a:rPr lang="zh-CN" altLang="en-US" sz="1600" u="none" strike="noStrike">
                          <a:effectLst/>
                          <a:latin typeface="+mn-ea"/>
                          <a:ea typeface="+mn-ea"/>
                        </a:rPr>
                        <a:t>办学条件</a:t>
                      </a:r>
                      <a:endParaRPr lang="zh-CN" altLang="en-US" sz="1600" b="0" i="0" u="none" strike="noStrike">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05</a:t>
                      </a:r>
                      <a:endParaRPr lang="en-US" altLang="zh-CN"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37834">
                <a:tc vMerge="1">
                  <a:tcPr marL="9525" marR="9525" marT="9525" marB="0" anchor="b"/>
                </a:tc>
                <a:tc>
                  <a:txBody>
                    <a:bodyPr/>
                    <a:lstStyle/>
                    <a:p>
                      <a:pPr algn="l" fontAlgn="b"/>
                      <a:endParaRPr lang="zh-CN" altLang="en-US" sz="1600" b="0" i="0" u="none" strike="noStrike">
                        <a:solidFill>
                          <a:srgbClr val="000000"/>
                        </a:solidFill>
                        <a:effectLst/>
                        <a:latin typeface="+mn-ea"/>
                        <a:ea typeface="+mn-ea"/>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a:effectLst/>
                          <a:latin typeface="+mn-ea"/>
                          <a:ea typeface="+mn-ea"/>
                        </a:rPr>
                        <a:t>6</a:t>
                      </a:r>
                      <a:r>
                        <a:rPr lang="zh-CN" altLang="en-US" sz="1600" u="none" strike="noStrike">
                          <a:effectLst/>
                          <a:latin typeface="+mn-ea"/>
                          <a:ea typeface="+mn-ea"/>
                        </a:rPr>
                        <a:t>其他</a:t>
                      </a:r>
                      <a:endParaRPr lang="zh-CN" altLang="en-US" sz="1600" b="0" i="0" u="none" strike="noStrike">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06</a:t>
                      </a:r>
                      <a:endParaRPr lang="en-US" altLang="zh-CN"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37834">
                <a:tc vMerge="1">
                  <a:tcPr marL="9525" marR="9525" marT="9525" marB="0" anchor="b"/>
                </a:tc>
                <a:tc>
                  <a:txBody>
                    <a:bodyPr/>
                    <a:lstStyle/>
                    <a:p>
                      <a:pPr algn="l" fontAlgn="b"/>
                      <a:endParaRPr lang="zh-CN" altLang="en-US" sz="1600" b="0" i="0" u="none" strike="noStrike">
                        <a:solidFill>
                          <a:srgbClr val="000000"/>
                        </a:solidFill>
                        <a:effectLst/>
                        <a:latin typeface="+mn-ea"/>
                        <a:ea typeface="+mn-ea"/>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a:effectLst/>
                          <a:latin typeface="+mn-ea"/>
                          <a:ea typeface="+mn-ea"/>
                        </a:rPr>
                        <a:t>7</a:t>
                      </a:r>
                      <a:r>
                        <a:rPr lang="zh-CN" altLang="en-US" sz="1600" u="none" strike="noStrike">
                          <a:effectLst/>
                          <a:latin typeface="+mn-ea"/>
                          <a:ea typeface="+mn-ea"/>
                        </a:rPr>
                        <a:t>县省基表</a:t>
                      </a:r>
                      <a:endParaRPr lang="zh-CN" altLang="en-US" sz="1600" b="0" i="0" u="none" strike="noStrike">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07</a:t>
                      </a:r>
                      <a:endParaRPr lang="en-US" altLang="zh-CN"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37834">
                <a:tc vMerge="1">
                  <a:tcPr marL="9525" marR="9525" marT="9525" marB="0" anchor="b"/>
                </a:tc>
                <a:tc>
                  <a:txBody>
                    <a:bodyPr/>
                    <a:lstStyle/>
                    <a:p>
                      <a:pPr algn="l" fontAlgn="b"/>
                      <a:endParaRPr lang="zh-CN" altLang="en-US" sz="1600" b="0" i="0" u="none" strike="noStrike">
                        <a:solidFill>
                          <a:srgbClr val="000000"/>
                        </a:solidFill>
                        <a:effectLst/>
                        <a:latin typeface="+mn-ea"/>
                        <a:ea typeface="+mn-ea"/>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8</a:t>
                      </a:r>
                      <a:r>
                        <a:rPr lang="zh-CN" altLang="en-US" sz="1600" u="none" strike="noStrike" dirty="0">
                          <a:effectLst/>
                          <a:latin typeface="+mn-ea"/>
                          <a:ea typeface="+mn-ea"/>
                        </a:rPr>
                        <a:t>统计台账</a:t>
                      </a:r>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08</a:t>
                      </a:r>
                      <a:endParaRPr lang="en-US" altLang="zh-CN"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37834">
                <a:tc vMerge="1">
                  <a:tcPr marL="9525" marR="9525" marT="9525" marB="0" anchor="b"/>
                </a:tc>
                <a:tc>
                  <a:txBody>
                    <a:bodyPr/>
                    <a:lstStyle/>
                    <a:p>
                      <a:pPr algn="l" fontAlgn="b"/>
                      <a:endParaRPr lang="zh-CN" altLang="en-US" sz="1600" b="0" i="0" u="none" strike="noStrike">
                        <a:solidFill>
                          <a:srgbClr val="000000"/>
                        </a:solidFill>
                        <a:effectLst/>
                        <a:latin typeface="+mn-ea"/>
                        <a:ea typeface="+mn-ea"/>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a:effectLst/>
                          <a:latin typeface="+mn-ea"/>
                          <a:ea typeface="+mn-ea"/>
                        </a:rPr>
                        <a:t>9</a:t>
                      </a:r>
                      <a:r>
                        <a:rPr lang="zh-CN" altLang="en-US" sz="1600" u="none" strike="noStrike">
                          <a:effectLst/>
                          <a:latin typeface="+mn-ea"/>
                          <a:ea typeface="+mn-ea"/>
                        </a:rPr>
                        <a:t>季报</a:t>
                      </a:r>
                      <a:endParaRPr lang="zh-CN" altLang="en-US" sz="1600" b="0" i="0" u="none" strike="noStrike">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09</a:t>
                      </a:r>
                      <a:endParaRPr lang="en-US" altLang="zh-CN" sz="1600" b="0" i="0" u="none" strike="noStrike" dirty="0">
                        <a:solidFill>
                          <a:srgbClr val="000000"/>
                        </a:solidFill>
                        <a:effectLst/>
                        <a:latin typeface="+mn-ea"/>
                        <a:ea typeface="+mn-ea"/>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28861">
                <a:tc vMerge="1">
                  <a:tcPr marL="9525" marR="9525" marT="9525" marB="0" anchor="b"/>
                </a:tc>
                <a:tc>
                  <a:txBody>
                    <a:bodyPr/>
                    <a:lstStyle/>
                    <a:p>
                      <a:pPr algn="l" fontAlgn="b"/>
                      <a:endParaRPr lang="zh-CN" altLang="en-US" sz="1600" b="0" i="0" u="none" strike="noStrike">
                        <a:solidFill>
                          <a:srgbClr val="000000"/>
                        </a:solidFill>
                        <a:effectLst/>
                        <a:latin typeface="+mn-ea"/>
                        <a:ea typeface="+mn-ea"/>
                      </a:endParaRPr>
                    </a:p>
                  </a:txBody>
                  <a:tcPr marL="9525" marR="9525" marT="9525" marB="0" anchor="b">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600" u="none" strike="noStrike" dirty="0">
                          <a:effectLst/>
                          <a:latin typeface="+mn-ea"/>
                          <a:ea typeface="+mn-ea"/>
                        </a:rPr>
                        <a:t>A</a:t>
                      </a:r>
                      <a:r>
                        <a:rPr lang="zh-CN" altLang="en-US" sz="1600" u="none" strike="noStrike" dirty="0">
                          <a:effectLst/>
                          <a:latin typeface="+mn-ea"/>
                          <a:ea typeface="+mn-ea"/>
                        </a:rPr>
                        <a:t>基本建设投资</a:t>
                      </a:r>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zh-CN" altLang="en-US" sz="1600" b="0" i="0" u="none" strike="noStrike" dirty="0">
                        <a:solidFill>
                          <a:srgbClr val="000000"/>
                        </a:solidFill>
                        <a:effectLst/>
                        <a:latin typeface="+mn-ea"/>
                        <a:ea typeface="+mn-ea"/>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5" name="文本框 94"/>
          <p:cNvSpPr txBox="1"/>
          <p:nvPr/>
        </p:nvSpPr>
        <p:spPr>
          <a:xfrm>
            <a:off x="7839569" y="1142831"/>
            <a:ext cx="1181320" cy="400110"/>
          </a:xfrm>
          <a:prstGeom prst="rect">
            <a:avLst/>
          </a:prstGeom>
          <a:solidFill>
            <a:schemeClr val="accent3">
              <a:lumMod val="60000"/>
              <a:lumOff val="40000"/>
            </a:schemeClr>
          </a:solidFill>
        </p:spPr>
        <p:txBody>
          <a:bodyPr wrap="square" rtlCol="0">
            <a:spAutoFit/>
          </a:bodyPr>
          <a:lstStyle/>
          <a:p>
            <a:r>
              <a:rPr lang="zh-CN" altLang="en-US" sz="2000" b="1" dirty="0">
                <a:solidFill>
                  <a:srgbClr val="304371"/>
                </a:solidFill>
              </a:rPr>
              <a:t>范       例</a:t>
            </a:r>
            <a:endParaRPr lang="zh-CN" altLang="en-US" sz="2000" b="1" dirty="0">
              <a:solidFill>
                <a:srgbClr val="304371"/>
              </a:solidFill>
            </a:endParaRPr>
          </a:p>
        </p:txBody>
      </p:sp>
      <p:sp>
        <p:nvSpPr>
          <p:cNvPr id="96" name="文本框 95"/>
          <p:cNvSpPr txBox="1"/>
          <p:nvPr/>
        </p:nvSpPr>
        <p:spPr>
          <a:xfrm>
            <a:off x="6095998" y="1617027"/>
            <a:ext cx="5159433" cy="369332"/>
          </a:xfrm>
          <a:prstGeom prst="rect">
            <a:avLst/>
          </a:prstGeom>
          <a:noFill/>
        </p:spPr>
        <p:txBody>
          <a:bodyPr wrap="square" rtlCol="0">
            <a:spAutoFit/>
          </a:bodyPr>
          <a:lstStyle/>
          <a:p>
            <a:r>
              <a:rPr lang="zh-CN" altLang="en-US" dirty="0"/>
              <a:t>（二）基础教育学校基本情况  表号  </a:t>
            </a:r>
            <a:r>
              <a:rPr lang="zh-CN" altLang="en-US" b="1" dirty="0">
                <a:solidFill>
                  <a:schemeClr val="accent4">
                    <a:lumMod val="60000"/>
                    <a:lumOff val="40000"/>
                  </a:schemeClr>
                </a:solidFill>
              </a:rPr>
              <a:t>教基</a:t>
            </a:r>
            <a:r>
              <a:rPr lang="en-US" altLang="zh-CN" b="1" dirty="0">
                <a:solidFill>
                  <a:schemeClr val="accent4">
                    <a:lumMod val="60000"/>
                    <a:lumOff val="40000"/>
                  </a:schemeClr>
                </a:solidFill>
              </a:rPr>
              <a:t>1102</a:t>
            </a:r>
            <a:endParaRPr lang="zh-CN" altLang="en-US" b="1" dirty="0">
              <a:solidFill>
                <a:schemeClr val="accent4">
                  <a:lumMod val="60000"/>
                  <a:lumOff val="40000"/>
                </a:schemeClr>
              </a:solidFill>
            </a:endParaRPr>
          </a:p>
        </p:txBody>
      </p:sp>
      <p:sp>
        <p:nvSpPr>
          <p:cNvPr id="97" name="文本框 96"/>
          <p:cNvSpPr txBox="1"/>
          <p:nvPr/>
        </p:nvSpPr>
        <p:spPr>
          <a:xfrm>
            <a:off x="6717322" y="2130439"/>
            <a:ext cx="4000500" cy="523220"/>
          </a:xfrm>
          <a:prstGeom prst="rect">
            <a:avLst/>
          </a:prstGeom>
          <a:noFill/>
        </p:spPr>
        <p:txBody>
          <a:bodyPr wrap="square" rtlCol="0">
            <a:spAutoFit/>
          </a:bodyPr>
          <a:lstStyle/>
          <a:p>
            <a:r>
              <a:rPr lang="zh-CN" altLang="en-US" sz="2800" b="1" dirty="0">
                <a:solidFill>
                  <a:schemeClr val="accent4">
                    <a:lumMod val="60000"/>
                    <a:lumOff val="40000"/>
                  </a:schemeClr>
                </a:solidFill>
              </a:rPr>
              <a:t>教基       </a:t>
            </a:r>
            <a:r>
              <a:rPr lang="en-US" altLang="zh-CN" sz="2800" b="1" dirty="0">
                <a:solidFill>
                  <a:schemeClr val="accent4">
                    <a:lumMod val="60000"/>
                    <a:lumOff val="40000"/>
                  </a:schemeClr>
                </a:solidFill>
              </a:rPr>
              <a:t>1       1       02</a:t>
            </a:r>
            <a:endParaRPr lang="zh-CN" altLang="en-US" sz="2800" b="1" dirty="0">
              <a:solidFill>
                <a:schemeClr val="accent4">
                  <a:lumMod val="60000"/>
                  <a:lumOff val="40000"/>
                </a:schemeClr>
              </a:solidFill>
            </a:endParaRPr>
          </a:p>
        </p:txBody>
      </p:sp>
      <p:sp>
        <p:nvSpPr>
          <p:cNvPr id="98" name="文本框 97"/>
          <p:cNvSpPr txBox="1"/>
          <p:nvPr/>
        </p:nvSpPr>
        <p:spPr>
          <a:xfrm>
            <a:off x="5842489" y="2892140"/>
            <a:ext cx="5978769" cy="2633734"/>
          </a:xfrm>
          <a:prstGeom prst="rect">
            <a:avLst/>
          </a:prstGeom>
          <a:noFill/>
        </p:spPr>
        <p:txBody>
          <a:bodyPr wrap="square" rtlCol="0">
            <a:spAutoFit/>
          </a:bodyPr>
          <a:lstStyle/>
          <a:p>
            <a:pPr>
              <a:lnSpc>
                <a:spcPct val="150000"/>
              </a:lnSpc>
            </a:pPr>
            <a:r>
              <a:rPr lang="zh-CN" altLang="en-US" sz="1600" b="1" dirty="0">
                <a:solidFill>
                  <a:schemeClr val="accent1"/>
                </a:solidFill>
              </a:rPr>
              <a:t>第一段</a:t>
            </a:r>
            <a:r>
              <a:rPr lang="zh-CN" altLang="en-US" sz="1600" dirty="0"/>
              <a:t>为调查表属性，分为教基（过去基表）和教综（过去综表）</a:t>
            </a:r>
            <a:endParaRPr lang="en-US" altLang="zh-CN" sz="1600" dirty="0"/>
          </a:p>
          <a:p>
            <a:pPr>
              <a:lnSpc>
                <a:spcPct val="150000"/>
              </a:lnSpc>
            </a:pPr>
            <a:r>
              <a:rPr lang="zh-CN" altLang="en-US" sz="1600" b="1" dirty="0">
                <a:solidFill>
                  <a:schemeClr val="accent1"/>
                </a:solidFill>
              </a:rPr>
              <a:t>第二段</a:t>
            </a:r>
            <a:r>
              <a:rPr lang="zh-CN" altLang="en-US" sz="1600" dirty="0"/>
              <a:t>为调查表基本内容，分为</a:t>
            </a:r>
            <a:r>
              <a:rPr lang="en-US" altLang="zh-CN" sz="1600" dirty="0"/>
              <a:t>1</a:t>
            </a:r>
            <a:r>
              <a:rPr lang="zh-CN" altLang="en-US" sz="1600" dirty="0"/>
              <a:t>学校基本情况、</a:t>
            </a:r>
            <a:r>
              <a:rPr lang="en-US" altLang="zh-CN" sz="1600" dirty="0"/>
              <a:t>2</a:t>
            </a:r>
            <a:r>
              <a:rPr lang="zh-CN" altLang="en-US" sz="1600" dirty="0"/>
              <a:t>班额班数情况、</a:t>
            </a:r>
            <a:r>
              <a:rPr lang="en-US" altLang="zh-CN" sz="1600" dirty="0"/>
              <a:t>3</a:t>
            </a:r>
            <a:r>
              <a:rPr lang="zh-CN" altLang="en-US" sz="1600" dirty="0"/>
              <a:t>学生情况、</a:t>
            </a:r>
            <a:r>
              <a:rPr lang="en-US" altLang="zh-CN" sz="1600" dirty="0"/>
              <a:t>4</a:t>
            </a:r>
            <a:r>
              <a:rPr lang="zh-CN" altLang="en-US" sz="1600" dirty="0"/>
              <a:t>教职工情况、</a:t>
            </a:r>
            <a:r>
              <a:rPr lang="en-US" altLang="zh-CN" sz="1600" dirty="0"/>
              <a:t>5</a:t>
            </a:r>
            <a:r>
              <a:rPr lang="zh-CN" altLang="en-US" sz="1600" dirty="0"/>
              <a:t>办学条件情况、</a:t>
            </a:r>
            <a:r>
              <a:rPr lang="en-US" altLang="zh-CN" sz="1600" dirty="0"/>
              <a:t>6</a:t>
            </a:r>
            <a:r>
              <a:rPr lang="zh-CN" altLang="en-US" sz="1600" dirty="0"/>
              <a:t>其他情况、</a:t>
            </a:r>
            <a:r>
              <a:rPr lang="en-US" altLang="zh-CN" sz="1600" dirty="0"/>
              <a:t>7</a:t>
            </a:r>
            <a:r>
              <a:rPr lang="zh-CN" altLang="en-US" sz="1600" dirty="0"/>
              <a:t>县级、省级基表、</a:t>
            </a:r>
            <a:r>
              <a:rPr lang="en-US" altLang="zh-CN" sz="1600" dirty="0"/>
              <a:t>8</a:t>
            </a:r>
            <a:r>
              <a:rPr lang="zh-CN" altLang="en-US" sz="1600" dirty="0"/>
              <a:t>统计台账、</a:t>
            </a:r>
            <a:r>
              <a:rPr lang="en-US" altLang="zh-CN" sz="1600" dirty="0"/>
              <a:t>9</a:t>
            </a:r>
            <a:r>
              <a:rPr lang="zh-CN" altLang="en-US" sz="1600" dirty="0"/>
              <a:t>季报、</a:t>
            </a:r>
            <a:r>
              <a:rPr lang="en-US" altLang="zh-CN" sz="1600" dirty="0"/>
              <a:t>A</a:t>
            </a:r>
            <a:r>
              <a:rPr lang="zh-CN" altLang="en-US" sz="1600" dirty="0"/>
              <a:t>基本建设投资等十个大类</a:t>
            </a:r>
            <a:endParaRPr lang="en-US" altLang="zh-CN" sz="1600" dirty="0"/>
          </a:p>
          <a:p>
            <a:pPr>
              <a:lnSpc>
                <a:spcPct val="150000"/>
              </a:lnSpc>
            </a:pPr>
            <a:r>
              <a:rPr lang="zh-CN" altLang="en-US" sz="1600" b="1" dirty="0">
                <a:solidFill>
                  <a:schemeClr val="accent1"/>
                </a:solidFill>
              </a:rPr>
              <a:t>第三段</a:t>
            </a:r>
            <a:r>
              <a:rPr lang="zh-CN" altLang="en-US" sz="1600" dirty="0"/>
              <a:t>为教育层级，分为</a:t>
            </a:r>
            <a:r>
              <a:rPr lang="en-US" altLang="zh-CN" sz="1600" dirty="0"/>
              <a:t>0</a:t>
            </a:r>
            <a:r>
              <a:rPr lang="zh-CN" altLang="en-US" sz="1600" dirty="0"/>
              <a:t>综合、</a:t>
            </a:r>
            <a:r>
              <a:rPr lang="en-US" altLang="zh-CN" sz="1600" dirty="0"/>
              <a:t>1</a:t>
            </a:r>
            <a:r>
              <a:rPr lang="zh-CN" altLang="en-US" sz="1600" dirty="0"/>
              <a:t>基础教育、</a:t>
            </a:r>
            <a:r>
              <a:rPr lang="en-US" altLang="zh-CN" sz="1600" dirty="0"/>
              <a:t>2</a:t>
            </a:r>
            <a:r>
              <a:rPr lang="zh-CN" altLang="en-US" sz="1600" dirty="0"/>
              <a:t>职业教育、</a:t>
            </a:r>
            <a:r>
              <a:rPr lang="en-US" altLang="zh-CN" sz="1600" dirty="0"/>
              <a:t>3</a:t>
            </a:r>
            <a:r>
              <a:rPr lang="zh-CN" altLang="en-US" sz="1600" dirty="0"/>
              <a:t>高等教育</a:t>
            </a:r>
            <a:endParaRPr lang="en-US" altLang="zh-CN" sz="1600" dirty="0"/>
          </a:p>
          <a:p>
            <a:pPr>
              <a:lnSpc>
                <a:spcPct val="150000"/>
              </a:lnSpc>
            </a:pPr>
            <a:r>
              <a:rPr lang="zh-CN" altLang="en-US" sz="1600" b="1" dirty="0">
                <a:solidFill>
                  <a:schemeClr val="accent1"/>
                </a:solidFill>
              </a:rPr>
              <a:t>第四段</a:t>
            </a:r>
            <a:r>
              <a:rPr lang="zh-CN" altLang="en-US" sz="1600" dirty="0"/>
              <a:t>为顺序号，与调查表目录保持一致</a:t>
            </a:r>
            <a:endParaRPr lang="zh-CN" altLang="en-US" sz="1600" b="1" dirty="0">
              <a:solidFill>
                <a:schemeClr val="accent4">
                  <a:lumMod val="60000"/>
                  <a:lumOff val="40000"/>
                </a:schemeClr>
              </a:solidFill>
            </a:endParaRPr>
          </a:p>
        </p:txBody>
      </p:sp>
      <p:cxnSp>
        <p:nvCxnSpPr>
          <p:cNvPr id="122" name="连接符: 肘形 121"/>
          <p:cNvCxnSpPr>
            <a:endCxn id="97" idx="1"/>
          </p:cNvCxnSpPr>
          <p:nvPr/>
        </p:nvCxnSpPr>
        <p:spPr>
          <a:xfrm rot="5400000" flipH="1" flipV="1">
            <a:off x="6134950" y="2455676"/>
            <a:ext cx="645999" cy="518746"/>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3" name="连接符: 肘形 122"/>
          <p:cNvCxnSpPr/>
          <p:nvPr/>
        </p:nvCxnSpPr>
        <p:spPr>
          <a:xfrm flipV="1">
            <a:off x="6576646" y="2448723"/>
            <a:ext cx="1688123" cy="980277"/>
          </a:xfrm>
          <a:prstGeom prst="bentConnector3">
            <a:avLst>
              <a:gd name="adj1" fmla="val 63857"/>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4" name="连接符: 肘形 133"/>
          <p:cNvCxnSpPr/>
          <p:nvPr/>
        </p:nvCxnSpPr>
        <p:spPr>
          <a:xfrm flipV="1">
            <a:off x="6576646" y="2448723"/>
            <a:ext cx="2622306" cy="2548579"/>
          </a:xfrm>
          <a:prstGeom prst="bentConnector3">
            <a:avLst>
              <a:gd name="adj1" fmla="val 8487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6" name="连接符: 肘形 135"/>
          <p:cNvCxnSpPr/>
          <p:nvPr/>
        </p:nvCxnSpPr>
        <p:spPr>
          <a:xfrm rot="5400000" flipH="1" flipV="1">
            <a:off x="8348006" y="3723893"/>
            <a:ext cx="2951907" cy="339192"/>
          </a:xfrm>
          <a:prstGeom prst="bentConnector3">
            <a:avLst>
              <a:gd name="adj1" fmla="val 293"/>
            </a:avLst>
          </a:prstGeom>
          <a:ln>
            <a:tailEnd type="triangle"/>
          </a:ln>
        </p:spPr>
        <p:style>
          <a:lnRef idx="3">
            <a:schemeClr val="accent1"/>
          </a:lnRef>
          <a:fillRef idx="0">
            <a:schemeClr val="accent1"/>
          </a:fillRef>
          <a:effectRef idx="2">
            <a:schemeClr val="accent1"/>
          </a:effectRef>
          <a:fontRef idx="minor">
            <a:schemeClr val="tx1"/>
          </a:fontRef>
        </p:style>
      </p:cxnSp>
      <p:sp>
        <p:nvSpPr>
          <p:cNvPr id="141" name="í$ľîďe"/>
          <p:cNvSpPr>
            <a:spLocks noGrp="1"/>
          </p:cNvSpPr>
          <p:nvPr>
            <p:ph type="title"/>
          </p:nvPr>
        </p:nvSpPr>
        <p:spPr>
          <a:xfrm>
            <a:off x="2847576" y="517149"/>
            <a:ext cx="6496844" cy="506441"/>
          </a:xfrm>
        </p:spPr>
        <p:txBody>
          <a:bodyPr>
            <a:normAutofit fontScale="90000"/>
          </a:bodyPr>
          <a:lstStyle/>
          <a:p>
            <a:pPr algn="ctr"/>
            <a:r>
              <a:rPr lang="en-US" altLang="zh-CN" dirty="0">
                <a:latin typeface="Arial" panose="020B0604020202020204" pitchFamily="34" charset="0"/>
                <a:ea typeface="微软雅黑" panose="020B0503020204020204" charset="-122"/>
                <a:cs typeface="+mn-ea"/>
                <a:sym typeface="Arial" panose="020B0604020202020204" pitchFamily="34" charset="0"/>
              </a:rPr>
              <a:t>《</a:t>
            </a:r>
            <a:r>
              <a:rPr lang="zh-CN" altLang="en-US" dirty="0">
                <a:latin typeface="Arial" panose="020B0604020202020204" pitchFamily="34" charset="0"/>
                <a:ea typeface="微软雅黑" panose="020B0503020204020204" charset="-122"/>
                <a:cs typeface="+mn-ea"/>
                <a:sym typeface="Arial" panose="020B0604020202020204" pitchFamily="34" charset="0"/>
              </a:rPr>
              <a:t>教育事业综合统计调查制度</a:t>
            </a:r>
            <a:r>
              <a:rPr lang="en-US" altLang="zh-CN" dirty="0">
                <a:latin typeface="Arial" panose="020B0604020202020204" pitchFamily="34" charset="0"/>
                <a:ea typeface="微软雅黑" panose="020B0503020204020204" charset="-122"/>
                <a:cs typeface="+mn-ea"/>
                <a:sym typeface="Arial" panose="020B0604020202020204" pitchFamily="34" charset="0"/>
              </a:rPr>
              <a:t>》</a:t>
            </a:r>
            <a:r>
              <a:rPr lang="zh-CN" altLang="en-US" dirty="0">
                <a:latin typeface="Arial" panose="020B0604020202020204" pitchFamily="34" charset="0"/>
                <a:ea typeface="微软雅黑" panose="020B0503020204020204" charset="-122"/>
                <a:cs typeface="+mn-ea"/>
                <a:sym typeface="Arial" panose="020B0604020202020204" pitchFamily="34" charset="0"/>
              </a:rPr>
              <a:t>表号划分规则说明</a:t>
            </a:r>
            <a:endParaRPr lang="zh-CN"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98">
                                            <p:txEl>
                                              <p:pRg st="0" end="0"/>
                                            </p:txEl>
                                          </p:spTgt>
                                        </p:tgtEl>
                                      </p:cBhvr>
                                    </p:animEffect>
                                    <p:animScale>
                                      <p:cBhvr>
                                        <p:cTn id="10" dur="250" autoRev="1" fill="hold"/>
                                        <p:tgtEl>
                                          <p:spTgt spid="98">
                                            <p:txEl>
                                              <p:pRg st="0" end="0"/>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50"/>
                                        <p:tgtEl>
                                          <p:spTgt spid="122"/>
                                        </p:tgtEl>
                                      </p:cBhvr>
                                    </p:animEffect>
                                    <p:set>
                                      <p:cBhvr>
                                        <p:cTn id="15" dur="1" fill="hold">
                                          <p:stCondLst>
                                            <p:cond delay="249"/>
                                          </p:stCondLst>
                                        </p:cTn>
                                        <p:tgtEl>
                                          <p:spTgt spid="12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par>
                                <p:cTn id="21" presetID="26" presetClass="emph" presetSubtype="0" fill="hold" nodeType="withEffect">
                                  <p:stCondLst>
                                    <p:cond delay="0"/>
                                  </p:stCondLst>
                                  <p:childTnLst>
                                    <p:animEffect transition="out" filter="fade">
                                      <p:cBhvr>
                                        <p:cTn id="22" dur="500" tmFilter="0, 0; .2, .5; .8, .5; 1, 0"/>
                                        <p:tgtEl>
                                          <p:spTgt spid="98">
                                            <p:txEl>
                                              <p:pRg st="1" end="1"/>
                                            </p:txEl>
                                          </p:spTgt>
                                        </p:tgtEl>
                                      </p:cBhvr>
                                    </p:animEffect>
                                    <p:animScale>
                                      <p:cBhvr>
                                        <p:cTn id="23" dur="250" autoRev="1" fill="hold"/>
                                        <p:tgtEl>
                                          <p:spTgt spid="98">
                                            <p:txEl>
                                              <p:pRg st="1" end="1"/>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50"/>
                                        <p:tgtEl>
                                          <p:spTgt spid="123"/>
                                        </p:tgtEl>
                                      </p:cBhvr>
                                    </p:animEffect>
                                    <p:set>
                                      <p:cBhvr>
                                        <p:cTn id="28" dur="1" fill="hold">
                                          <p:stCondLst>
                                            <p:cond delay="249"/>
                                          </p:stCondLst>
                                        </p:cTn>
                                        <p:tgtEl>
                                          <p:spTgt spid="1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4"/>
                                        </p:tgtEl>
                                        <p:attrNameLst>
                                          <p:attrName>style.visibility</p:attrName>
                                        </p:attrNameLst>
                                      </p:cBhvr>
                                      <p:to>
                                        <p:strVal val="visible"/>
                                      </p:to>
                                    </p:set>
                                    <p:animEffect transition="in" filter="fade">
                                      <p:cBhvr>
                                        <p:cTn id="33" dur="500"/>
                                        <p:tgtEl>
                                          <p:spTgt spid="134"/>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98">
                                            <p:txEl>
                                              <p:pRg st="2" end="2"/>
                                            </p:txEl>
                                          </p:spTgt>
                                        </p:tgtEl>
                                      </p:cBhvr>
                                    </p:animEffect>
                                    <p:animScale>
                                      <p:cBhvr>
                                        <p:cTn id="36" dur="250" autoRev="1" fill="hold"/>
                                        <p:tgtEl>
                                          <p:spTgt spid="98">
                                            <p:txEl>
                                              <p:pRg st="2" end="2"/>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50"/>
                                        <p:tgtEl>
                                          <p:spTgt spid="134"/>
                                        </p:tgtEl>
                                      </p:cBhvr>
                                    </p:animEffect>
                                    <p:set>
                                      <p:cBhvr>
                                        <p:cTn id="41" dur="1" fill="hold">
                                          <p:stCondLst>
                                            <p:cond delay="249"/>
                                          </p:stCondLst>
                                        </p:cTn>
                                        <p:tgtEl>
                                          <p:spTgt spid="1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6"/>
                                        </p:tgtEl>
                                        <p:attrNameLst>
                                          <p:attrName>style.visibility</p:attrName>
                                        </p:attrNameLst>
                                      </p:cBhvr>
                                      <p:to>
                                        <p:strVal val="visible"/>
                                      </p:to>
                                    </p:set>
                                    <p:animEffect transition="in" filter="fade">
                                      <p:cBhvr>
                                        <p:cTn id="46" dur="500"/>
                                        <p:tgtEl>
                                          <p:spTgt spid="136"/>
                                        </p:tgtEl>
                                      </p:cBhvr>
                                    </p:animEffect>
                                  </p:childTnLst>
                                </p:cTn>
                              </p:par>
                              <p:par>
                                <p:cTn id="47" presetID="26" presetClass="emph" presetSubtype="0" fill="hold" nodeType="withEffect">
                                  <p:stCondLst>
                                    <p:cond delay="0"/>
                                  </p:stCondLst>
                                  <p:childTnLst>
                                    <p:animEffect transition="out" filter="fade">
                                      <p:cBhvr>
                                        <p:cTn id="48" dur="500" tmFilter="0, 0; .2, .5; .8, .5; 1, 0"/>
                                        <p:tgtEl>
                                          <p:spTgt spid="98">
                                            <p:txEl>
                                              <p:pRg st="3" end="3"/>
                                            </p:txEl>
                                          </p:spTgt>
                                        </p:tgtEl>
                                      </p:cBhvr>
                                    </p:animEffect>
                                    <p:animScale>
                                      <p:cBhvr>
                                        <p:cTn id="49" dur="250" autoRev="1" fill="hold"/>
                                        <p:tgtEl>
                                          <p:spTgt spid="98">
                                            <p:txEl>
                                              <p:pRg st="3" end="3"/>
                                            </p:txEl>
                                          </p:spTgt>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250"/>
                                        <p:tgtEl>
                                          <p:spTgt spid="136"/>
                                        </p:tgtEl>
                                      </p:cBhvr>
                                    </p:animEffect>
                                    <p:set>
                                      <p:cBhvr>
                                        <p:cTn id="54" dur="1" fill="hold">
                                          <p:stCondLst>
                                            <p:cond delay="249"/>
                                          </p:stCondLst>
                                        </p:cTn>
                                        <p:tgtEl>
                                          <p:spTgt spid="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28472" y="1130300"/>
            <a:ext cx="3467617" cy="338554"/>
          </a:xfrm>
          <a:prstGeom prst="rect">
            <a:avLst/>
          </a:prstGeom>
        </p:spPr>
        <p:txBody>
          <a:bodyPr wrap="none">
            <a:spAutoFit/>
          </a:bodyPr>
          <a:lstStyle/>
          <a:p>
            <a:pPr algn="ctr"/>
            <a:r>
              <a:rPr lang="zh-CN" altLang="en-US" sz="1600" b="1" dirty="0">
                <a:solidFill>
                  <a:srgbClr val="304371"/>
                </a:solidFill>
                <a:cs typeface="+mn-ea"/>
                <a:sym typeface="+mn-lt"/>
              </a:rPr>
              <a:t>例：（六十五）研究生指导教师情况</a:t>
            </a:r>
            <a:endParaRPr lang="zh-CN" altLang="en-US" sz="1600" b="1" dirty="0">
              <a:solidFill>
                <a:srgbClr val="304371"/>
              </a:solidFill>
              <a:cs typeface="+mn-ea"/>
              <a:sym typeface="+mn-lt"/>
            </a:endParaRPr>
          </a:p>
        </p:txBody>
      </p:sp>
      <p:graphicFrame>
        <p:nvGraphicFramePr>
          <p:cNvPr id="12" name="表格 11"/>
          <p:cNvGraphicFramePr>
            <a:graphicFrameLocks noGrp="1"/>
          </p:cNvGraphicFramePr>
          <p:nvPr/>
        </p:nvGraphicFramePr>
        <p:xfrm>
          <a:off x="666752" y="1758245"/>
          <a:ext cx="10858504" cy="3413760"/>
        </p:xfrm>
        <a:graphic>
          <a:graphicData uri="http://schemas.openxmlformats.org/drawingml/2006/table">
            <a:tbl>
              <a:tblPr/>
              <a:tblGrid>
                <a:gridCol w="2015121"/>
                <a:gridCol w="2015121"/>
                <a:gridCol w="1358389"/>
                <a:gridCol w="567671"/>
                <a:gridCol w="1257300"/>
                <a:gridCol w="927100"/>
                <a:gridCol w="1524000"/>
                <a:gridCol w="1193802"/>
              </a:tblGrid>
              <a:tr h="397795">
                <a:tc gridSpan="2">
                  <a:txBody>
                    <a:bodyPr/>
                    <a:lstStyle/>
                    <a:p>
                      <a:pPr algn="ctr">
                        <a:spcAft>
                          <a:spcPts val="0"/>
                        </a:spcAft>
                      </a:pPr>
                      <a:r>
                        <a:rPr lang="zh-CN" sz="1600" kern="100" dirty="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800" kern="100" dirty="0">
                        <a:effectLst/>
                        <a:latin typeface="Times New Roman" panose="02020603050405020304" pitchFamily="18" charset="0"/>
                        <a:ea typeface="宋体" panose="02010600030101010101" pitchFamily="2" charset="-122"/>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1600" kern="100">
                          <a:effectLst/>
                          <a:latin typeface="Times New Roman" panose="02020603050405020304" pitchFamily="18" charset="0"/>
                          <a:ea typeface="宋体" panose="02010600030101010101" pitchFamily="2" charset="-122"/>
                          <a:cs typeface="宋体" panose="02010600030101010101" pitchFamily="2" charset="-122"/>
                        </a:rPr>
                        <a:t>代码</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Times New Roman" panose="02020603050405020304" pitchFamily="18" charset="0"/>
                          <a:ea typeface="宋体" panose="02010600030101010101" pitchFamily="2" charset="-122"/>
                          <a:cs typeface="宋体" panose="02010600030101010101" pitchFamily="2" charset="-122"/>
                        </a:rPr>
                        <a:t>合计</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a:t>
                      </a:r>
                      <a:r>
                        <a:rPr lang="zh-CN" sz="1600" kern="100">
                          <a:effectLst/>
                          <a:latin typeface="Times New Roman" panose="02020603050405020304" pitchFamily="18" charset="0"/>
                          <a:ea typeface="宋体" panose="02010600030101010101" pitchFamily="2" charset="-122"/>
                          <a:cs typeface="宋体" panose="02010600030101010101" pitchFamily="2" charset="-122"/>
                        </a:rPr>
                        <a:t>人事关系在本校</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宋体" panose="02010600030101010101" pitchFamily="2" charset="-122"/>
                          <a:ea typeface="宋体" panose="02010600030101010101" pitchFamily="2" charset="-122"/>
                          <a:cs typeface="宋体" panose="02010600030101010101" pitchFamily="2" charset="-122"/>
                        </a:rPr>
                        <a:t>29</a:t>
                      </a:r>
                      <a:r>
                        <a:rPr lang="zh-CN" sz="1600" kern="100" dirty="0">
                          <a:effectLst/>
                          <a:latin typeface="Times New Roman" panose="02020603050405020304" pitchFamily="18" charset="0"/>
                          <a:ea typeface="宋体" panose="02010600030101010101" pitchFamily="2" charset="-122"/>
                          <a:cs typeface="宋体" panose="02010600030101010101" pitchFamily="2" charset="-122"/>
                        </a:rPr>
                        <a:t>岁以下</a:t>
                      </a:r>
                      <a:endParaRPr lang="zh-CN" sz="18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宋体" panose="02010600030101010101" pitchFamily="2" charset="-122"/>
                          <a:ea typeface="宋体" panose="02010600030101010101" pitchFamily="2" charset="-122"/>
                          <a:cs typeface="宋体" panose="02010600030101010101" pitchFamily="2" charset="-122"/>
                        </a:rPr>
                        <a:t>30-34</a:t>
                      </a:r>
                      <a:r>
                        <a:rPr lang="zh-CN" sz="16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8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35-39</a:t>
                      </a:r>
                      <a:r>
                        <a:rPr lang="zh-CN" sz="1600" kern="100">
                          <a:effectLst/>
                          <a:latin typeface="Times New Roman" panose="02020603050405020304" pitchFamily="18" charset="0"/>
                          <a:ea typeface="宋体" panose="02010600030101010101" pitchFamily="2" charset="-122"/>
                          <a:cs typeface="宋体" panose="02010600030101010101" pitchFamily="2" charset="-122"/>
                        </a:rPr>
                        <a:t>岁</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98">
                <a:tc gridSpan="2">
                  <a:txBody>
                    <a:bodyPr/>
                    <a:lstStyle/>
                    <a:p>
                      <a:pPr algn="ctr">
                        <a:spcAft>
                          <a:spcPts val="0"/>
                        </a:spcAft>
                      </a:pPr>
                      <a:r>
                        <a:rPr lang="zh-CN" sz="1600" kern="100">
                          <a:effectLst/>
                          <a:latin typeface="Times New Roman" panose="02020603050405020304" pitchFamily="18" charset="0"/>
                          <a:ea typeface="宋体" panose="02010600030101010101" pitchFamily="2" charset="-122"/>
                          <a:cs typeface="宋体" panose="02010600030101010101" pitchFamily="2" charset="-122"/>
                        </a:rPr>
                        <a:t>甲</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1600" kern="100">
                          <a:effectLst/>
                          <a:latin typeface="Times New Roman" panose="02020603050405020304" pitchFamily="18" charset="0"/>
                          <a:ea typeface="宋体" panose="02010600030101010101" pitchFamily="2" charset="-122"/>
                          <a:cs typeface="宋体" panose="02010600030101010101" pitchFamily="2" charset="-122"/>
                        </a:rPr>
                        <a:t>乙</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1</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2</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3</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4</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5</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98">
                <a:tc gridSpan="2">
                  <a:txBody>
                    <a:bodyPr/>
                    <a:lstStyle/>
                    <a:p>
                      <a:pPr algn="ctr">
                        <a:spcAft>
                          <a:spcPts val="0"/>
                        </a:spcAft>
                      </a:pPr>
                      <a:r>
                        <a:rPr lang="zh-CN" sz="1600" kern="100">
                          <a:effectLst/>
                          <a:latin typeface="Times New Roman" panose="02020603050405020304" pitchFamily="18" charset="0"/>
                          <a:ea typeface="宋体" panose="02010600030101010101" pitchFamily="2" charset="-122"/>
                          <a:cs typeface="宋体" panose="02010600030101010101" pitchFamily="2" charset="-122"/>
                        </a:rPr>
                        <a:t>总计</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01</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w="12700" cap="flat" cmpd="sng" algn="ctr">
                      <a:solidFill>
                        <a:srgbClr val="000000"/>
                      </a:solidFill>
                      <a:prstDash val="solid"/>
                      <a:round/>
                      <a:headEnd type="none" w="med" len="med"/>
                      <a:tailEnd type="none" w="med" len="med"/>
                    </a:lnT>
                    <a:lnB>
                      <a:noFill/>
                    </a:lnB>
                  </a:tcPr>
                </a:tc>
              </a:tr>
              <a:tr h="198898">
                <a:tc gridSpan="2">
                  <a:txBody>
                    <a:bodyPr/>
                    <a:lstStyle/>
                    <a:p>
                      <a:pPr indent="114300" algn="ctr">
                        <a:spcAft>
                          <a:spcPts val="0"/>
                        </a:spcAft>
                      </a:pPr>
                      <a:r>
                        <a:rPr lang="en-US" sz="1600" kern="100" dirty="0">
                          <a:effectLst/>
                          <a:latin typeface="宋体" panose="02010600030101010101" pitchFamily="2" charset="-122"/>
                          <a:ea typeface="宋体" panose="02010600030101010101" pitchFamily="2" charset="-122"/>
                          <a:cs typeface="宋体" panose="02010600030101010101" pitchFamily="2" charset="-122"/>
                        </a:rPr>
                        <a:t>#</a:t>
                      </a:r>
                      <a:r>
                        <a:rPr lang="zh-CN" sz="1600" kern="100" dirty="0">
                          <a:effectLst/>
                          <a:latin typeface="Times New Roman" panose="02020603050405020304" pitchFamily="18" charset="0"/>
                          <a:ea typeface="宋体" panose="02010600030101010101" pitchFamily="2" charset="-122"/>
                          <a:cs typeface="宋体" panose="02010600030101010101" pitchFamily="2" charset="-122"/>
                        </a:rPr>
                        <a:t>女</a:t>
                      </a:r>
                      <a:endParaRPr lang="zh-CN" sz="1800" kern="100" dirty="0">
                        <a:effectLst/>
                        <a:latin typeface="Times New Roman" panose="02020603050405020304" pitchFamily="18" charset="0"/>
                        <a:ea typeface="宋体" panose="02010600030101010101" pitchFamily="2" charset="-122"/>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02</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zh-CN" sz="1600" kern="100">
                          <a:effectLst/>
                          <a:latin typeface="Times New Roman" panose="02020603050405020304" pitchFamily="18" charset="0"/>
                          <a:ea typeface="宋体" panose="02010600030101010101" pitchFamily="2" charset="-122"/>
                        </a:rPr>
                        <a:t>—</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198898">
                <a:tc rowSpan="3">
                  <a:txBody>
                    <a:bodyPr/>
                    <a:lstStyle/>
                    <a:p>
                      <a:pPr algn="ctr">
                        <a:spcAft>
                          <a:spcPts val="0"/>
                        </a:spcAft>
                      </a:pPr>
                      <a:r>
                        <a:rPr lang="zh-CN" sz="1600" kern="100">
                          <a:effectLst/>
                          <a:latin typeface="Times New Roman" panose="02020603050405020304" pitchFamily="18" charset="0"/>
                          <a:ea typeface="宋体" panose="02010600030101010101" pitchFamily="2" charset="-122"/>
                          <a:cs typeface="宋体" panose="02010600030101010101" pitchFamily="2" charset="-122"/>
                        </a:rPr>
                        <a:t>按专业技术职务分</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ctr">
                        <a:spcAft>
                          <a:spcPts val="0"/>
                        </a:spcAft>
                      </a:pPr>
                      <a:r>
                        <a:rPr lang="zh-CN" sz="1600" kern="100">
                          <a:effectLst/>
                          <a:latin typeface="Times New Roman" panose="02020603050405020304" pitchFamily="18" charset="0"/>
                          <a:ea typeface="宋体" panose="02010600030101010101" pitchFamily="2" charset="-122"/>
                          <a:cs typeface="宋体" panose="02010600030101010101" pitchFamily="2" charset="-122"/>
                        </a:rPr>
                        <a:t>正高级</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03</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198898">
                <a:tc vMerge="1">
                  <a:tcPr/>
                </a:tc>
                <a:tc>
                  <a:txBody>
                    <a:bodyPr/>
                    <a:lstStyle/>
                    <a:p>
                      <a:pPr indent="114300" algn="ctr">
                        <a:spcAft>
                          <a:spcPts val="0"/>
                        </a:spcAft>
                      </a:pPr>
                      <a:r>
                        <a:rPr lang="zh-CN" sz="1600" kern="100">
                          <a:effectLst/>
                          <a:latin typeface="Times New Roman" panose="02020603050405020304" pitchFamily="18" charset="0"/>
                          <a:ea typeface="宋体" panose="02010600030101010101" pitchFamily="2" charset="-122"/>
                          <a:cs typeface="宋体" panose="02010600030101010101" pitchFamily="2" charset="-122"/>
                        </a:rPr>
                        <a:t>副高级</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04</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198898">
                <a:tc vMerge="1">
                  <a:tcPr/>
                </a:tc>
                <a:tc>
                  <a:txBody>
                    <a:bodyPr/>
                    <a:lstStyle/>
                    <a:p>
                      <a:pPr indent="114300" algn="ctr">
                        <a:spcAft>
                          <a:spcPts val="0"/>
                        </a:spcAft>
                      </a:pPr>
                      <a:r>
                        <a:rPr lang="zh-CN" sz="1600" kern="100">
                          <a:effectLst/>
                          <a:latin typeface="Times New Roman" panose="02020603050405020304" pitchFamily="18" charset="0"/>
                          <a:ea typeface="宋体" panose="02010600030101010101" pitchFamily="2" charset="-122"/>
                          <a:cs typeface="宋体" panose="02010600030101010101" pitchFamily="2" charset="-122"/>
                        </a:rPr>
                        <a:t>中级</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05</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 </a:t>
                      </a:r>
                      <a:endParaRPr lang="zh-CN" sz="18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198898">
                <a:tc rowSpan="6">
                  <a:txBody>
                    <a:bodyPr/>
                    <a:lstStyle/>
                    <a:p>
                      <a:pPr algn="ctr">
                        <a:spcAft>
                          <a:spcPts val="0"/>
                        </a:spcAft>
                      </a:pPr>
                      <a:r>
                        <a:rPr lang="zh-CN" sz="1600" kern="100">
                          <a:effectLst/>
                          <a:latin typeface="Times New Roman" panose="02020603050405020304" pitchFamily="18" charset="0"/>
                          <a:ea typeface="宋体" panose="02010600030101010101" pitchFamily="2" charset="-122"/>
                          <a:cs typeface="宋体" panose="02010600030101010101" pitchFamily="2" charset="-122"/>
                        </a:rPr>
                        <a:t>按指导关系分</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ctr">
                        <a:spcAft>
                          <a:spcPts val="0"/>
                        </a:spcAft>
                      </a:pPr>
                      <a:r>
                        <a:rPr lang="zh-CN" sz="1600" kern="100">
                          <a:effectLst/>
                          <a:latin typeface="Times New Roman" panose="02020603050405020304" pitchFamily="18" charset="0"/>
                          <a:ea typeface="宋体" panose="02010600030101010101" pitchFamily="2" charset="-122"/>
                          <a:cs typeface="宋体" panose="02010600030101010101" pitchFamily="2" charset="-122"/>
                        </a:rPr>
                        <a:t>博士导师</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06</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&amp;</a:t>
                      </a:r>
                      <a:endParaRPr lang="zh-CN" sz="18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198898">
                <a:tc vMerge="1">
                  <a:tcPr/>
                </a:tc>
                <a:tc>
                  <a:txBody>
                    <a:bodyPr/>
                    <a:lstStyle/>
                    <a:p>
                      <a:pPr indent="228600"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a:t>
                      </a:r>
                      <a:r>
                        <a:rPr lang="zh-CN" sz="16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07</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zh-CN" sz="1600" kern="100">
                          <a:effectLst/>
                          <a:latin typeface="Times New Roman" panose="02020603050405020304" pitchFamily="18" charset="0"/>
                          <a:ea typeface="宋体" panose="02010600030101010101" pitchFamily="2" charset="-122"/>
                        </a:rPr>
                        <a:t>—</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198898">
                <a:tc vMerge="1">
                  <a:tcPr/>
                </a:tc>
                <a:tc>
                  <a:txBody>
                    <a:bodyPr/>
                    <a:lstStyle/>
                    <a:p>
                      <a:pPr indent="114300" algn="ctr">
                        <a:spcAft>
                          <a:spcPts val="0"/>
                        </a:spcAft>
                      </a:pPr>
                      <a:r>
                        <a:rPr lang="zh-CN" sz="1600" kern="100">
                          <a:effectLst/>
                          <a:latin typeface="Times New Roman" panose="02020603050405020304" pitchFamily="18" charset="0"/>
                          <a:ea typeface="宋体" panose="02010600030101010101" pitchFamily="2" charset="-122"/>
                          <a:cs typeface="宋体" panose="02010600030101010101" pitchFamily="2" charset="-122"/>
                        </a:rPr>
                        <a:t>硕士导师</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08</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198898">
                <a:tc vMerge="1">
                  <a:tcPr/>
                </a:tc>
                <a:tc>
                  <a:txBody>
                    <a:bodyPr/>
                    <a:lstStyle/>
                    <a:p>
                      <a:pPr indent="228600"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a:t>
                      </a:r>
                      <a:r>
                        <a:rPr lang="zh-CN" sz="16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cs typeface="宋体" panose="02010600030101010101" pitchFamily="2" charset="-122"/>
                        </a:rPr>
                        <a:t>09</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zh-CN" sz="1600" kern="100">
                          <a:effectLst/>
                          <a:latin typeface="Times New Roman" panose="02020603050405020304" pitchFamily="18" charset="0"/>
                          <a:ea typeface="宋体" panose="02010600030101010101" pitchFamily="2" charset="-122"/>
                        </a:rPr>
                        <a:t>—</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198898">
                <a:tc vMerge="1">
                  <a:tcPr/>
                </a:tc>
                <a:tc>
                  <a:txBody>
                    <a:bodyPr/>
                    <a:lstStyle/>
                    <a:p>
                      <a:pPr indent="114300" algn="ctr">
                        <a:spcAft>
                          <a:spcPts val="0"/>
                        </a:spcAft>
                      </a:pPr>
                      <a:r>
                        <a:rPr lang="zh-CN" sz="1600" kern="100">
                          <a:effectLst/>
                          <a:latin typeface="Times New Roman" panose="02020603050405020304" pitchFamily="18" charset="0"/>
                          <a:ea typeface="宋体" panose="02010600030101010101" pitchFamily="2" charset="-122"/>
                          <a:cs typeface="宋体" panose="02010600030101010101" pitchFamily="2" charset="-122"/>
                        </a:rPr>
                        <a:t>博士、硕士导师</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10</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198898">
                <a:tc vMerge="1">
                  <a:tcPr/>
                </a:tc>
                <a:tc>
                  <a:txBody>
                    <a:bodyPr/>
                    <a:lstStyle/>
                    <a:p>
                      <a:pPr indent="228600" algn="ctr">
                        <a:spcAft>
                          <a:spcPts val="0"/>
                        </a:spcAft>
                      </a:pPr>
                      <a:r>
                        <a:rPr lang="en-US" sz="1600" kern="100" dirty="0">
                          <a:effectLst/>
                          <a:latin typeface="宋体" panose="02010600030101010101" pitchFamily="2" charset="-122"/>
                          <a:ea typeface="宋体" panose="02010600030101010101" pitchFamily="2" charset="-122"/>
                          <a:cs typeface="宋体" panose="02010600030101010101" pitchFamily="2" charset="-122"/>
                        </a:rPr>
                        <a:t>#</a:t>
                      </a:r>
                      <a:r>
                        <a:rPr lang="zh-CN" sz="1600" kern="100" dirty="0">
                          <a:effectLst/>
                          <a:latin typeface="Times New Roman" panose="02020603050405020304" pitchFamily="18" charset="0"/>
                          <a:ea typeface="宋体" panose="02010600030101010101" pitchFamily="2" charset="-122"/>
                          <a:cs typeface="宋体" panose="02010600030101010101" pitchFamily="2" charset="-122"/>
                        </a:rPr>
                        <a:t>女</a:t>
                      </a:r>
                      <a:endParaRPr lang="zh-CN" sz="18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宋体" panose="02010600030101010101" pitchFamily="2" charset="-122"/>
                          <a:ea typeface="宋体" panose="02010600030101010101" pitchFamily="2" charset="-122"/>
                          <a:cs typeface="宋体" panose="02010600030101010101" pitchFamily="2" charset="-122"/>
                        </a:rPr>
                        <a:t>11</a:t>
                      </a:r>
                      <a:endParaRPr lang="zh-CN" sz="18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Times New Roman" panose="02020603050405020304" pitchFamily="18" charset="0"/>
                          <a:ea typeface="宋体" panose="02010600030101010101" pitchFamily="2" charset="-122"/>
                        </a:rPr>
                        <a:t>—</a:t>
                      </a:r>
                      <a:endParaRPr lang="zh-CN" sz="18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&amp;</a:t>
                      </a:r>
                      <a:endParaRPr lang="zh-CN" sz="18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&amp;</a:t>
                      </a:r>
                      <a:endParaRPr lang="zh-CN" sz="18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3" name="í$ľîďe"/>
          <p:cNvSpPr txBox="1"/>
          <p:nvPr/>
        </p:nvSpPr>
        <p:spPr>
          <a:xfrm>
            <a:off x="2847576" y="517149"/>
            <a:ext cx="6496844" cy="506441"/>
          </a:xfrm>
          <a:prstGeom prst="rect">
            <a:avLst/>
          </a:prstGeom>
        </p:spPr>
        <p:txBody>
          <a:bodyPr>
            <a:normAutofit fontScale="97500"/>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gn="ctr"/>
            <a:r>
              <a:rPr lang="en-US" altLang="zh-CN" dirty="0">
                <a:latin typeface="Arial" panose="020B0604020202020204" pitchFamily="34" charset="0"/>
                <a:ea typeface="微软雅黑" panose="020B0503020204020204" charset="-122"/>
                <a:cs typeface="+mn-ea"/>
                <a:sym typeface="Arial" panose="020B0604020202020204" pitchFamily="34" charset="0"/>
              </a:rPr>
              <a:t>《</a:t>
            </a:r>
            <a:r>
              <a:rPr lang="zh-CN" altLang="en-US" dirty="0">
                <a:latin typeface="Arial" panose="020B0604020202020204" pitchFamily="34" charset="0"/>
                <a:ea typeface="微软雅黑" panose="020B0503020204020204" charset="-122"/>
                <a:cs typeface="+mn-ea"/>
                <a:sym typeface="Arial" panose="020B0604020202020204" pitchFamily="34" charset="0"/>
              </a:rPr>
              <a:t>教育事业综合统计调查制度</a:t>
            </a:r>
            <a:r>
              <a:rPr lang="en-US" altLang="zh-CN" dirty="0">
                <a:latin typeface="Arial" panose="020B0604020202020204" pitchFamily="34" charset="0"/>
                <a:ea typeface="微软雅黑" panose="020B0503020204020204" charset="-122"/>
                <a:cs typeface="+mn-ea"/>
                <a:sym typeface="Arial" panose="020B0604020202020204" pitchFamily="34" charset="0"/>
              </a:rPr>
              <a:t>》</a:t>
            </a:r>
            <a:r>
              <a:rPr lang="zh-CN" altLang="en-US" dirty="0">
                <a:latin typeface="Arial" panose="020B0604020202020204" pitchFamily="34" charset="0"/>
                <a:ea typeface="微软雅黑" panose="020B0503020204020204" charset="-122"/>
                <a:cs typeface="+mn-ea"/>
                <a:sym typeface="Arial" panose="020B0604020202020204" pitchFamily="34" charset="0"/>
              </a:rPr>
              <a:t>表例说明</a:t>
            </a:r>
            <a:r>
              <a:rPr lang="en-US" altLang="zh-CN" dirty="0">
                <a:latin typeface="Arial" panose="020B0604020202020204" pitchFamily="34" charset="0"/>
                <a:ea typeface="微软雅黑" panose="020B0503020204020204" charset="-122"/>
                <a:cs typeface="+mn-ea"/>
                <a:sym typeface="Arial" panose="020B0604020202020204" pitchFamily="34" charset="0"/>
              </a:rPr>
              <a:t>-3</a:t>
            </a:r>
            <a:endParaRPr lang="zh-CN" altLang="en-US" dirty="0"/>
          </a:p>
        </p:txBody>
      </p:sp>
      <p:grpSp>
        <p:nvGrpSpPr>
          <p:cNvPr id="14" name="组合 13"/>
          <p:cNvGrpSpPr/>
          <p:nvPr/>
        </p:nvGrpSpPr>
        <p:grpSpPr>
          <a:xfrm>
            <a:off x="6011007" y="3728649"/>
            <a:ext cx="5734049" cy="878453"/>
            <a:chOff x="660401" y="1231791"/>
            <a:chExt cx="10858500" cy="907867"/>
          </a:xfrm>
        </p:grpSpPr>
        <p:grpSp>
          <p:nvGrpSpPr>
            <p:cNvPr id="15" name="组合 14"/>
            <p:cNvGrpSpPr/>
            <p:nvPr/>
          </p:nvGrpSpPr>
          <p:grpSpPr>
            <a:xfrm>
              <a:off x="660401" y="1634371"/>
              <a:ext cx="10858500" cy="505287"/>
              <a:chOff x="660401" y="686019"/>
              <a:chExt cx="10858500" cy="864246"/>
            </a:xfrm>
          </p:grpSpPr>
          <p:sp>
            <p:nvSpPr>
              <p:cNvPr id="17" name="矩形 16"/>
              <p:cNvSpPr/>
              <p:nvPr/>
            </p:nvSpPr>
            <p:spPr>
              <a:xfrm>
                <a:off x="660401" y="687131"/>
                <a:ext cx="9108878" cy="863134"/>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8" name="矩形 17"/>
              <p:cNvSpPr/>
              <p:nvPr/>
            </p:nvSpPr>
            <p:spPr>
              <a:xfrm>
                <a:off x="666751" y="686019"/>
                <a:ext cx="10852150" cy="782866"/>
              </a:xfrm>
              <a:prstGeom prst="rect">
                <a:avLst/>
              </a:prstGeom>
            </p:spPr>
            <p:txBody>
              <a:bodyPr wrap="square">
                <a:spAutoFit/>
              </a:bodyPr>
              <a:lstStyle/>
              <a:p>
                <a:pPr>
                  <a:lnSpc>
                    <a:spcPct val="150000"/>
                  </a:lnSpc>
                </a:pPr>
                <a:r>
                  <a:rPr lang="zh-CN" altLang="en-US"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b="1" dirty="0">
                    <a:solidFill>
                      <a:schemeClr val="accent5">
                        <a:lumMod val="20000"/>
                        <a:lumOff val="80000"/>
                      </a:schemeClr>
                    </a:solidFill>
                    <a:latin typeface="黑体" panose="02010609060101010101" pitchFamily="49" charset="-122"/>
                    <a:ea typeface="黑体" panose="02010609060101010101" pitchFamily="49" charset="-122"/>
                  </a:rPr>
                  <a:t>&amp;”</a:t>
                </a:r>
                <a:r>
                  <a:rPr lang="zh-CN" altLang="en-US" b="1" dirty="0">
                    <a:solidFill>
                      <a:schemeClr val="accent5">
                        <a:lumMod val="20000"/>
                        <a:lumOff val="80000"/>
                      </a:schemeClr>
                    </a:solidFill>
                    <a:latin typeface="黑体" panose="02010609060101010101" pitchFamily="49" charset="-122"/>
                    <a:ea typeface="黑体" panose="02010609060101010101" pitchFamily="49" charset="-122"/>
                  </a:rPr>
                  <a:t>表示通过统计台账或信息系统自动导入</a:t>
                </a:r>
                <a:endParaRPr lang="zh-CN" altLang="zh-CN"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6" name="矩形 15"/>
            <p:cNvSpPr/>
            <p:nvPr/>
          </p:nvSpPr>
          <p:spPr>
            <a:xfrm>
              <a:off x="4527784" y="1231791"/>
              <a:ext cx="1044865" cy="271867"/>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455860" y="128989"/>
          <a:ext cx="9280279" cy="6729011"/>
        </p:xfrm>
        <a:graphic>
          <a:graphicData uri="http://schemas.openxmlformats.org/drawingml/2006/table">
            <a:tbl>
              <a:tblPr>
                <a:tableStyleId>{8EC20E35-A176-4012-BC5E-935CFFF8708E}</a:tableStyleId>
              </a:tblPr>
              <a:tblGrid>
                <a:gridCol w="6434335"/>
                <a:gridCol w="494946"/>
                <a:gridCol w="494946"/>
                <a:gridCol w="494946"/>
                <a:gridCol w="494946"/>
                <a:gridCol w="866160"/>
              </a:tblGrid>
              <a:tr h="188159">
                <a:tc>
                  <a:txBody>
                    <a:bodyPr/>
                    <a:lstStyle/>
                    <a:p>
                      <a:pPr algn="just" fontAlgn="ctr"/>
                      <a:r>
                        <a:rPr lang="zh-CN" altLang="en-US" sz="1000" u="sng" strike="noStrike" dirty="0">
                          <a:effectLst/>
                          <a:hlinkClick r:id="rId1" action="ppaction://hlinkfile"/>
                        </a:rPr>
                        <a:t>总 说 明</a:t>
                      </a:r>
                      <a:endParaRPr lang="zh-CN" altLang="en-US" sz="1000" b="0" i="0" u="sng" strike="noStrike" dirty="0">
                        <a:solidFill>
                          <a:srgbClr val="0000FF"/>
                        </a:solidFill>
                        <a:effectLst/>
                        <a:latin typeface="宋体" panose="02010600030101010101" pitchFamily="2" charset="-122"/>
                        <a:ea typeface="宋体" panose="02010600030101010101" pitchFamily="2" charset="-122"/>
                      </a:endParaRPr>
                    </a:p>
                  </a:txBody>
                  <a:tcPr marL="6493" marR="6493" marT="6493" marB="0" anchor="ctr">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88169">
                <a:tc>
                  <a:txBody>
                    <a:bodyPr/>
                    <a:lstStyle/>
                    <a:p>
                      <a:pPr algn="just" fontAlgn="ctr"/>
                      <a:r>
                        <a:rPr lang="zh-CN" altLang="en-US" sz="1200" b="1" u="none" strike="noStrike" dirty="0">
                          <a:solidFill>
                            <a:srgbClr val="C00000"/>
                          </a:solidFill>
                          <a:effectLst/>
                        </a:rPr>
                        <a:t>    一、学校基本情况</a:t>
                      </a:r>
                      <a:endParaRPr lang="zh-CN" altLang="en-US" sz="1200" b="1" i="0" u="none" strike="noStrike" dirty="0">
                        <a:solidFill>
                          <a:srgbClr val="C00000"/>
                        </a:solidFill>
                        <a:effectLst/>
                        <a:latin typeface="黑体" panose="02010609060101010101" pitchFamily="49" charset="-122"/>
                        <a:ea typeface="黑体" panose="02010609060101010101" pitchFamily="49" charset="-122"/>
                      </a:endParaRPr>
                    </a:p>
                  </a:txBody>
                  <a:tcPr marL="6493" marR="6493" marT="6493" marB="0" anchor="ctr">
                    <a:noFill/>
                  </a:tcPr>
                </a:tc>
                <a:tc>
                  <a:txBody>
                    <a:bodyPr/>
                    <a:lstStyle/>
                    <a:p>
                      <a:pPr algn="ctr" fontAlgn="b"/>
                      <a:endParaRPr lang="zh-CN" altLang="en-US" sz="1100" b="1" i="0" u="none" strike="noStrike" dirty="0">
                        <a:solidFill>
                          <a:srgbClr val="304371"/>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ctr" fontAlgn="b"/>
                      <a:r>
                        <a:rPr lang="zh-CN" altLang="en-US" sz="1100" b="1" u="none" strike="noStrike" dirty="0">
                          <a:solidFill>
                            <a:srgbClr val="304371"/>
                          </a:solidFill>
                          <a:effectLst/>
                        </a:rPr>
                        <a:t>类型</a:t>
                      </a:r>
                      <a:endParaRPr lang="zh-CN" altLang="en-US" sz="1100" b="1" i="0" u="none" strike="noStrike" dirty="0">
                        <a:solidFill>
                          <a:srgbClr val="304371"/>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ctr" fontAlgn="b"/>
                      <a:r>
                        <a:rPr lang="zh-CN" altLang="en-US" sz="1100" b="1" u="none" strike="noStrike" dirty="0">
                          <a:solidFill>
                            <a:srgbClr val="304371"/>
                          </a:solidFill>
                          <a:effectLst/>
                        </a:rPr>
                        <a:t>层次</a:t>
                      </a:r>
                      <a:endParaRPr lang="zh-CN" altLang="en-US" sz="1100" b="1" i="0" u="none" strike="noStrike" dirty="0">
                        <a:solidFill>
                          <a:srgbClr val="304371"/>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ctr" fontAlgn="b"/>
                      <a:r>
                        <a:rPr lang="zh-CN" altLang="en-US" sz="1100" b="1" u="none" strike="noStrike" dirty="0">
                          <a:solidFill>
                            <a:srgbClr val="304371"/>
                          </a:solidFill>
                          <a:effectLst/>
                        </a:rPr>
                        <a:t>序号</a:t>
                      </a:r>
                      <a:endParaRPr lang="zh-CN" altLang="en-US" sz="1100" b="1" i="0" u="none" strike="noStrike" dirty="0">
                        <a:solidFill>
                          <a:srgbClr val="304371"/>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ctr" fontAlgn="b"/>
                      <a:r>
                        <a:rPr lang="zh-CN" altLang="en-US" sz="1100" b="1" u="none" strike="noStrike" dirty="0">
                          <a:solidFill>
                            <a:srgbClr val="304371"/>
                          </a:solidFill>
                          <a:effectLst/>
                        </a:rPr>
                        <a:t>表号</a:t>
                      </a:r>
                      <a:endParaRPr lang="zh-CN" altLang="en-US" sz="1100" b="1" i="0" u="none" strike="noStrike" dirty="0">
                        <a:solidFill>
                          <a:srgbClr val="304371"/>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dirty="0">
                          <a:solidFill>
                            <a:schemeClr val="tx1"/>
                          </a:solidFill>
                          <a:effectLst/>
                          <a:latin typeface="+mn-lt"/>
                          <a:ea typeface="+mn-ea"/>
                          <a:cs typeface="+mn-cs"/>
                          <a:hlinkClick r:id="rId2" action="ppaction://hlinkfile"/>
                        </a:rPr>
                        <a:t>（一）学校基本情况</a:t>
                      </a:r>
                      <a:endParaRPr lang="zh-CN" altLang="en-US"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0</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01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dirty="0">
                          <a:effectLst/>
                        </a:rPr>
                        <a:t>教基</a:t>
                      </a:r>
                      <a:r>
                        <a:rPr lang="en-US" altLang="zh-CN" sz="1000" u="none" strike="noStrike" dirty="0">
                          <a:effectLst/>
                        </a:rPr>
                        <a:t>1001</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98118">
                <a:tc>
                  <a:txBody>
                    <a:bodyPr/>
                    <a:lstStyle/>
                    <a:p>
                      <a:pPr marL="0" algn="just" defTabSz="914400" rtl="0" eaLnBrk="1" fontAlgn="ctr" latinLnBrk="0" hangingPunct="1"/>
                      <a:r>
                        <a:rPr lang="zh-CN" altLang="en-US" sz="1000" u="none" strike="noStrike" kern="1200" dirty="0">
                          <a:solidFill>
                            <a:schemeClr val="tx1"/>
                          </a:solidFill>
                          <a:effectLst/>
                          <a:latin typeface="+mn-lt"/>
                          <a:ea typeface="+mn-ea"/>
                          <a:cs typeface="+mn-cs"/>
                          <a:hlinkClick r:id="rId3" action="ppaction://hlinkfile"/>
                        </a:rPr>
                        <a:t>（二）基础教育学校基本情况</a:t>
                      </a:r>
                      <a:endParaRPr lang="zh-CN" altLang="en-US"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02</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a:effectLst/>
                        </a:rPr>
                        <a:t>教基</a:t>
                      </a:r>
                      <a:r>
                        <a:rPr lang="en-US" altLang="zh-CN" sz="1000" u="none" strike="noStrike">
                          <a:effectLst/>
                        </a:rPr>
                        <a:t>1102</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en-US" altLang="zh-CN" sz="1000" u="none" strike="noStrike" kern="1200" dirty="0">
                          <a:solidFill>
                            <a:schemeClr val="dk1"/>
                          </a:solidFill>
                          <a:effectLst/>
                          <a:latin typeface="+mn-lt"/>
                          <a:ea typeface="+mn-ea"/>
                          <a:cs typeface="+mn-cs"/>
                        </a:rPr>
                        <a:t>…</a:t>
                      </a:r>
                      <a:endParaRPr lang="en-US" altLang="zh-CN" sz="1000" u="none" strike="noStrike" kern="1200" dirty="0">
                        <a:solidFill>
                          <a:schemeClr val="dk1"/>
                        </a:solidFill>
                        <a:effectLst/>
                        <a:latin typeface="+mn-lt"/>
                        <a:ea typeface="+mn-ea"/>
                        <a:cs typeface="+mn-cs"/>
                      </a:endParaRPr>
                    </a:p>
                  </a:txBody>
                  <a:tcPr marL="6493" marR="6493" marT="6493" marB="0" anchor="ctr">
                    <a:noFill/>
                  </a:tcPr>
                </a:tc>
                <a:tc>
                  <a:txBody>
                    <a:bodyPr/>
                    <a:lstStyle/>
                    <a:p>
                      <a:pPr marL="0" algn="just" defTabSz="914400" rtl="0" eaLnBrk="1" fontAlgn="ctr" latinLnBrk="0" hangingPunct="1"/>
                      <a:r>
                        <a:rPr lang="en-US" altLang="zh-CN" sz="1000" u="none" strike="noStrike" kern="1200" dirty="0">
                          <a:solidFill>
                            <a:schemeClr val="dk1"/>
                          </a:solidFill>
                          <a:effectLst/>
                          <a:latin typeface="+mn-lt"/>
                          <a:ea typeface="+mn-ea"/>
                          <a:cs typeface="+mn-cs"/>
                        </a:rPr>
                        <a:t>…</a:t>
                      </a:r>
                      <a:endParaRPr lang="en-US" altLang="zh-CN" sz="1000" u="none" strike="noStrike" kern="1200" dirty="0">
                        <a:solidFill>
                          <a:schemeClr val="dk1"/>
                        </a:solidFill>
                        <a:effectLst/>
                        <a:latin typeface="+mn-lt"/>
                        <a:ea typeface="+mn-ea"/>
                        <a:cs typeface="+mn-cs"/>
                      </a:endParaRPr>
                    </a:p>
                  </a:txBody>
                  <a:tcPr marL="6493" marR="6493" marT="6493" marB="0" anchor="b">
                    <a:no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rPr>
                        <a:t>…</a:t>
                      </a:r>
                      <a:endParaRPr kumimoji="0" lang="en-US" altLang="zh-CN" sz="10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a:txBody>
                  <a:tcPr marL="6493" marR="6493" marT="6493" marB="0" anchor="b">
                    <a:no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rPr>
                        <a:t>…</a:t>
                      </a:r>
                      <a:endParaRPr kumimoji="0" lang="en-US" altLang="zh-CN" sz="10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a:txBody>
                  <a:tcPr marL="6493" marR="6493" marT="6493" marB="0" anchor="b">
                    <a:no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rPr>
                        <a:t>…</a:t>
                      </a:r>
                      <a:endParaRPr kumimoji="0" lang="en-US" altLang="zh-CN" sz="10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a:txBody>
                  <a:tcPr marL="6493" marR="6493" marT="6493" marB="0" anchor="b">
                    <a:no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a:t>
                      </a:r>
                      <a:endParaRPr kumimoji="0" lang="en-US" altLang="zh-CN" sz="10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a:txBody>
                  <a:tcPr marL="6493" marR="6493" marT="6493" marB="0" anchor="b">
                    <a:noFill/>
                  </a:tcPr>
                </a:tc>
              </a:tr>
              <a:tr h="188169">
                <a:tc>
                  <a:txBody>
                    <a:bodyPr/>
                    <a:lstStyle/>
                    <a:p>
                      <a:pPr marL="0" algn="just" defTabSz="914400" rtl="0" eaLnBrk="1" fontAlgn="ctr" latinLnBrk="0" hangingPunct="1"/>
                      <a:r>
                        <a:rPr lang="zh-CN" altLang="en-US" sz="1200" b="1" u="none" strike="noStrike" kern="1200" dirty="0">
                          <a:solidFill>
                            <a:srgbClr val="C00000"/>
                          </a:solidFill>
                          <a:effectLst/>
                          <a:latin typeface="+mn-lt"/>
                          <a:ea typeface="+mn-ea"/>
                          <a:cs typeface="+mn-cs"/>
                        </a:rPr>
                        <a:t>    二、班额班数情况</a:t>
                      </a:r>
                      <a:endParaRPr lang="zh-CN" altLang="en-US" sz="1200" b="1" u="none" strike="noStrike" kern="1200" dirty="0">
                        <a:solidFill>
                          <a:srgbClr val="C00000"/>
                        </a:solidFill>
                        <a:effectLst/>
                        <a:latin typeface="+mn-lt"/>
                        <a:ea typeface="+mn-ea"/>
                        <a:cs typeface="+mn-cs"/>
                      </a:endParaRPr>
                    </a:p>
                  </a:txBody>
                  <a:tcPr marL="6493" marR="6493" marT="6493" marB="0" anchor="ctr">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algn="just" fontAlgn="ctr"/>
                      <a:r>
                        <a:rPr lang="zh-CN" altLang="en-US" sz="1000" u="none" strike="noStrike">
                          <a:solidFill>
                            <a:schemeClr val="tx1"/>
                          </a:solidFill>
                          <a:effectLst/>
                          <a:hlinkClick r:id="rId4" action="ppaction://hlinkfile"/>
                        </a:rPr>
                        <a:t>（五）学前教育班额班数情况</a:t>
                      </a:r>
                      <a:endParaRPr lang="zh-CN" altLang="en-US" sz="1000" b="0" i="0" u="none" strike="noStrike">
                        <a:solidFill>
                          <a:schemeClr val="tx1"/>
                        </a:solidFill>
                        <a:effectLst/>
                        <a:latin typeface="宋体" panose="02010600030101010101" pitchFamily="2" charset="-122"/>
                        <a:ea typeface="宋体" panose="02010600030101010101" pitchFamily="2" charset="-122"/>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2</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05</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a:effectLst/>
                        </a:rPr>
                        <a:t>教基</a:t>
                      </a:r>
                      <a:r>
                        <a:rPr lang="en-US" altLang="zh-CN" sz="1000" u="none" strike="noStrike">
                          <a:effectLst/>
                        </a:rPr>
                        <a:t>2105</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algn="just" fontAlgn="ctr"/>
                      <a:r>
                        <a:rPr lang="zh-CN" altLang="en-US" sz="1000" u="none" strike="noStrike" dirty="0">
                          <a:solidFill>
                            <a:schemeClr val="tx1"/>
                          </a:solidFill>
                          <a:effectLst/>
                          <a:hlinkClick r:id="rId5" action="ppaction://hlinkfile"/>
                        </a:rPr>
                        <a:t>（六）小学班额班数情况</a:t>
                      </a:r>
                      <a:endParaRPr lang="zh-CN" altLang="en-US" sz="1000" b="0" i="0" u="none" strike="noStrike" dirty="0">
                        <a:solidFill>
                          <a:schemeClr val="tx1"/>
                        </a:solidFill>
                        <a:effectLst/>
                        <a:latin typeface="宋体" panose="02010600030101010101" pitchFamily="2" charset="-122"/>
                        <a:ea typeface="宋体" panose="02010600030101010101" pitchFamily="2" charset="-122"/>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2</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06</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dirty="0">
                          <a:effectLst/>
                        </a:rPr>
                        <a:t>教基</a:t>
                      </a:r>
                      <a:r>
                        <a:rPr lang="en-US" altLang="zh-CN" sz="1000" u="none" strike="noStrike" dirty="0">
                          <a:effectLst/>
                        </a:rPr>
                        <a:t>2106</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en-US" altLang="zh-CN" sz="1000" u="none" strike="noStrike" kern="1200" dirty="0">
                          <a:solidFill>
                            <a:schemeClr val="dk1"/>
                          </a:solidFill>
                          <a:effectLst/>
                          <a:latin typeface="+mn-lt"/>
                          <a:ea typeface="+mn-ea"/>
                          <a:cs typeface="+mn-cs"/>
                        </a:rPr>
                        <a:t>…</a:t>
                      </a:r>
                      <a:endParaRPr lang="en-US" altLang="zh-CN" sz="1000" u="none" strike="noStrike" kern="1200" dirty="0">
                        <a:solidFill>
                          <a:schemeClr val="dk1"/>
                        </a:solidFill>
                        <a:effectLst/>
                        <a:latin typeface="+mn-lt"/>
                        <a:ea typeface="+mn-ea"/>
                        <a:cs typeface="+mn-cs"/>
                      </a:endParaRPr>
                    </a:p>
                  </a:txBody>
                  <a:tcPr marL="6493" marR="6493" marT="6493" marB="0" anchor="ctr">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dirty="0">
                          <a:effectLst/>
                        </a:rPr>
                        <a:t>…</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dirty="0">
                          <a:solidFill>
                            <a:schemeClr val="tx1"/>
                          </a:solidFill>
                          <a:effectLst/>
                          <a:latin typeface="+mn-lt"/>
                          <a:ea typeface="+mn-ea"/>
                          <a:cs typeface="+mn-cs"/>
                        </a:rPr>
                        <a:t>    三、学生情况</a:t>
                      </a:r>
                      <a:endParaRPr lang="zh-CN" altLang="en-US"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a:solidFill>
                            <a:schemeClr val="tx1"/>
                          </a:solidFill>
                          <a:effectLst/>
                          <a:latin typeface="+mn-lt"/>
                          <a:ea typeface="+mn-ea"/>
                          <a:cs typeface="+mn-cs"/>
                          <a:hlinkClick r:id="rId6" action="ppaction://hlinkfile"/>
                        </a:rPr>
                        <a:t>（十一）学前教育分年龄幼儿数</a:t>
                      </a:r>
                      <a:endParaRPr lang="zh-CN" altLang="en-US" sz="1000" u="none" strike="noStrike" kern="120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3</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11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dirty="0">
                          <a:effectLst/>
                        </a:rPr>
                        <a:t>教基</a:t>
                      </a:r>
                      <a:r>
                        <a:rPr lang="en-US" altLang="zh-CN" sz="1000" u="none" strike="noStrike" dirty="0">
                          <a:effectLst/>
                        </a:rPr>
                        <a:t>3111</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dirty="0">
                          <a:solidFill>
                            <a:schemeClr val="tx1"/>
                          </a:solidFill>
                          <a:effectLst/>
                          <a:latin typeface="+mn-lt"/>
                          <a:ea typeface="+mn-ea"/>
                          <a:cs typeface="+mn-cs"/>
                          <a:hlinkClick r:id="rId7" action="ppaction://hlinkfile"/>
                        </a:rPr>
                        <a:t>（十二）小学分类型学生数</a:t>
                      </a:r>
                      <a:endParaRPr lang="zh-CN" altLang="en-US"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3</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12</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a:effectLst/>
                        </a:rPr>
                        <a:t>教基</a:t>
                      </a:r>
                      <a:r>
                        <a:rPr lang="en-US" altLang="zh-CN" sz="1000" u="none" strike="noStrike">
                          <a:effectLst/>
                        </a:rPr>
                        <a:t>3112</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algn="just" fontAlgn="ctr"/>
                      <a:r>
                        <a:rPr lang="en-US" altLang="zh-CN" sz="1000" u="none" strike="noStrike">
                          <a:effectLst/>
                        </a:rPr>
                        <a:t>…</a:t>
                      </a:r>
                      <a:endParaRPr lang="en-US" altLang="zh-CN" sz="1000" b="0" i="0" u="none" strike="noStrike">
                        <a:solidFill>
                          <a:srgbClr val="0000FF"/>
                        </a:solidFill>
                        <a:effectLst/>
                        <a:latin typeface="宋体" panose="02010600030101010101" pitchFamily="2" charset="-122"/>
                        <a:ea typeface="宋体" panose="02010600030101010101" pitchFamily="2" charset="-122"/>
                      </a:endParaRPr>
                    </a:p>
                  </a:txBody>
                  <a:tcPr marL="6493" marR="6493" marT="6493" marB="0" anchor="ctr">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88169">
                <a:tc>
                  <a:txBody>
                    <a:bodyPr/>
                    <a:lstStyle/>
                    <a:p>
                      <a:pPr marL="0" algn="just" defTabSz="914400" rtl="0" eaLnBrk="1" fontAlgn="ctr" latinLnBrk="0" hangingPunct="1"/>
                      <a:r>
                        <a:rPr lang="zh-CN" altLang="en-US" sz="1200" b="1" u="none" strike="noStrike" kern="1200" dirty="0">
                          <a:solidFill>
                            <a:srgbClr val="C00000"/>
                          </a:solidFill>
                          <a:effectLst/>
                          <a:latin typeface="+mn-lt"/>
                          <a:ea typeface="+mn-ea"/>
                          <a:cs typeface="+mn-cs"/>
                        </a:rPr>
                        <a:t>    四、教职工情况</a:t>
                      </a:r>
                      <a:endParaRPr lang="zh-CN" altLang="en-US" sz="1200" b="1" u="none" strike="noStrike" kern="1200" dirty="0">
                        <a:solidFill>
                          <a:srgbClr val="C00000"/>
                        </a:solidFill>
                        <a:effectLst/>
                        <a:latin typeface="+mn-lt"/>
                        <a:ea typeface="+mn-ea"/>
                        <a:cs typeface="+mn-cs"/>
                      </a:endParaRPr>
                    </a:p>
                  </a:txBody>
                  <a:tcPr marL="6493" marR="6493" marT="6493" marB="0" anchor="ctr">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a:solidFill>
                            <a:schemeClr val="tx1"/>
                          </a:solidFill>
                          <a:effectLst/>
                          <a:latin typeface="+mn-lt"/>
                          <a:ea typeface="+mn-ea"/>
                          <a:cs typeface="+mn-cs"/>
                          <a:hlinkClick r:id="rId8" action="ppaction://hlinkfile"/>
                        </a:rPr>
                        <a:t>（四十八）幼儿园教职工</a:t>
                      </a:r>
                      <a:endParaRPr lang="zh-CN" altLang="en-US" sz="1000" u="none" strike="noStrike" kern="120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4</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48</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a:effectLst/>
                        </a:rPr>
                        <a:t>教基</a:t>
                      </a:r>
                      <a:r>
                        <a:rPr lang="en-US" altLang="zh-CN" sz="1000" u="none" strike="noStrike">
                          <a:effectLst/>
                        </a:rPr>
                        <a:t>4148</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dirty="0">
                          <a:solidFill>
                            <a:schemeClr val="tx1"/>
                          </a:solidFill>
                          <a:effectLst/>
                          <a:latin typeface="+mn-lt"/>
                          <a:ea typeface="+mn-ea"/>
                          <a:cs typeface="+mn-cs"/>
                          <a:hlinkClick r:id="rId9" action="ppaction://hlinkfile"/>
                        </a:rPr>
                        <a:t>（四十九）中小学教职工</a:t>
                      </a:r>
                      <a:endParaRPr lang="zh-CN" altLang="en-US"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4</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49</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a:effectLst/>
                        </a:rPr>
                        <a:t>教基</a:t>
                      </a:r>
                      <a:r>
                        <a:rPr lang="en-US" altLang="zh-CN" sz="1000" u="none" strike="noStrike">
                          <a:effectLst/>
                        </a:rPr>
                        <a:t>4149</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en-US" altLang="zh-CN" sz="1000" u="none" strike="noStrike" kern="1200" dirty="0">
                          <a:solidFill>
                            <a:schemeClr val="tx1"/>
                          </a:solidFill>
                          <a:effectLst/>
                          <a:latin typeface="+mn-lt"/>
                          <a:ea typeface="+mn-ea"/>
                          <a:cs typeface="+mn-cs"/>
                          <a:hlinkClick r:id="rId10" action="ppaction://hlinkfile"/>
                        </a:rPr>
                        <a:t>…</a:t>
                      </a:r>
                      <a:endParaRPr lang="zh-CN" altLang="en-US"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dirty="0">
                          <a:effectLst/>
                        </a:rPr>
                        <a:t>…</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88169">
                <a:tc>
                  <a:txBody>
                    <a:bodyPr/>
                    <a:lstStyle/>
                    <a:p>
                      <a:pPr marL="0" algn="just" defTabSz="914400" rtl="0" eaLnBrk="1" fontAlgn="ctr" latinLnBrk="0" hangingPunct="1"/>
                      <a:r>
                        <a:rPr lang="zh-CN" altLang="en-US" sz="1200" b="1" u="none" strike="noStrike" kern="1200" dirty="0">
                          <a:solidFill>
                            <a:srgbClr val="C00000"/>
                          </a:solidFill>
                          <a:effectLst/>
                          <a:latin typeface="+mn-lt"/>
                          <a:ea typeface="+mn-ea"/>
                          <a:cs typeface="+mn-cs"/>
                        </a:rPr>
                        <a:t>    五、办学条件情况</a:t>
                      </a:r>
                      <a:endParaRPr lang="zh-CN" altLang="en-US" sz="1200" b="1" u="none" strike="noStrike" kern="1200" dirty="0">
                        <a:solidFill>
                          <a:srgbClr val="C00000"/>
                        </a:solidFill>
                        <a:effectLst/>
                        <a:latin typeface="+mn-lt"/>
                        <a:ea typeface="+mn-ea"/>
                        <a:cs typeface="+mn-cs"/>
                      </a:endParaRPr>
                    </a:p>
                  </a:txBody>
                  <a:tcPr marL="6493" marR="6493" marT="6493" marB="0" anchor="ctr">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a:solidFill>
                            <a:schemeClr val="tx1"/>
                          </a:solidFill>
                          <a:effectLst/>
                          <a:latin typeface="+mn-lt"/>
                          <a:ea typeface="+mn-ea"/>
                          <a:cs typeface="+mn-cs"/>
                          <a:hlinkClick r:id="rId11" action="ppaction://hlinkfile"/>
                        </a:rPr>
                        <a:t>（六十九）幼儿园校舍情况</a:t>
                      </a:r>
                      <a:endParaRPr lang="zh-CN" altLang="en-US" sz="1000" u="none" strike="noStrike" kern="120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5</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69</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a:effectLst/>
                        </a:rPr>
                        <a:t>教基</a:t>
                      </a:r>
                      <a:r>
                        <a:rPr lang="en-US" altLang="zh-CN" sz="1000" u="none" strike="noStrike">
                          <a:effectLst/>
                        </a:rPr>
                        <a:t>5169</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a:solidFill>
                            <a:schemeClr val="tx1"/>
                          </a:solidFill>
                          <a:effectLst/>
                          <a:latin typeface="+mn-lt"/>
                          <a:ea typeface="+mn-ea"/>
                          <a:cs typeface="+mn-cs"/>
                          <a:hlinkClick r:id="rId12" action="ppaction://hlinkfile"/>
                        </a:rPr>
                        <a:t>（七十）中小学校舍情况</a:t>
                      </a:r>
                      <a:endParaRPr lang="zh-CN" altLang="en-US" sz="1000" u="none" strike="noStrike" kern="120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5</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70</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a:effectLst/>
                        </a:rPr>
                        <a:t>教基</a:t>
                      </a:r>
                      <a:r>
                        <a:rPr lang="en-US" altLang="zh-CN" sz="1000" u="none" strike="noStrike">
                          <a:effectLst/>
                        </a:rPr>
                        <a:t>5170</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en-US" altLang="zh-CN" sz="1000" u="none" strike="noStrike" kern="1200" dirty="0">
                          <a:solidFill>
                            <a:schemeClr val="tx1"/>
                          </a:solidFill>
                          <a:effectLst/>
                          <a:latin typeface="+mn-lt"/>
                          <a:ea typeface="+mn-ea"/>
                          <a:cs typeface="+mn-cs"/>
                        </a:rPr>
                        <a:t>…</a:t>
                      </a:r>
                      <a:endParaRPr lang="en-US" altLang="zh-CN"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88169">
                <a:tc>
                  <a:txBody>
                    <a:bodyPr/>
                    <a:lstStyle/>
                    <a:p>
                      <a:pPr marL="0" algn="just" defTabSz="914400" rtl="0" eaLnBrk="1" fontAlgn="ctr" latinLnBrk="0" hangingPunct="1"/>
                      <a:r>
                        <a:rPr lang="zh-CN" altLang="en-US" sz="1200" b="1" u="none" strike="noStrike" kern="1200" dirty="0">
                          <a:solidFill>
                            <a:srgbClr val="C00000"/>
                          </a:solidFill>
                          <a:effectLst/>
                          <a:latin typeface="+mn-lt"/>
                          <a:ea typeface="+mn-ea"/>
                          <a:cs typeface="+mn-cs"/>
                        </a:rPr>
                        <a:t>    六、其他</a:t>
                      </a:r>
                      <a:endParaRPr lang="zh-CN" altLang="en-US" sz="1200" b="1" u="none" strike="noStrike" kern="1200" dirty="0">
                        <a:solidFill>
                          <a:srgbClr val="C00000"/>
                        </a:solidFill>
                        <a:effectLst/>
                        <a:latin typeface="+mn-lt"/>
                        <a:ea typeface="+mn-ea"/>
                        <a:cs typeface="+mn-cs"/>
                      </a:endParaRPr>
                    </a:p>
                  </a:txBody>
                  <a:tcPr marL="6493" marR="6493" marT="6493" marB="0" anchor="ctr">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a:solidFill>
                            <a:schemeClr val="tx1"/>
                          </a:solidFill>
                          <a:effectLst/>
                          <a:latin typeface="+mn-lt"/>
                          <a:ea typeface="+mn-ea"/>
                          <a:cs typeface="+mn-cs"/>
                          <a:hlinkClick r:id="rId13" action="ppaction://hlinkfile"/>
                        </a:rPr>
                        <a:t>（七十八）专门学校基本情况</a:t>
                      </a:r>
                      <a:endParaRPr lang="zh-CN" altLang="en-US" sz="1000" u="none" strike="noStrike" kern="120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6</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78</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dirty="0">
                          <a:effectLst/>
                        </a:rPr>
                        <a:t>教基</a:t>
                      </a:r>
                      <a:r>
                        <a:rPr lang="en-US" altLang="zh-CN" sz="1000" u="none" strike="noStrike" dirty="0">
                          <a:effectLst/>
                        </a:rPr>
                        <a:t>6178</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a:solidFill>
                            <a:schemeClr val="tx1"/>
                          </a:solidFill>
                          <a:effectLst/>
                          <a:latin typeface="+mn-lt"/>
                          <a:ea typeface="+mn-ea"/>
                          <a:cs typeface="+mn-cs"/>
                          <a:hlinkClick r:id="rId14" action="ppaction://hlinkfile"/>
                        </a:rPr>
                        <a:t>（七十九）成人中、小学基本情况</a:t>
                      </a:r>
                      <a:endParaRPr lang="zh-CN" altLang="en-US" sz="1000" u="none" strike="noStrike" kern="120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6</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79</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dirty="0">
                          <a:effectLst/>
                        </a:rPr>
                        <a:t>教基</a:t>
                      </a:r>
                      <a:r>
                        <a:rPr lang="en-US" altLang="zh-CN" sz="1000" u="none" strike="noStrike" dirty="0">
                          <a:effectLst/>
                        </a:rPr>
                        <a:t>6179</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en-US" altLang="zh-CN" sz="1000" u="none" strike="noStrike" kern="1200" dirty="0">
                          <a:solidFill>
                            <a:schemeClr val="tx1"/>
                          </a:solidFill>
                          <a:effectLst/>
                          <a:latin typeface="+mn-lt"/>
                          <a:ea typeface="+mn-ea"/>
                          <a:cs typeface="+mn-cs"/>
                          <a:hlinkClick r:id="rId15" action="ppaction://hlinkfile"/>
                        </a:rPr>
                        <a:t>…</a:t>
                      </a:r>
                      <a:endParaRPr lang="zh-CN" altLang="en-US"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88169">
                <a:tc>
                  <a:txBody>
                    <a:bodyPr/>
                    <a:lstStyle/>
                    <a:p>
                      <a:pPr marL="0" algn="just" defTabSz="914400" rtl="0" eaLnBrk="1" fontAlgn="ctr" latinLnBrk="0" hangingPunct="1"/>
                      <a:r>
                        <a:rPr lang="zh-CN" altLang="en-US" sz="1200" b="1" u="none" strike="noStrike" kern="1200" dirty="0">
                          <a:solidFill>
                            <a:srgbClr val="C00000"/>
                          </a:solidFill>
                          <a:effectLst/>
                          <a:latin typeface="+mn-lt"/>
                          <a:ea typeface="+mn-ea"/>
                          <a:cs typeface="+mn-cs"/>
                        </a:rPr>
                        <a:t>    七、县级、省级基表</a:t>
                      </a:r>
                      <a:endParaRPr lang="zh-CN" altLang="en-US" sz="1200" b="1" u="none" strike="noStrike" kern="1200" dirty="0">
                        <a:solidFill>
                          <a:srgbClr val="C00000"/>
                        </a:solidFill>
                        <a:effectLst/>
                        <a:latin typeface="+mn-lt"/>
                        <a:ea typeface="+mn-ea"/>
                        <a:cs typeface="+mn-cs"/>
                      </a:endParaRPr>
                    </a:p>
                  </a:txBody>
                  <a:tcPr marL="6493" marR="6493" marT="6493" marB="0" anchor="ctr">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dirty="0">
                          <a:solidFill>
                            <a:schemeClr val="tx1"/>
                          </a:solidFill>
                          <a:effectLst/>
                          <a:latin typeface="+mn-lt"/>
                          <a:ea typeface="+mn-ea"/>
                          <a:cs typeface="+mn-cs"/>
                          <a:hlinkClick r:id="rId16" action="ppaction://hlinkfile"/>
                        </a:rPr>
                        <a:t>（八十一）小学校内外学龄人口数（县级）</a:t>
                      </a:r>
                      <a:endParaRPr lang="zh-CN" altLang="en-US"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7</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81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a:effectLst/>
                        </a:rPr>
                        <a:t>教基</a:t>
                      </a:r>
                      <a:r>
                        <a:rPr lang="en-US" altLang="zh-CN" sz="1000" u="none" strike="noStrike">
                          <a:effectLst/>
                        </a:rPr>
                        <a:t>7181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dirty="0">
                          <a:solidFill>
                            <a:schemeClr val="tx1"/>
                          </a:solidFill>
                          <a:effectLst/>
                          <a:latin typeface="+mn-lt"/>
                          <a:ea typeface="+mn-ea"/>
                          <a:cs typeface="+mn-cs"/>
                          <a:hlinkClick r:id="rId17" action="ppaction://hlinkfile"/>
                        </a:rPr>
                        <a:t>（八十二）初中校内外学龄人口数（县级）</a:t>
                      </a:r>
                      <a:endParaRPr lang="zh-CN" altLang="en-US"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7</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82</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a:effectLst/>
                        </a:rPr>
                        <a:t>教基</a:t>
                      </a:r>
                      <a:r>
                        <a:rPr lang="en-US" altLang="zh-CN" sz="1000" u="none" strike="noStrike">
                          <a:effectLst/>
                        </a:rPr>
                        <a:t>7182</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en-US" altLang="zh-CN" sz="1000" u="none" strike="noStrike" kern="1200" dirty="0">
                          <a:solidFill>
                            <a:schemeClr val="tx1"/>
                          </a:solidFill>
                          <a:effectLst/>
                          <a:latin typeface="+mn-lt"/>
                          <a:ea typeface="+mn-ea"/>
                          <a:cs typeface="+mn-cs"/>
                        </a:rPr>
                        <a:t>…</a:t>
                      </a:r>
                      <a:endParaRPr lang="en-US" altLang="zh-CN"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dirty="0">
                          <a:effectLst/>
                        </a:rPr>
                        <a:t>…</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88169">
                <a:tc>
                  <a:txBody>
                    <a:bodyPr/>
                    <a:lstStyle/>
                    <a:p>
                      <a:pPr marL="0" algn="just" defTabSz="914400" rtl="0" eaLnBrk="1" fontAlgn="ctr" latinLnBrk="0" hangingPunct="1"/>
                      <a:r>
                        <a:rPr lang="zh-CN" altLang="en-US" sz="1200" b="1" u="none" strike="noStrike" kern="1200" dirty="0">
                          <a:solidFill>
                            <a:srgbClr val="C00000"/>
                          </a:solidFill>
                          <a:effectLst/>
                          <a:latin typeface="+mn-lt"/>
                          <a:ea typeface="+mn-ea"/>
                          <a:cs typeface="+mn-cs"/>
                        </a:rPr>
                        <a:t>    八、统计台账</a:t>
                      </a:r>
                      <a:endParaRPr lang="zh-CN" altLang="en-US" sz="1200" b="1" u="none" strike="noStrike" kern="1200" dirty="0">
                        <a:solidFill>
                          <a:srgbClr val="C00000"/>
                        </a:solidFill>
                        <a:effectLst/>
                        <a:latin typeface="+mn-lt"/>
                        <a:ea typeface="+mn-ea"/>
                        <a:cs typeface="+mn-cs"/>
                      </a:endParaRPr>
                    </a:p>
                  </a:txBody>
                  <a:tcPr marL="6493" marR="6493" marT="6493" marB="0" anchor="ctr">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dirty="0">
                          <a:solidFill>
                            <a:schemeClr val="tx1"/>
                          </a:solidFill>
                          <a:effectLst/>
                          <a:latin typeface="+mn-lt"/>
                          <a:ea typeface="+mn-ea"/>
                          <a:cs typeface="+mn-cs"/>
                          <a:hlinkClick r:id="rId18" action="ppaction://hlinkfile"/>
                        </a:rPr>
                        <a:t>（八十六）高等教育学校校园占地情况统计调查表（台账）</a:t>
                      </a:r>
                      <a:endParaRPr lang="zh-CN" altLang="en-US"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8</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3</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86</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a:effectLst/>
                        </a:rPr>
                        <a:t>教基</a:t>
                      </a:r>
                      <a:r>
                        <a:rPr lang="en-US" altLang="zh-CN" sz="1000" u="none" strike="noStrike">
                          <a:effectLst/>
                        </a:rPr>
                        <a:t>8386</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dirty="0">
                          <a:solidFill>
                            <a:schemeClr val="tx1"/>
                          </a:solidFill>
                          <a:effectLst/>
                          <a:latin typeface="+mn-lt"/>
                          <a:ea typeface="+mn-ea"/>
                          <a:cs typeface="+mn-cs"/>
                          <a:hlinkClick r:id="rId19" action="ppaction://hlinkfile"/>
                        </a:rPr>
                        <a:t>（八十七）高等教育学校（职业、成人）校舍功能明细统计调查表（台账）</a:t>
                      </a:r>
                      <a:endParaRPr lang="zh-CN" altLang="en-US"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8</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3</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87</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a:effectLst/>
                        </a:rPr>
                        <a:t>教基</a:t>
                      </a:r>
                      <a:r>
                        <a:rPr lang="en-US" altLang="zh-CN" sz="1000" u="none" strike="noStrike">
                          <a:effectLst/>
                        </a:rPr>
                        <a:t>8387</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en-US" altLang="zh-CN" sz="1000" u="none" strike="noStrike" kern="1200" dirty="0">
                          <a:solidFill>
                            <a:schemeClr val="tx1"/>
                          </a:solidFill>
                          <a:effectLst/>
                          <a:latin typeface="+mn-lt"/>
                          <a:ea typeface="+mn-ea"/>
                          <a:cs typeface="+mn-cs"/>
                        </a:rPr>
                        <a:t>…</a:t>
                      </a:r>
                      <a:endParaRPr lang="en-US" altLang="zh-CN"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dirty="0">
                          <a:effectLst/>
                        </a:rPr>
                        <a:t>…</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88169">
                <a:tc>
                  <a:txBody>
                    <a:bodyPr/>
                    <a:lstStyle/>
                    <a:p>
                      <a:pPr marL="0" algn="just" defTabSz="914400" rtl="0" eaLnBrk="1" fontAlgn="ctr" latinLnBrk="0" hangingPunct="1"/>
                      <a:r>
                        <a:rPr lang="zh-CN" altLang="en-US" sz="1200" b="1" u="none" strike="noStrike" kern="1200" dirty="0">
                          <a:solidFill>
                            <a:srgbClr val="C00000"/>
                          </a:solidFill>
                          <a:effectLst/>
                          <a:latin typeface="+mn-lt"/>
                          <a:ea typeface="+mn-ea"/>
                          <a:cs typeface="+mn-cs"/>
                        </a:rPr>
                        <a:t>    九、季报</a:t>
                      </a:r>
                      <a:endParaRPr lang="zh-CN" altLang="en-US" sz="1200" b="1" u="none" strike="noStrike" kern="1200" dirty="0">
                        <a:solidFill>
                          <a:srgbClr val="C00000"/>
                        </a:solidFill>
                        <a:effectLst/>
                        <a:latin typeface="+mn-lt"/>
                        <a:ea typeface="+mn-ea"/>
                        <a:cs typeface="+mn-cs"/>
                      </a:endParaRPr>
                    </a:p>
                  </a:txBody>
                  <a:tcPr marL="6493" marR="6493" marT="6493" marB="0" anchor="ctr">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a:solidFill>
                            <a:schemeClr val="tx1"/>
                          </a:solidFill>
                          <a:effectLst/>
                          <a:latin typeface="+mn-lt"/>
                          <a:ea typeface="+mn-ea"/>
                          <a:cs typeface="+mn-cs"/>
                          <a:hlinkClick r:id="rId20" action="ppaction://hlinkfile"/>
                        </a:rPr>
                        <a:t>（九十）学生变动情况（季报）</a:t>
                      </a:r>
                      <a:endParaRPr lang="zh-CN" altLang="en-US" sz="1000" u="none" strike="noStrike" kern="120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a:effectLst/>
                        </a:rPr>
                        <a:t>教基</a:t>
                      </a:r>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9</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a:effectLst/>
                        </a:rPr>
                        <a:t>0</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a:effectLst/>
                        </a:rPr>
                        <a:t>90</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dirty="0">
                          <a:effectLst/>
                        </a:rPr>
                        <a:t>教基</a:t>
                      </a:r>
                      <a:r>
                        <a:rPr lang="en-US" altLang="zh-CN" sz="1000" u="none" strike="noStrike" dirty="0">
                          <a:effectLst/>
                        </a:rPr>
                        <a:t>9090</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dirty="0">
                          <a:solidFill>
                            <a:schemeClr val="tx1"/>
                          </a:solidFill>
                          <a:effectLst/>
                          <a:latin typeface="+mn-lt"/>
                          <a:ea typeface="+mn-ea"/>
                          <a:cs typeface="+mn-cs"/>
                          <a:hlinkClick r:id="rId21" action="ppaction://hlinkfile"/>
                        </a:rPr>
                        <a:t>（九十一）在校生中死亡的主要原因（季报）</a:t>
                      </a:r>
                      <a:endParaRPr lang="zh-CN" altLang="en-US" sz="1000" u="none" strike="noStrike" kern="1200" dirty="0">
                        <a:solidFill>
                          <a:schemeClr val="tx1"/>
                        </a:solidFill>
                        <a:effectLst/>
                        <a:latin typeface="+mn-lt"/>
                        <a:ea typeface="+mn-ea"/>
                        <a:cs typeface="+mn-cs"/>
                      </a:endParaRPr>
                    </a:p>
                  </a:txBody>
                  <a:tcPr marL="6493" marR="6493" marT="6493" marB="0" anchor="ctr">
                    <a:noFill/>
                  </a:tcPr>
                </a:tc>
                <a:tc>
                  <a:txBody>
                    <a:bodyPr/>
                    <a:lstStyle/>
                    <a:p>
                      <a:pPr algn="l" fontAlgn="b"/>
                      <a:r>
                        <a:rPr lang="zh-CN" altLang="en-US" sz="1000" u="none" strike="noStrike" dirty="0">
                          <a:effectLst/>
                        </a:rPr>
                        <a:t>教基</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dirty="0">
                          <a:effectLst/>
                        </a:rPr>
                        <a:t>9</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dirty="0">
                          <a:effectLst/>
                        </a:rPr>
                        <a:t>0</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dirty="0">
                          <a:effectLst/>
                        </a:rPr>
                        <a:t>91</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dirty="0">
                          <a:effectLst/>
                        </a:rPr>
                        <a:t>教基</a:t>
                      </a:r>
                      <a:r>
                        <a:rPr lang="en-US" altLang="zh-CN" sz="1000" u="none" strike="noStrike" dirty="0">
                          <a:effectLst/>
                        </a:rPr>
                        <a:t>9091</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88169">
                <a:tc>
                  <a:txBody>
                    <a:bodyPr/>
                    <a:lstStyle/>
                    <a:p>
                      <a:pPr marL="0" algn="just" defTabSz="914400" rtl="0" eaLnBrk="1" fontAlgn="ctr" latinLnBrk="0" hangingPunct="1"/>
                      <a:r>
                        <a:rPr lang="zh-CN" altLang="en-US" sz="1200" b="1" u="none" strike="noStrike" kern="1200" dirty="0">
                          <a:solidFill>
                            <a:srgbClr val="C00000"/>
                          </a:solidFill>
                          <a:effectLst/>
                          <a:latin typeface="+mn-lt"/>
                          <a:ea typeface="+mn-ea"/>
                          <a:cs typeface="+mn-cs"/>
                        </a:rPr>
                        <a:t>    十、基本建设投资</a:t>
                      </a:r>
                      <a:endParaRPr lang="zh-CN" altLang="en-US" sz="1200" b="1" u="none" strike="noStrike" kern="1200" dirty="0">
                        <a:solidFill>
                          <a:srgbClr val="C00000"/>
                        </a:solidFill>
                        <a:effectLst/>
                        <a:latin typeface="+mn-lt"/>
                        <a:ea typeface="+mn-ea"/>
                        <a:cs typeface="+mn-cs"/>
                      </a:endParaRPr>
                    </a:p>
                  </a:txBody>
                  <a:tcPr marL="6493" marR="6493" marT="6493" marB="0" anchor="ctr">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dirty="0">
                          <a:solidFill>
                            <a:schemeClr val="tx1"/>
                          </a:solidFill>
                          <a:effectLst/>
                          <a:latin typeface="+mn-lt"/>
                          <a:ea typeface="+mn-ea"/>
                          <a:cs typeface="+mn-cs"/>
                          <a:hlinkClick r:id="rId22" action="ppaction://hlinkfile"/>
                        </a:rPr>
                        <a:t>（九十二）各级各类学校基本建设完成情况表</a:t>
                      </a:r>
                      <a:endParaRPr lang="zh-CN" altLang="en-US" sz="1000" u="none" strike="noStrike" kern="1200" dirty="0">
                        <a:solidFill>
                          <a:schemeClr val="tx1"/>
                        </a:solidFill>
                        <a:effectLst/>
                        <a:latin typeface="+mn-lt"/>
                        <a:ea typeface="+mn-ea"/>
                        <a:cs typeface="+mn-cs"/>
                      </a:endParaRPr>
                    </a:p>
                  </a:txBody>
                  <a:tcPr marL="6493" marR="6493" marT="6493" marB="0" anchor="b">
                    <a:noFill/>
                  </a:tcPr>
                </a:tc>
                <a:tc>
                  <a:txBody>
                    <a:bodyPr/>
                    <a:lstStyle/>
                    <a:p>
                      <a:pPr algn="l" fontAlgn="b"/>
                      <a:r>
                        <a:rPr lang="zh-CN" altLang="en-US" sz="1000" u="none" strike="noStrike" dirty="0">
                          <a:effectLst/>
                        </a:rPr>
                        <a:t>教基</a:t>
                      </a:r>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sz="1000" u="none" strike="noStrike" dirty="0">
                          <a:effectLst/>
                        </a:rPr>
                        <a:t>    A</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r>
                        <a:rPr lang="en-US" altLang="zh-CN" sz="1000" u="none" strike="noStrike" dirty="0">
                          <a:effectLst/>
                        </a:rPr>
                        <a:t>0</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en-US" altLang="zh-CN" sz="1000" u="none" strike="noStrike" dirty="0">
                          <a:effectLst/>
                        </a:rPr>
                        <a:t>92</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r>
                        <a:rPr lang="zh-CN" altLang="en-US" sz="1000" u="none" strike="noStrike" dirty="0">
                          <a:effectLst/>
                        </a:rPr>
                        <a:t>教基</a:t>
                      </a:r>
                      <a:r>
                        <a:rPr lang="en-US" sz="1000" u="none" strike="noStrike" dirty="0">
                          <a:effectLst/>
                        </a:rPr>
                        <a:t>A092 </a:t>
                      </a:r>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87067">
                <a:tc>
                  <a:txBody>
                    <a:bodyPr/>
                    <a:lstStyle/>
                    <a:p>
                      <a:pPr marL="0" algn="just" defTabSz="914400" rtl="0" eaLnBrk="1" fontAlgn="ctr" latinLnBrk="0" hangingPunct="1"/>
                      <a:r>
                        <a:rPr lang="zh-CN" altLang="en-US" sz="1200" b="1" u="none" strike="noStrike" kern="1200" dirty="0">
                          <a:solidFill>
                            <a:srgbClr val="C00000"/>
                          </a:solidFill>
                          <a:effectLst/>
                          <a:latin typeface="+mn-lt"/>
                          <a:ea typeface="+mn-ea"/>
                          <a:cs typeface="+mn-cs"/>
                        </a:rPr>
                        <a:t>    十一、中外合作办学</a:t>
                      </a:r>
                      <a:endParaRPr lang="zh-CN" altLang="en-US" sz="1200" b="1" u="none" strike="noStrike" kern="1200" dirty="0">
                        <a:solidFill>
                          <a:srgbClr val="C00000"/>
                        </a:solidFill>
                        <a:effectLst/>
                        <a:latin typeface="+mn-lt"/>
                        <a:ea typeface="+mn-ea"/>
                        <a:cs typeface="+mn-cs"/>
                      </a:endParaRPr>
                    </a:p>
                  </a:txBody>
                  <a:tcPr marL="6493" marR="6493" marT="6493" marB="0" anchor="b">
                    <a:noFill/>
                  </a:tcPr>
                </a:tc>
                <a:tc>
                  <a:txBody>
                    <a:bodyPr/>
                    <a:lstStyle/>
                    <a:p>
                      <a:pPr algn="l" fontAlgn="b"/>
                      <a:endParaRPr lang="zh-CN" altLang="en-US"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r" fontAlgn="b"/>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c>
                  <a:txBody>
                    <a:bodyPr/>
                    <a:lstStyle/>
                    <a:p>
                      <a:pPr algn="l" fontAlgn="b"/>
                      <a:endParaRPr lang="en-US" sz="1000" b="0" i="0" u="none" strike="noStrike" dirty="0">
                        <a:solidFill>
                          <a:srgbClr val="000000"/>
                        </a:solidFill>
                        <a:effectLst/>
                        <a:latin typeface="宋体" panose="02010600030101010101" pitchFamily="2" charset="-122"/>
                        <a:ea typeface="宋体" panose="02010600030101010101" pitchFamily="2" charset="-122"/>
                      </a:endParaRPr>
                    </a:p>
                  </a:txBody>
                  <a:tcPr marL="6493" marR="6493" marT="6493" marB="0" anchor="b">
                    <a:noFill/>
                  </a:tcPr>
                </a:tc>
              </a:tr>
              <a:tr h="157883">
                <a:tc>
                  <a:txBody>
                    <a:bodyPr/>
                    <a:lstStyle/>
                    <a:p>
                      <a:pPr marL="0" algn="just" defTabSz="914400" rtl="0" eaLnBrk="1" fontAlgn="ctr" latinLnBrk="0" hangingPunct="1"/>
                      <a:r>
                        <a:rPr lang="zh-CN" altLang="en-US" sz="1000" u="none" strike="noStrike" kern="1200" dirty="0">
                          <a:solidFill>
                            <a:schemeClr val="tx1"/>
                          </a:solidFill>
                          <a:effectLst/>
                          <a:latin typeface="+mn-lt"/>
                          <a:ea typeface="+mn-ea"/>
                          <a:cs typeface="+mn-cs"/>
                          <a:hlinkClick r:id="rId23" action="ppaction://hlinksldjump"/>
                        </a:rPr>
                        <a:t>（九十三）中外合作办学机构及项目基本情况</a:t>
                      </a:r>
                      <a:endParaRPr lang="zh-CN" altLang="en-US" sz="1000" u="none" strike="noStrike" kern="1200" dirty="0">
                        <a:solidFill>
                          <a:schemeClr val="tx1"/>
                        </a:solidFill>
                        <a:effectLst/>
                        <a:latin typeface="+mn-lt"/>
                        <a:ea typeface="+mn-ea"/>
                        <a:cs typeface="+mn-cs"/>
                      </a:endParaRPr>
                    </a:p>
                  </a:txBody>
                  <a:tcPr marL="6493" marR="6493" marT="6493" marB="0" anchor="b">
                    <a:noFill/>
                  </a:tcPr>
                </a:tc>
                <a:tc>
                  <a:txBody>
                    <a:bodyPr/>
                    <a:lstStyle/>
                    <a:p>
                      <a:pPr algn="l" fontAlgn="b"/>
                      <a:r>
                        <a:rPr lang="zh-CN" altLang="en-US" sz="1000" u="none" strike="noStrike" kern="1200" dirty="0">
                          <a:solidFill>
                            <a:schemeClr val="dk1"/>
                          </a:solidFill>
                          <a:effectLst/>
                          <a:latin typeface="+mn-lt"/>
                          <a:ea typeface="+mn-ea"/>
                          <a:cs typeface="+mn-cs"/>
                        </a:rPr>
                        <a:t>教基</a:t>
                      </a:r>
                      <a:endParaRPr lang="zh-CN" altLang="en-US" sz="1000" u="none" strike="noStrike" kern="1200" dirty="0">
                        <a:solidFill>
                          <a:schemeClr val="dk1"/>
                        </a:solidFill>
                        <a:effectLst/>
                        <a:latin typeface="+mn-lt"/>
                        <a:ea typeface="+mn-ea"/>
                        <a:cs typeface="+mn-cs"/>
                      </a:endParaRPr>
                    </a:p>
                  </a:txBody>
                  <a:tcPr marL="6493" marR="6493" marT="6493" marB="0" anchor="b">
                    <a:noFill/>
                  </a:tcPr>
                </a:tc>
                <a:tc>
                  <a:txBody>
                    <a:bodyPr/>
                    <a:lstStyle/>
                    <a:p>
                      <a:pPr marL="0" algn="r" defTabSz="914400" rtl="0" eaLnBrk="1" fontAlgn="b" latinLnBrk="0" hangingPunct="1"/>
                      <a:r>
                        <a:rPr lang="en-US" sz="1000" u="none" strike="noStrike" kern="1200" dirty="0">
                          <a:solidFill>
                            <a:schemeClr val="dk1"/>
                          </a:solidFill>
                          <a:effectLst/>
                          <a:latin typeface="+mn-lt"/>
                          <a:ea typeface="+mn-ea"/>
                          <a:cs typeface="+mn-cs"/>
                        </a:rPr>
                        <a:t>3</a:t>
                      </a:r>
                      <a:endParaRPr lang="en-US" sz="1000" u="none" strike="noStrike" kern="1200" dirty="0">
                        <a:solidFill>
                          <a:schemeClr val="dk1"/>
                        </a:solidFill>
                        <a:effectLst/>
                        <a:latin typeface="+mn-lt"/>
                        <a:ea typeface="+mn-ea"/>
                        <a:cs typeface="+mn-cs"/>
                      </a:endParaRPr>
                    </a:p>
                  </a:txBody>
                  <a:tcPr marL="6493" marR="6493" marT="6493" marB="0" anchor="b">
                    <a:noFill/>
                  </a:tcPr>
                </a:tc>
                <a:tc>
                  <a:txBody>
                    <a:bodyPr/>
                    <a:lstStyle/>
                    <a:p>
                      <a:pPr marL="0" algn="r" defTabSz="914400" rtl="0" eaLnBrk="1" fontAlgn="b" latinLnBrk="0" hangingPunct="1"/>
                      <a:r>
                        <a:rPr lang="en-US" altLang="zh-CN" sz="1000" u="none" strike="noStrike" kern="1200" dirty="0">
                          <a:solidFill>
                            <a:schemeClr val="dk1"/>
                          </a:solidFill>
                          <a:effectLst/>
                          <a:latin typeface="+mn-lt"/>
                          <a:ea typeface="+mn-ea"/>
                          <a:cs typeface="+mn-cs"/>
                        </a:rPr>
                        <a:t>3</a:t>
                      </a:r>
                      <a:endParaRPr lang="en-US" altLang="zh-CN" sz="1000" u="none" strike="noStrike" kern="1200" dirty="0">
                        <a:solidFill>
                          <a:schemeClr val="dk1"/>
                        </a:solidFill>
                        <a:effectLst/>
                        <a:latin typeface="+mn-lt"/>
                        <a:ea typeface="+mn-ea"/>
                        <a:cs typeface="+mn-cs"/>
                      </a:endParaRPr>
                    </a:p>
                  </a:txBody>
                  <a:tcPr marL="6493" marR="6493" marT="6493" marB="0" anchor="b">
                    <a:noFill/>
                  </a:tcPr>
                </a:tc>
                <a:tc>
                  <a:txBody>
                    <a:bodyPr/>
                    <a:lstStyle/>
                    <a:p>
                      <a:pPr marL="0" algn="l" defTabSz="914400" rtl="0" eaLnBrk="1" fontAlgn="b" latinLnBrk="0" hangingPunct="1"/>
                      <a:r>
                        <a:rPr lang="en-US" altLang="zh-CN" sz="1000" u="none" strike="noStrike" kern="1200" dirty="0">
                          <a:solidFill>
                            <a:schemeClr val="dk1"/>
                          </a:solidFill>
                          <a:effectLst/>
                          <a:latin typeface="+mn-lt"/>
                          <a:ea typeface="+mn-ea"/>
                          <a:cs typeface="+mn-cs"/>
                        </a:rPr>
                        <a:t>93</a:t>
                      </a:r>
                      <a:endParaRPr lang="en-US" altLang="zh-CN" sz="1000" u="none" strike="noStrike" kern="1200" dirty="0">
                        <a:solidFill>
                          <a:schemeClr val="dk1"/>
                        </a:solidFill>
                        <a:effectLst/>
                        <a:latin typeface="+mn-lt"/>
                        <a:ea typeface="+mn-ea"/>
                        <a:cs typeface="+mn-cs"/>
                      </a:endParaRPr>
                    </a:p>
                  </a:txBody>
                  <a:tcPr marL="6493" marR="6493" marT="6493" marB="0" anchor="b">
                    <a:noFill/>
                  </a:tcPr>
                </a:tc>
                <a:tc>
                  <a:txBody>
                    <a:bodyPr/>
                    <a:lstStyle/>
                    <a:p>
                      <a:pPr marL="0" algn="l" defTabSz="914400" rtl="0" eaLnBrk="1" fontAlgn="b" latinLnBrk="0" hangingPunct="1"/>
                      <a:r>
                        <a:rPr lang="zh-CN" altLang="en-US" sz="1000" u="none" strike="noStrike" kern="1200" dirty="0">
                          <a:solidFill>
                            <a:schemeClr val="dk1"/>
                          </a:solidFill>
                          <a:effectLst/>
                          <a:latin typeface="+mn-lt"/>
                          <a:ea typeface="+mn-ea"/>
                          <a:cs typeface="+mn-cs"/>
                        </a:rPr>
                        <a:t>教基</a:t>
                      </a:r>
                      <a:r>
                        <a:rPr lang="en-US" altLang="zh-CN" sz="1000" u="none" strike="noStrike" kern="1200" dirty="0">
                          <a:solidFill>
                            <a:schemeClr val="dk1"/>
                          </a:solidFill>
                          <a:effectLst/>
                          <a:latin typeface="+mn-lt"/>
                          <a:ea typeface="+mn-ea"/>
                          <a:cs typeface="+mn-cs"/>
                        </a:rPr>
                        <a:t>3393</a:t>
                      </a:r>
                      <a:endParaRPr lang="en-US" sz="1000" u="none" strike="noStrike" kern="1200" dirty="0">
                        <a:solidFill>
                          <a:schemeClr val="dk1"/>
                        </a:solidFill>
                        <a:effectLst/>
                        <a:latin typeface="+mn-lt"/>
                        <a:ea typeface="+mn-ea"/>
                        <a:cs typeface="+mn-cs"/>
                      </a:endParaRPr>
                    </a:p>
                  </a:txBody>
                  <a:tcPr marL="6493" marR="6493" marT="6493" marB="0" anchor="b">
                    <a:noFill/>
                  </a:tcPr>
                </a:tc>
              </a:tr>
            </a:tbl>
          </a:graphicData>
        </a:graphic>
      </p:graphicFrame>
      <p:sp>
        <p:nvSpPr>
          <p:cNvPr id="4" name="文本框 3"/>
          <p:cNvSpPr txBox="1"/>
          <p:nvPr/>
        </p:nvSpPr>
        <p:spPr>
          <a:xfrm>
            <a:off x="191834" y="914400"/>
            <a:ext cx="923330" cy="5389685"/>
          </a:xfrm>
          <a:prstGeom prst="rect">
            <a:avLst/>
          </a:prstGeom>
          <a:noFill/>
        </p:spPr>
        <p:txBody>
          <a:bodyPr vert="eaVert" wrap="square" rtlCol="0">
            <a:spAutoFit/>
          </a:bodyPr>
          <a:lstStyle/>
          <a:p>
            <a:r>
              <a:rPr lang="en-US" altLang="zh-CN" sz="2400" b="1" dirty="0">
                <a:latin typeface="Arial" panose="020B0604020202020204" pitchFamily="34" charset="0"/>
                <a:ea typeface="微软雅黑" panose="020B0503020204020204" charset="-122"/>
                <a:cs typeface="+mn-ea"/>
                <a:sym typeface="Arial" panose="020B0604020202020204" pitchFamily="34" charset="0"/>
              </a:rPr>
              <a:t>《</a:t>
            </a:r>
            <a:r>
              <a:rPr lang="zh-CN" altLang="en-US" sz="2400" b="1" dirty="0">
                <a:latin typeface="Arial" panose="020B0604020202020204" pitchFamily="34" charset="0"/>
                <a:ea typeface="微软雅黑" panose="020B0503020204020204" charset="-122"/>
                <a:cs typeface="+mn-ea"/>
                <a:sym typeface="Arial" panose="020B0604020202020204" pitchFamily="34" charset="0"/>
              </a:rPr>
              <a:t>教育事业综合统计调查制度</a:t>
            </a:r>
            <a:r>
              <a:rPr lang="en-US" altLang="zh-CN" sz="2400" b="1" dirty="0">
                <a:latin typeface="Arial" panose="020B0604020202020204" pitchFamily="34" charset="0"/>
                <a:ea typeface="微软雅黑" panose="020B0503020204020204" charset="-122"/>
                <a:cs typeface="+mn-ea"/>
                <a:sym typeface="Arial" panose="020B0604020202020204" pitchFamily="34" charset="0"/>
              </a:rPr>
              <a:t>》</a:t>
            </a:r>
            <a:r>
              <a:rPr lang="zh-CN" altLang="en-US" sz="2400" b="1" dirty="0">
                <a:latin typeface="Arial" panose="020B0604020202020204" pitchFamily="34" charset="0"/>
                <a:ea typeface="微软雅黑" panose="020B0503020204020204" charset="-122"/>
                <a:cs typeface="+mn-ea"/>
                <a:sym typeface="Arial" panose="020B0604020202020204" pitchFamily="34" charset="0"/>
              </a:rPr>
              <a:t>目录</a:t>
            </a:r>
            <a:endParaRPr lang="zh-CN" altLang="en-US" sz="2400" b="1" dirty="0"/>
          </a:p>
          <a:p>
            <a:endParaRPr lang="zh-CN"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ïṡlîďe"/>
        <p:cNvGrpSpPr/>
        <p:nvPr/>
      </p:nvGrpSpPr>
      <p:grpSpPr>
        <a:xfrm>
          <a:off x="0" y="0"/>
          <a:ext cx="0" cy="0"/>
          <a:chOff x="0" y="0"/>
          <a:chExt cx="0" cy="0"/>
        </a:xfrm>
      </p:grpSpPr>
      <p:grpSp>
        <p:nvGrpSpPr>
          <p:cNvPr id="2" name="组合 1"/>
          <p:cNvGrpSpPr/>
          <p:nvPr/>
        </p:nvGrpSpPr>
        <p:grpSpPr>
          <a:xfrm>
            <a:off x="429437" y="1387997"/>
            <a:ext cx="11333126" cy="1650297"/>
            <a:chOff x="2241072" y="1448617"/>
            <a:chExt cx="4824746" cy="1943717"/>
          </a:xfrm>
        </p:grpSpPr>
        <p:sp>
          <p:nvSpPr>
            <p:cNvPr id="3" name="iśḷïďê"/>
            <p:cNvSpPr txBox="1"/>
            <p:nvPr/>
          </p:nvSpPr>
          <p:spPr>
            <a:xfrm>
              <a:off x="2799602" y="1448617"/>
              <a:ext cx="4266216" cy="4712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rPr>
                <a:t>调查目的</a:t>
              </a:r>
              <a:endPar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 name="íṡḻïdê"/>
            <p:cNvSpPr txBox="1"/>
            <p:nvPr/>
          </p:nvSpPr>
          <p:spPr>
            <a:xfrm>
              <a:off x="2799602" y="1873615"/>
              <a:ext cx="4266216" cy="1518719"/>
            </a:xfrm>
            <a:prstGeom prst="rect">
              <a:avLst/>
            </a:prstGeom>
            <a:noFill/>
          </p:spPr>
          <p:txBody>
            <a:bodyPr wrap="square" rtlCol="0">
              <a:spAutoFit/>
            </a:bodyPr>
            <a:lstStyle/>
            <a:p>
              <a:pPr marL="171450" lvl="0" indent="-171450">
                <a:lnSpc>
                  <a:spcPct val="150000"/>
                </a:lnSpc>
                <a:buFont typeface="Wingdings" panose="05000000000000000000" pitchFamily="2" charset="2"/>
                <a:buChar char="l"/>
                <a:defRPr/>
              </a:pP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为全面系统地掌握我国各级各类教育事业的发展状况，为各级教育行政部门制定政策规划、督查工作进展、评价发展水平等提供决策依据，依照</a:t>
              </a:r>
              <a:r>
                <a:rPr lang="en-US" altLang="zh-CN"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中华人民共和国统计法</a:t>
              </a:r>
              <a:r>
                <a:rPr lang="en-US" altLang="zh-CN"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的规定，特制定本调查制度</a:t>
              </a:r>
              <a:endParaRPr kumimoji="0" lang="zh-CN" altLang="en-US" i="0" u="none" strike="noStrike" kern="1200" cap="none" spc="0" normalizeH="0" baseline="0" noProof="0" dirty="0">
                <a:ln>
                  <a:noFill/>
                </a:ln>
                <a:solidFill>
                  <a:srgbClr val="C55A1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1" name="îṥļîde"/>
            <p:cNvSpPr txBox="1"/>
            <p:nvPr/>
          </p:nvSpPr>
          <p:spPr>
            <a:xfrm>
              <a:off x="2241072" y="1448617"/>
              <a:ext cx="634425" cy="4712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rPr>
                <a:t>（一）</a:t>
              </a:r>
              <a:endParaRPr kumimoji="0" lang="zh-CN" altLang="en-US" sz="2000"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sp>
        <p:nvSpPr>
          <p:cNvPr id="15" name="í$ľîďe"/>
          <p:cNvSpPr>
            <a:spLocks noGrp="1"/>
          </p:cNvSpPr>
          <p:nvPr>
            <p:ph type="title"/>
          </p:nvPr>
        </p:nvSpPr>
        <p:spPr>
          <a:xfrm>
            <a:off x="4409454" y="143102"/>
            <a:ext cx="3111501" cy="506441"/>
          </a:xfrm>
        </p:spPr>
        <p:txBody>
          <a:bodyPr>
            <a:normAutofit/>
          </a:bodyPr>
          <a:lstStyle/>
          <a:p>
            <a:pPr algn="ctr"/>
            <a:r>
              <a:rPr lang="zh-CN" altLang="en-US" dirty="0">
                <a:latin typeface="Arial" panose="020B0604020202020204" pitchFamily="34" charset="0"/>
                <a:ea typeface="微软雅黑" panose="020B0503020204020204" charset="-122"/>
                <a:cs typeface="+mn-ea"/>
                <a:sym typeface="Arial" panose="020B0604020202020204" pitchFamily="34" charset="0"/>
              </a:rPr>
              <a:t>总说明</a:t>
            </a:r>
            <a:endParaRPr lang="zh-CN" altLang="en-US" dirty="0"/>
          </a:p>
        </p:txBody>
      </p:sp>
      <p:grpSp>
        <p:nvGrpSpPr>
          <p:cNvPr id="20" name="组合 19"/>
          <p:cNvGrpSpPr/>
          <p:nvPr/>
        </p:nvGrpSpPr>
        <p:grpSpPr>
          <a:xfrm>
            <a:off x="429437" y="3231043"/>
            <a:ext cx="11333126" cy="1250187"/>
            <a:chOff x="2241072" y="1393636"/>
            <a:chExt cx="4824746" cy="1472472"/>
          </a:xfrm>
        </p:grpSpPr>
        <p:sp>
          <p:nvSpPr>
            <p:cNvPr id="21" name="iśḷïďê"/>
            <p:cNvSpPr txBox="1"/>
            <p:nvPr/>
          </p:nvSpPr>
          <p:spPr>
            <a:xfrm>
              <a:off x="2799602" y="1393636"/>
              <a:ext cx="4266216" cy="471250"/>
            </a:xfrm>
            <a:prstGeom prst="rect">
              <a:avLst/>
            </a:prstGeom>
            <a:noFill/>
          </p:spPr>
          <p:txBody>
            <a:bodyPr wrap="square">
              <a:spAutoFit/>
            </a:bodyPr>
            <a:lstStyle/>
            <a:p>
              <a:pPr lvl="0">
                <a:defRPr/>
              </a:pPr>
              <a:r>
                <a:rPr lang="zh-CN" altLang="en-US" sz="2000" b="1" dirty="0">
                  <a:solidFill>
                    <a:srgbClr val="000000"/>
                  </a:solidFill>
                  <a:latin typeface="Arial" panose="020B0604020202020204" pitchFamily="34" charset="0"/>
                  <a:ea typeface="微软雅黑" panose="020B0503020204020204" charset="-122"/>
                  <a:cs typeface="+mn-ea"/>
                  <a:sym typeface="Arial" panose="020B0604020202020204" pitchFamily="34" charset="0"/>
                </a:rPr>
                <a:t>调查对象和统计范围</a:t>
              </a:r>
              <a:endPar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2" name="íṡḻïdê"/>
            <p:cNvSpPr txBox="1"/>
            <p:nvPr/>
          </p:nvSpPr>
          <p:spPr>
            <a:xfrm>
              <a:off x="2799602" y="1836760"/>
              <a:ext cx="4266216" cy="1029348"/>
            </a:xfrm>
            <a:prstGeom prst="rect">
              <a:avLst/>
            </a:prstGeom>
            <a:noFill/>
          </p:spPr>
          <p:txBody>
            <a:bodyPr wrap="square" rtlCol="0">
              <a:spAutoFit/>
            </a:bodyPr>
            <a:lstStyle/>
            <a:p>
              <a:pPr marL="171450" lvl="0" indent="-171450">
                <a:lnSpc>
                  <a:spcPct val="150000"/>
                </a:lnSpc>
                <a:buFont typeface="Wingdings" panose="05000000000000000000" pitchFamily="2" charset="2"/>
                <a:buChar char="l"/>
                <a:defRPr/>
              </a:pP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经县级以上人民政府及其教育行政部门按照国家规定批准设立，以及县级以上人民政府其他有关行政部门审批设立并报</a:t>
              </a:r>
              <a:r>
                <a:rPr lang="zh-CN" altLang="en-US" b="1" dirty="0">
                  <a:solidFill>
                    <a:srgbClr val="304371"/>
                  </a:solidFill>
                  <a:latin typeface="Arial" panose="020B0604020202020204" pitchFamily="34" charset="0"/>
                  <a:ea typeface="微软雅黑" panose="020B0503020204020204" charset="-122"/>
                  <a:cs typeface="+mn-ea"/>
                  <a:sym typeface="Arial" panose="020B0604020202020204" pitchFamily="34" charset="0"/>
                </a:rPr>
                <a:t>教育行政部门备案</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的各级各类学校及其他教育机构</a:t>
              </a:r>
              <a:endParaRPr lang="zh-CN" altLang="en-US" b="1" dirty="0">
                <a:solidFill>
                  <a:srgbClr val="3C558D"/>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3" name="îṥļîde"/>
            <p:cNvSpPr txBox="1"/>
            <p:nvPr/>
          </p:nvSpPr>
          <p:spPr>
            <a:xfrm>
              <a:off x="2241072" y="1393636"/>
              <a:ext cx="634425" cy="471250"/>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b="1" i="0" u="none" strike="noStrike" cap="none" spc="0" normalizeH="0" baseline="0">
                  <a:ln>
                    <a:noFill/>
                  </a:ln>
                  <a:solidFill>
                    <a:srgbClr val="45332F"/>
                  </a:solidFill>
                  <a:effectLst/>
                  <a:uLnTx/>
                  <a:uFillTx/>
                  <a:latin typeface="Arial" panose="020B0604020202020204" pitchFamily="34" charset="0"/>
                  <a:ea typeface="微软雅黑" panose="020B0503020204020204" charset="-122"/>
                  <a:cs typeface="+mn-ea"/>
                </a:defRPr>
              </a:lvl1pPr>
            </a:lstStyle>
            <a:p>
              <a:r>
                <a:rPr lang="zh-CN" altLang="en-US" sz="2000" dirty="0">
                  <a:sym typeface="Arial" panose="020B0604020202020204" pitchFamily="34" charset="0"/>
                </a:rPr>
                <a:t>（二）</a:t>
              </a:r>
              <a:endParaRPr lang="zh-CN" altLang="en-US" sz="2000" dirty="0">
                <a:sym typeface="Arial" panose="020B0604020202020204" pitchFamily="34" charset="0"/>
              </a:endParaRPr>
            </a:p>
          </p:txBody>
        </p:sp>
      </p:grpSp>
      <p:grpSp>
        <p:nvGrpSpPr>
          <p:cNvPr id="24" name="组合 23"/>
          <p:cNvGrpSpPr/>
          <p:nvPr/>
        </p:nvGrpSpPr>
        <p:grpSpPr>
          <a:xfrm>
            <a:off x="429437" y="4827898"/>
            <a:ext cx="11333126" cy="1237587"/>
            <a:chOff x="2241072" y="1393636"/>
            <a:chExt cx="5052043" cy="1457633"/>
          </a:xfrm>
        </p:grpSpPr>
        <p:sp>
          <p:nvSpPr>
            <p:cNvPr id="25" name="iśḷïďê"/>
            <p:cNvSpPr txBox="1"/>
            <p:nvPr/>
          </p:nvSpPr>
          <p:spPr>
            <a:xfrm>
              <a:off x="2825915" y="1393636"/>
              <a:ext cx="4266216" cy="471251"/>
            </a:xfrm>
            <a:prstGeom prst="rect">
              <a:avLst/>
            </a:prstGeom>
            <a:noFill/>
          </p:spPr>
          <p:txBody>
            <a:bodyPr wrap="square">
              <a:spAutoFit/>
            </a:bodyPr>
            <a:lstStyle/>
            <a:p>
              <a:pPr lvl="0">
                <a:defRPr/>
              </a:pPr>
              <a:r>
                <a:rPr lang="zh-CN" altLang="en-US" sz="2000" b="1" dirty="0">
                  <a:solidFill>
                    <a:srgbClr val="000000"/>
                  </a:solidFill>
                  <a:latin typeface="Arial" panose="020B0604020202020204" pitchFamily="34" charset="0"/>
                  <a:ea typeface="微软雅黑" panose="020B0503020204020204" charset="-122"/>
                  <a:cs typeface="+mn-ea"/>
                  <a:sym typeface="Arial" panose="020B0604020202020204" pitchFamily="34" charset="0"/>
                </a:rPr>
                <a:t>调查内容</a:t>
              </a:r>
              <a:endPar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6" name="íṡḻïdê"/>
            <p:cNvSpPr txBox="1"/>
            <p:nvPr/>
          </p:nvSpPr>
          <p:spPr>
            <a:xfrm>
              <a:off x="2799602" y="1821920"/>
              <a:ext cx="4493513" cy="1029349"/>
            </a:xfrm>
            <a:prstGeom prst="rect">
              <a:avLst/>
            </a:prstGeom>
            <a:noFill/>
          </p:spPr>
          <p:txBody>
            <a:bodyPr wrap="square" rtlCol="0">
              <a:spAutoFit/>
            </a:bodyPr>
            <a:lstStyle/>
            <a:p>
              <a:pPr marL="171450" lvl="0" indent="-171450">
                <a:lnSpc>
                  <a:spcPct val="150000"/>
                </a:lnSpc>
                <a:buFont typeface="Wingdings" panose="05000000000000000000" pitchFamily="2" charset="2"/>
                <a:buChar char="l"/>
                <a:defRPr/>
              </a:pP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本调查制度主要调查各级各类</a:t>
              </a:r>
              <a:r>
                <a:rPr lang="zh-CN" altLang="en-US" b="1" dirty="0">
                  <a:solidFill>
                    <a:srgbClr val="304371"/>
                  </a:solidFill>
                  <a:latin typeface="Arial" panose="020B0604020202020204" pitchFamily="34" charset="0"/>
                  <a:ea typeface="微软雅黑" panose="020B0503020204020204" charset="-122"/>
                  <a:cs typeface="+mn-ea"/>
                  <a:sym typeface="Arial" panose="020B0604020202020204" pitchFamily="34" charset="0"/>
                </a:rPr>
                <a:t>学校事业发展情况</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，包括学校</a:t>
              </a:r>
              <a:r>
                <a:rPr lang="zh-CN" altLang="en-US" b="1" dirty="0">
                  <a:solidFill>
                    <a:srgbClr val="304371"/>
                  </a:solidFill>
                  <a:latin typeface="Arial" panose="020B0604020202020204" pitchFamily="34" charset="0"/>
                  <a:ea typeface="微软雅黑" panose="020B0503020204020204" charset="-122"/>
                  <a:cs typeface="+mn-ea"/>
                  <a:sym typeface="Arial" panose="020B0604020202020204" pitchFamily="34" charset="0"/>
                </a:rPr>
                <a:t>基本情况</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b="1" dirty="0">
                  <a:solidFill>
                    <a:srgbClr val="304371"/>
                  </a:solidFill>
                  <a:latin typeface="Arial" panose="020B0604020202020204" pitchFamily="34" charset="0"/>
                  <a:ea typeface="微软雅黑" panose="020B0503020204020204" charset="-122"/>
                  <a:cs typeface="+mn-ea"/>
                  <a:sym typeface="Arial" panose="020B0604020202020204" pitchFamily="34" charset="0"/>
                </a:rPr>
                <a:t>班级数</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b="1" dirty="0">
                  <a:solidFill>
                    <a:srgbClr val="304371"/>
                  </a:solidFill>
                  <a:latin typeface="Arial" panose="020B0604020202020204" pitchFamily="34" charset="0"/>
                  <a:ea typeface="微软雅黑" panose="020B0503020204020204" charset="-122"/>
                  <a:cs typeface="+mn-ea"/>
                  <a:sym typeface="Arial" panose="020B0604020202020204" pitchFamily="34" charset="0"/>
                </a:rPr>
                <a:t>学生数</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b="1" dirty="0">
                  <a:solidFill>
                    <a:srgbClr val="304371"/>
                  </a:solidFill>
                  <a:latin typeface="Arial" panose="020B0604020202020204" pitchFamily="34" charset="0"/>
                  <a:ea typeface="微软雅黑" panose="020B0503020204020204" charset="-122"/>
                  <a:cs typeface="+mn-ea"/>
                  <a:sym typeface="Arial" panose="020B0604020202020204" pitchFamily="34" charset="0"/>
                </a:rPr>
                <a:t>教职工数</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b="1" dirty="0">
                  <a:solidFill>
                    <a:srgbClr val="304371"/>
                  </a:solidFill>
                  <a:latin typeface="Arial" panose="020B0604020202020204" pitchFamily="34" charset="0"/>
                  <a:ea typeface="微软雅黑" panose="020B0503020204020204" charset="-122"/>
                  <a:cs typeface="+mn-ea"/>
                  <a:sym typeface="Arial" panose="020B0604020202020204" pitchFamily="34" charset="0"/>
                </a:rPr>
                <a:t>校舍</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b="1" dirty="0">
                  <a:solidFill>
                    <a:srgbClr val="304371"/>
                  </a:solidFill>
                  <a:latin typeface="Arial" panose="020B0604020202020204" pitchFamily="34" charset="0"/>
                  <a:ea typeface="微软雅黑" panose="020B0503020204020204" charset="-122"/>
                  <a:cs typeface="+mn-ea"/>
                  <a:sym typeface="Arial" panose="020B0604020202020204" pitchFamily="34" charset="0"/>
                </a:rPr>
                <a:t>资产</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和</a:t>
              </a:r>
              <a:r>
                <a:rPr lang="zh-CN" altLang="en-US" b="1" dirty="0">
                  <a:solidFill>
                    <a:srgbClr val="304371"/>
                  </a:solidFill>
                  <a:latin typeface="Arial" panose="020B0604020202020204" pitchFamily="34" charset="0"/>
                  <a:ea typeface="微软雅黑" panose="020B0503020204020204" charset="-122"/>
                  <a:cs typeface="+mn-ea"/>
                  <a:sym typeface="Arial" panose="020B0604020202020204" pitchFamily="34" charset="0"/>
                </a:rPr>
                <a:t>基本建设投资</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等指标</a:t>
              </a:r>
              <a:endParaRPr kumimoji="0" lang="zh-CN" altLang="en-US" i="0" u="none" strike="noStrike" kern="1200" cap="none" spc="0" normalizeH="0" baseline="0" noProof="0" dirty="0">
                <a:ln>
                  <a:noFill/>
                </a:ln>
                <a:solidFill>
                  <a:srgbClr val="C55A1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7" name="îṥļîde"/>
            <p:cNvSpPr txBox="1"/>
            <p:nvPr/>
          </p:nvSpPr>
          <p:spPr>
            <a:xfrm>
              <a:off x="2241072" y="1393636"/>
              <a:ext cx="634425" cy="471251"/>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b="1" i="0" u="none" strike="noStrike" cap="none" spc="0" normalizeH="0" baseline="0">
                  <a:ln>
                    <a:noFill/>
                  </a:ln>
                  <a:solidFill>
                    <a:srgbClr val="45332F"/>
                  </a:solidFill>
                  <a:effectLst/>
                  <a:uLnTx/>
                  <a:uFillTx/>
                  <a:latin typeface="Arial" panose="020B0604020202020204" pitchFamily="34" charset="0"/>
                  <a:ea typeface="微软雅黑" panose="020B0503020204020204" charset="-122"/>
                  <a:cs typeface="+mn-ea"/>
                </a:defRPr>
              </a:lvl1pPr>
            </a:lstStyle>
            <a:p>
              <a:r>
                <a:rPr lang="zh-CN" altLang="en-US" sz="2000" dirty="0">
                  <a:sym typeface="Arial" panose="020B0604020202020204" pitchFamily="34" charset="0"/>
                </a:rPr>
                <a:t>（三）</a:t>
              </a:r>
              <a:endParaRPr lang="zh-CN" altLang="en-US" sz="2000" dirty="0">
                <a:sym typeface="Arial" panose="020B0604020202020204" pitchFamily="34" charset="0"/>
              </a:endParaRPr>
            </a:p>
          </p:txBody>
        </p:sp>
      </p:gr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ïṡlîďe"/>
        <p:cNvGrpSpPr/>
        <p:nvPr/>
      </p:nvGrpSpPr>
      <p:grpSpPr>
        <a:xfrm>
          <a:off x="0" y="0"/>
          <a:ext cx="0" cy="0"/>
          <a:chOff x="0" y="0"/>
          <a:chExt cx="0" cy="0"/>
        </a:xfrm>
      </p:grpSpPr>
      <p:sp>
        <p:nvSpPr>
          <p:cNvPr id="15" name="í$ľîďe"/>
          <p:cNvSpPr>
            <a:spLocks noGrp="1"/>
          </p:cNvSpPr>
          <p:nvPr>
            <p:ph type="title"/>
          </p:nvPr>
        </p:nvSpPr>
        <p:spPr>
          <a:xfrm>
            <a:off x="4409454" y="143102"/>
            <a:ext cx="3111501" cy="506441"/>
          </a:xfrm>
        </p:spPr>
        <p:txBody>
          <a:bodyPr>
            <a:normAutofit/>
          </a:bodyPr>
          <a:lstStyle/>
          <a:p>
            <a:pPr algn="ctr"/>
            <a:r>
              <a:rPr lang="zh-CN" altLang="en-US" dirty="0">
                <a:latin typeface="Arial" panose="020B0604020202020204" pitchFamily="34" charset="0"/>
                <a:ea typeface="微软雅黑" panose="020B0503020204020204" charset="-122"/>
                <a:cs typeface="+mn-ea"/>
                <a:sym typeface="Arial" panose="020B0604020202020204" pitchFamily="34" charset="0"/>
              </a:rPr>
              <a:t>总说明</a:t>
            </a:r>
            <a:endParaRPr lang="zh-CN" altLang="en-US" dirty="0"/>
          </a:p>
        </p:txBody>
      </p:sp>
      <p:grpSp>
        <p:nvGrpSpPr>
          <p:cNvPr id="16" name="组合 15"/>
          <p:cNvGrpSpPr/>
          <p:nvPr/>
        </p:nvGrpSpPr>
        <p:grpSpPr>
          <a:xfrm>
            <a:off x="660400" y="878506"/>
            <a:ext cx="11064584" cy="410118"/>
            <a:chOff x="2241072" y="1400580"/>
            <a:chExt cx="5614128" cy="483037"/>
          </a:xfrm>
        </p:grpSpPr>
        <p:sp>
          <p:nvSpPr>
            <p:cNvPr id="17" name="iśḷïďê"/>
            <p:cNvSpPr txBox="1"/>
            <p:nvPr/>
          </p:nvSpPr>
          <p:spPr>
            <a:xfrm>
              <a:off x="2799602" y="1448617"/>
              <a:ext cx="4266216" cy="434999"/>
            </a:xfrm>
            <a:prstGeom prst="rect">
              <a:avLst/>
            </a:prstGeom>
            <a:noFill/>
          </p:spPr>
          <p:txBody>
            <a:bodyPr wrap="square">
              <a:spAutoFit/>
            </a:bodyPr>
            <a:lstStyle/>
            <a:p>
              <a:pPr lvl="0">
                <a:defRPr/>
              </a:pPr>
              <a:r>
                <a:rPr lang="zh-CN" altLang="en-US" b="1" dirty="0">
                  <a:solidFill>
                    <a:srgbClr val="000000"/>
                  </a:solidFill>
                  <a:latin typeface="Arial" panose="020B0604020202020204" pitchFamily="34" charset="0"/>
                  <a:ea typeface="微软雅黑" panose="020B0503020204020204" charset="-122"/>
                  <a:cs typeface="+mn-ea"/>
                  <a:sym typeface="Arial" panose="020B0604020202020204" pitchFamily="34" charset="0"/>
                </a:rPr>
                <a:t>调查频率和时间</a:t>
              </a:r>
              <a:endParaRPr lang="zh-CN" altLang="en-US" b="1" dirty="0">
                <a:solidFill>
                  <a:srgbClr val="00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íṡḻïdê"/>
            <p:cNvSpPr txBox="1"/>
            <p:nvPr/>
          </p:nvSpPr>
          <p:spPr>
            <a:xfrm>
              <a:off x="3588984" y="1400580"/>
              <a:ext cx="4266216" cy="466567"/>
            </a:xfrm>
            <a:prstGeom prst="rect">
              <a:avLst/>
            </a:prstGeom>
            <a:noFill/>
          </p:spPr>
          <p:txBody>
            <a:bodyPr wrap="square" rtlCol="0">
              <a:spAutoFit/>
            </a:bodyPr>
            <a:lstStyle/>
            <a:p>
              <a:pPr marL="628650" lvl="1" indent="-171450">
                <a:lnSpc>
                  <a:spcPct val="120000"/>
                </a:lnSpc>
                <a:buFont typeface="Wingdings" panose="05000000000000000000" pitchFamily="2" charset="2"/>
                <a:buChar char="l"/>
                <a:defRPr/>
              </a:pP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按报告期别分为年报和季报</a:t>
              </a:r>
              <a:endPar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îṥļîde"/>
            <p:cNvSpPr txBox="1"/>
            <p:nvPr/>
          </p:nvSpPr>
          <p:spPr>
            <a:xfrm>
              <a:off x="2241072" y="1448617"/>
              <a:ext cx="634425" cy="4350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rPr>
                <a:t>（四）</a:t>
              </a:r>
              <a:endPar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sp>
        <p:nvSpPr>
          <p:cNvPr id="30" name="îṣľíďe"/>
          <p:cNvSpPr/>
          <p:nvPr/>
        </p:nvSpPr>
        <p:spPr>
          <a:xfrm>
            <a:off x="1080121" y="1498451"/>
            <a:ext cx="3314035" cy="2211183"/>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0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5" name="组合 4"/>
          <p:cNvGrpSpPr/>
          <p:nvPr/>
        </p:nvGrpSpPr>
        <p:grpSpPr>
          <a:xfrm>
            <a:off x="1191342" y="1958243"/>
            <a:ext cx="3202814" cy="738665"/>
            <a:chOff x="1191342" y="2239596"/>
            <a:chExt cx="3202814" cy="738665"/>
          </a:xfrm>
        </p:grpSpPr>
        <p:sp>
          <p:nvSpPr>
            <p:cNvPr id="42" name="ïşḷîde"/>
            <p:cNvSpPr/>
            <p:nvPr/>
          </p:nvSpPr>
          <p:spPr>
            <a:xfrm>
              <a:off x="1191342" y="2291998"/>
              <a:ext cx="767851" cy="215444"/>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Pct val="25000"/>
                <a:buFontTx/>
                <a:buNone/>
                <a:defRPr/>
              </a:pPr>
              <a:r>
                <a:rPr kumimoji="0" lang="zh-CN" altLang="en-US" sz="14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rPr>
                <a:t>时点指标</a:t>
              </a:r>
              <a:endParaRPr kumimoji="0" lang="en-US" altLang="zh-CN" sz="14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3" name="îṡḻïḑe"/>
            <p:cNvSpPr/>
            <p:nvPr/>
          </p:nvSpPr>
          <p:spPr>
            <a:xfrm flipH="1">
              <a:off x="1959193" y="2239596"/>
              <a:ext cx="2434963" cy="738665"/>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zh-CN" sz="1400" b="1" dirty="0">
                  <a:solidFill>
                    <a:srgbClr val="C00000"/>
                  </a:solidFill>
                </a:rPr>
                <a:t>本学年初</a:t>
              </a:r>
              <a:r>
                <a:rPr lang="zh-CN" altLang="zh-CN" sz="1400" dirty="0"/>
                <a:t>（</a:t>
              </a:r>
              <a:r>
                <a:rPr lang="en-US" altLang="zh-CN" sz="1400" dirty="0"/>
                <a:t>9</a:t>
              </a:r>
              <a:r>
                <a:rPr lang="zh-CN" altLang="zh-CN" sz="1400" dirty="0"/>
                <a:t>月</a:t>
              </a:r>
              <a:r>
                <a:rPr lang="en-US" altLang="zh-CN" sz="1400" dirty="0"/>
                <a:t>1</a:t>
              </a:r>
              <a:r>
                <a:rPr lang="zh-CN" altLang="zh-CN" sz="1400" dirty="0"/>
                <a:t>日）的数据，如在校生数、教职工数、占地面积、固定资产总值等</a:t>
              </a:r>
              <a:endPar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sp>
        <p:nvSpPr>
          <p:cNvPr id="37" name="iślïďè"/>
          <p:cNvSpPr txBox="1"/>
          <p:nvPr/>
        </p:nvSpPr>
        <p:spPr>
          <a:xfrm flipH="1">
            <a:off x="1276943" y="1588911"/>
            <a:ext cx="1460196" cy="369332"/>
          </a:xfrm>
          <a:prstGeom prst="rect">
            <a:avLst/>
          </a:prstGeom>
        </p:spPr>
        <p:txBody>
          <a:bodyPr wrap="square" anchor="b"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55A11"/>
                </a:solidFill>
                <a:effectLst/>
                <a:uLnTx/>
                <a:uFillTx/>
                <a:latin typeface="Arial" panose="020B0604020202020204" pitchFamily="34" charset="0"/>
                <a:ea typeface="微软雅黑" panose="020B0503020204020204" charset="-122"/>
                <a:cs typeface="+mn-ea"/>
                <a:sym typeface="Arial" panose="020B0604020202020204" pitchFamily="34" charset="0"/>
              </a:rPr>
              <a:t>年报</a:t>
            </a:r>
            <a:endParaRPr kumimoji="0" lang="en-US" altLang="zh-CN" sz="1800" b="1" i="0" u="none" strike="noStrike" kern="1200" cap="none" spc="0" normalizeH="0" baseline="0" noProof="0" dirty="0">
              <a:ln>
                <a:noFill/>
              </a:ln>
              <a:solidFill>
                <a:srgbClr val="C55A1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6" name="组合 5"/>
          <p:cNvGrpSpPr/>
          <p:nvPr/>
        </p:nvGrpSpPr>
        <p:grpSpPr>
          <a:xfrm>
            <a:off x="1191342" y="2685182"/>
            <a:ext cx="3218111" cy="738664"/>
            <a:chOff x="1191342" y="2966535"/>
            <a:chExt cx="3218111" cy="738664"/>
          </a:xfrm>
        </p:grpSpPr>
        <p:sp>
          <p:nvSpPr>
            <p:cNvPr id="44" name="ïşḷîde"/>
            <p:cNvSpPr/>
            <p:nvPr/>
          </p:nvSpPr>
          <p:spPr>
            <a:xfrm>
              <a:off x="1191342" y="3018937"/>
              <a:ext cx="767851" cy="215444"/>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buSzPct val="25000"/>
                <a:defRPr/>
              </a:pPr>
              <a:r>
                <a:rPr lang="zh-CN" altLang="zh-CN" sz="1400" b="1" dirty="0">
                  <a:solidFill>
                    <a:srgbClr val="000000"/>
                  </a:solidFill>
                  <a:latin typeface="Arial" panose="020B0604020202020204" pitchFamily="34" charset="0"/>
                  <a:ea typeface="微软雅黑" panose="020B0503020204020204" charset="-122"/>
                  <a:cs typeface="+mn-ea"/>
                </a:rPr>
                <a:t>时期指标</a:t>
              </a:r>
              <a:endParaRPr lang="en-US" altLang="zh-CN" sz="1400" b="1" dirty="0">
                <a:solidFill>
                  <a:srgbClr val="00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5" name="îṡḻïḑe"/>
            <p:cNvSpPr/>
            <p:nvPr/>
          </p:nvSpPr>
          <p:spPr>
            <a:xfrm flipH="1">
              <a:off x="1959192" y="2966535"/>
              <a:ext cx="2450261" cy="738664"/>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400" dirty="0"/>
                <a:t>上学年初至学年末（上年</a:t>
              </a:r>
              <a:r>
                <a:rPr lang="en-US" altLang="zh-CN" sz="1400" dirty="0"/>
                <a:t>9</a:t>
              </a:r>
              <a:r>
                <a:rPr lang="zh-CN" altLang="en-US" sz="1400" dirty="0"/>
                <a:t>月</a:t>
              </a:r>
              <a:r>
                <a:rPr lang="en-US" altLang="zh-CN" sz="1400" dirty="0"/>
                <a:t>1</a:t>
              </a:r>
              <a:r>
                <a:rPr lang="zh-CN" altLang="en-US" sz="1400" dirty="0"/>
                <a:t>日至本年</a:t>
              </a:r>
              <a:r>
                <a:rPr lang="en-US" altLang="zh-CN" sz="1400" dirty="0"/>
                <a:t>8</a:t>
              </a:r>
              <a:r>
                <a:rPr lang="zh-CN" altLang="en-US" sz="1400" dirty="0"/>
                <a:t>月</a:t>
              </a:r>
              <a:r>
                <a:rPr lang="en-US" altLang="zh-CN" sz="1400" dirty="0"/>
                <a:t>31</a:t>
              </a:r>
              <a:r>
                <a:rPr lang="zh-CN" altLang="en-US" sz="1400" dirty="0"/>
                <a:t>日）的数据，如毕业生数、复学学生数等</a:t>
              </a:r>
              <a:endPar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sp>
        <p:nvSpPr>
          <p:cNvPr id="46" name="îṣľíďe"/>
          <p:cNvSpPr/>
          <p:nvPr/>
        </p:nvSpPr>
        <p:spPr>
          <a:xfrm>
            <a:off x="4505377" y="1498451"/>
            <a:ext cx="3314035" cy="2211184"/>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0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7" name="组合 6"/>
          <p:cNvGrpSpPr/>
          <p:nvPr/>
        </p:nvGrpSpPr>
        <p:grpSpPr>
          <a:xfrm>
            <a:off x="4599697" y="1867619"/>
            <a:ext cx="3124643" cy="307777"/>
            <a:chOff x="4616598" y="2239596"/>
            <a:chExt cx="3124643" cy="307777"/>
          </a:xfrm>
        </p:grpSpPr>
        <p:sp>
          <p:nvSpPr>
            <p:cNvPr id="47" name="ïşḷîde"/>
            <p:cNvSpPr/>
            <p:nvPr/>
          </p:nvSpPr>
          <p:spPr>
            <a:xfrm>
              <a:off x="4616598" y="2291998"/>
              <a:ext cx="767851" cy="215444"/>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buSzPct val="25000"/>
                <a:defRPr/>
              </a:pPr>
              <a:r>
                <a:rPr lang="zh-CN" altLang="en-US" sz="1400" b="1" dirty="0">
                  <a:solidFill>
                    <a:srgbClr val="000000"/>
                  </a:solidFill>
                  <a:latin typeface="Arial" panose="020B0604020202020204" pitchFamily="34" charset="0"/>
                  <a:ea typeface="微软雅黑" panose="020B0503020204020204" charset="-122"/>
                  <a:cs typeface="+mn-ea"/>
                  <a:sym typeface="Arial" panose="020B0604020202020204" pitchFamily="34" charset="0"/>
                </a:rPr>
                <a:t>第一季度</a:t>
              </a:r>
              <a:endParaRPr kumimoji="0" lang="en-US" altLang="zh-CN" sz="14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8" name="îṡḻïḑe"/>
            <p:cNvSpPr/>
            <p:nvPr/>
          </p:nvSpPr>
          <p:spPr>
            <a:xfrm flipH="1">
              <a:off x="5384449" y="2239596"/>
              <a:ext cx="2356792" cy="307777"/>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1400" dirty="0"/>
                <a:t>1</a:t>
              </a:r>
              <a:r>
                <a:rPr lang="zh-CN" altLang="en-US" sz="1400" dirty="0"/>
                <a:t>月</a:t>
              </a:r>
              <a:r>
                <a:rPr lang="en-US" altLang="zh-CN" sz="1400" dirty="0"/>
                <a:t>1</a:t>
              </a:r>
              <a:r>
                <a:rPr lang="zh-CN" altLang="en-US" sz="1400" dirty="0"/>
                <a:t>日</a:t>
              </a:r>
              <a:r>
                <a:rPr lang="en-US" altLang="zh-CN" sz="1400" dirty="0"/>
                <a:t>-3</a:t>
              </a:r>
              <a:r>
                <a:rPr lang="zh-CN" altLang="en-US" sz="1400" dirty="0"/>
                <a:t>月</a:t>
              </a:r>
              <a:r>
                <a:rPr lang="en-US" altLang="zh-CN" sz="1400" dirty="0"/>
                <a:t>31</a:t>
              </a:r>
              <a:r>
                <a:rPr lang="zh-CN" altLang="en-US" sz="1400" dirty="0"/>
                <a:t>日</a:t>
              </a:r>
              <a:endPar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sp>
        <p:nvSpPr>
          <p:cNvPr id="49" name="iślïďè"/>
          <p:cNvSpPr txBox="1"/>
          <p:nvPr/>
        </p:nvSpPr>
        <p:spPr>
          <a:xfrm flipH="1">
            <a:off x="4702199" y="1571323"/>
            <a:ext cx="1460196" cy="369332"/>
          </a:xfrm>
          <a:prstGeom prst="rect">
            <a:avLst/>
          </a:prstGeom>
        </p:spPr>
        <p:txBody>
          <a:bodyPr wrap="square" anchor="b"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b="1" dirty="0">
                <a:solidFill>
                  <a:srgbClr val="C55A11"/>
                </a:solidFill>
                <a:latin typeface="Arial" panose="020B0604020202020204" pitchFamily="34" charset="0"/>
                <a:ea typeface="微软雅黑" panose="020B0503020204020204" charset="-122"/>
                <a:cs typeface="+mn-ea"/>
                <a:sym typeface="Arial" panose="020B0604020202020204" pitchFamily="34" charset="0"/>
              </a:rPr>
              <a:t>季报</a:t>
            </a:r>
            <a:endParaRPr lang="en-US" altLang="zh-CN"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8" name="组合 7"/>
          <p:cNvGrpSpPr/>
          <p:nvPr/>
        </p:nvGrpSpPr>
        <p:grpSpPr>
          <a:xfrm>
            <a:off x="4599697" y="2294474"/>
            <a:ext cx="3124643" cy="307777"/>
            <a:chOff x="4616598" y="2683468"/>
            <a:chExt cx="3124643" cy="307777"/>
          </a:xfrm>
        </p:grpSpPr>
        <p:sp>
          <p:nvSpPr>
            <p:cNvPr id="52" name="ïşḷîde"/>
            <p:cNvSpPr/>
            <p:nvPr/>
          </p:nvSpPr>
          <p:spPr>
            <a:xfrm>
              <a:off x="4616598" y="2735870"/>
              <a:ext cx="767851" cy="215444"/>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buSzPct val="25000"/>
                <a:defRPr/>
              </a:pPr>
              <a:r>
                <a:rPr lang="zh-CN" altLang="en-US" sz="1400" b="1" dirty="0">
                  <a:solidFill>
                    <a:srgbClr val="000000"/>
                  </a:solidFill>
                  <a:latin typeface="Arial" panose="020B0604020202020204" pitchFamily="34" charset="0"/>
                  <a:ea typeface="微软雅黑" panose="020B0503020204020204" charset="-122"/>
                  <a:cs typeface="+mn-ea"/>
                  <a:sym typeface="Arial" panose="020B0604020202020204" pitchFamily="34" charset="0"/>
                </a:rPr>
                <a:t>第二季度</a:t>
              </a:r>
              <a:endParaRPr kumimoji="0" lang="en-US" altLang="zh-CN" sz="14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3" name="îṡḻïḑe"/>
            <p:cNvSpPr/>
            <p:nvPr/>
          </p:nvSpPr>
          <p:spPr>
            <a:xfrm flipH="1">
              <a:off x="5384449" y="2683468"/>
              <a:ext cx="2356792" cy="307777"/>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1400" dirty="0"/>
                <a:t>4</a:t>
              </a:r>
              <a:r>
                <a:rPr lang="zh-CN" altLang="en-US" sz="1400" dirty="0"/>
                <a:t>月</a:t>
              </a:r>
              <a:r>
                <a:rPr lang="en-US" altLang="zh-CN" sz="1400" dirty="0"/>
                <a:t>1</a:t>
              </a:r>
              <a:r>
                <a:rPr lang="zh-CN" altLang="en-US" sz="1400" dirty="0"/>
                <a:t>日</a:t>
              </a:r>
              <a:r>
                <a:rPr lang="en-US" altLang="zh-CN" sz="1400" dirty="0"/>
                <a:t>-6</a:t>
              </a:r>
              <a:r>
                <a:rPr lang="zh-CN" altLang="en-US" sz="1400" dirty="0"/>
                <a:t>月</a:t>
              </a:r>
              <a:r>
                <a:rPr lang="en-US" altLang="zh-CN" sz="1400" dirty="0"/>
                <a:t>30</a:t>
              </a:r>
              <a:r>
                <a:rPr lang="zh-CN" altLang="en-US" sz="1400" dirty="0"/>
                <a:t>日</a:t>
              </a:r>
              <a:endPar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9" name="组合 8"/>
          <p:cNvGrpSpPr/>
          <p:nvPr/>
        </p:nvGrpSpPr>
        <p:grpSpPr>
          <a:xfrm>
            <a:off x="4599697" y="2721329"/>
            <a:ext cx="3124643" cy="307777"/>
            <a:chOff x="4616598" y="3215760"/>
            <a:chExt cx="3124643" cy="307777"/>
          </a:xfrm>
        </p:grpSpPr>
        <p:sp>
          <p:nvSpPr>
            <p:cNvPr id="54" name="ïşḷîde"/>
            <p:cNvSpPr/>
            <p:nvPr/>
          </p:nvSpPr>
          <p:spPr>
            <a:xfrm>
              <a:off x="4616598" y="3268162"/>
              <a:ext cx="767851" cy="215444"/>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buSzPct val="25000"/>
                <a:defRPr/>
              </a:pPr>
              <a:r>
                <a:rPr lang="zh-CN" altLang="en-US" sz="1400" b="1" dirty="0">
                  <a:solidFill>
                    <a:srgbClr val="000000"/>
                  </a:solidFill>
                  <a:latin typeface="Arial" panose="020B0604020202020204" pitchFamily="34" charset="0"/>
                  <a:ea typeface="微软雅黑" panose="020B0503020204020204" charset="-122"/>
                  <a:cs typeface="+mn-ea"/>
                  <a:sym typeface="Arial" panose="020B0604020202020204" pitchFamily="34" charset="0"/>
                </a:rPr>
                <a:t>第三季度</a:t>
              </a:r>
              <a:endParaRPr kumimoji="0" lang="en-US" altLang="zh-CN" sz="14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5" name="îṡḻïḑe"/>
            <p:cNvSpPr/>
            <p:nvPr/>
          </p:nvSpPr>
          <p:spPr>
            <a:xfrm flipH="1">
              <a:off x="5384449" y="3215760"/>
              <a:ext cx="2356792" cy="307777"/>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400" dirty="0"/>
                <a:t>同年报数据</a:t>
              </a:r>
              <a:endPar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0" name="组合 9"/>
          <p:cNvGrpSpPr/>
          <p:nvPr/>
        </p:nvGrpSpPr>
        <p:grpSpPr>
          <a:xfrm>
            <a:off x="4599697" y="3148183"/>
            <a:ext cx="3124643" cy="307777"/>
            <a:chOff x="4616598" y="3674048"/>
            <a:chExt cx="3124643" cy="307777"/>
          </a:xfrm>
        </p:grpSpPr>
        <p:sp>
          <p:nvSpPr>
            <p:cNvPr id="56" name="ïşḷîde"/>
            <p:cNvSpPr/>
            <p:nvPr/>
          </p:nvSpPr>
          <p:spPr>
            <a:xfrm>
              <a:off x="4616598" y="3726450"/>
              <a:ext cx="767851" cy="215444"/>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buSzPct val="25000"/>
                <a:defRPr/>
              </a:pPr>
              <a:r>
                <a:rPr lang="zh-CN" altLang="en-US" sz="1400" b="1" dirty="0">
                  <a:solidFill>
                    <a:srgbClr val="000000"/>
                  </a:solidFill>
                  <a:latin typeface="Arial" panose="020B0604020202020204" pitchFamily="34" charset="0"/>
                  <a:ea typeface="微软雅黑" panose="020B0503020204020204" charset="-122"/>
                  <a:cs typeface="+mn-ea"/>
                  <a:sym typeface="Arial" panose="020B0604020202020204" pitchFamily="34" charset="0"/>
                </a:rPr>
                <a:t>第四季度</a:t>
              </a:r>
              <a:endParaRPr kumimoji="0" lang="en-US" altLang="zh-CN" sz="14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7" name="îṡḻïḑe"/>
            <p:cNvSpPr/>
            <p:nvPr/>
          </p:nvSpPr>
          <p:spPr>
            <a:xfrm flipH="1">
              <a:off x="5384449" y="3674048"/>
              <a:ext cx="2356792" cy="307777"/>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1400" dirty="0"/>
                <a:t>10</a:t>
              </a:r>
              <a:r>
                <a:rPr lang="zh-CN" altLang="en-US" sz="1400" dirty="0"/>
                <a:t>月</a:t>
              </a:r>
              <a:r>
                <a:rPr lang="en-US" altLang="zh-CN" sz="1400" dirty="0"/>
                <a:t>1</a:t>
              </a:r>
              <a:r>
                <a:rPr lang="zh-CN" altLang="en-US" sz="1400" dirty="0"/>
                <a:t>日</a:t>
              </a:r>
              <a:r>
                <a:rPr lang="en-US" altLang="zh-CN" sz="1400" dirty="0"/>
                <a:t>-12</a:t>
              </a:r>
              <a:r>
                <a:rPr lang="zh-CN" altLang="en-US" sz="1400" dirty="0"/>
                <a:t>月</a:t>
              </a:r>
              <a:r>
                <a:rPr lang="en-US" altLang="zh-CN" sz="1400" dirty="0"/>
                <a:t>31</a:t>
              </a:r>
              <a:r>
                <a:rPr lang="zh-CN" altLang="en-US" sz="1400" dirty="0"/>
                <a:t>日</a:t>
              </a:r>
              <a:endPar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sp>
        <p:nvSpPr>
          <p:cNvPr id="58" name="îṣľíďe"/>
          <p:cNvSpPr/>
          <p:nvPr/>
        </p:nvSpPr>
        <p:spPr>
          <a:xfrm>
            <a:off x="7930633" y="1498451"/>
            <a:ext cx="3314035" cy="2211184"/>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0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9" name="ïşḷîde"/>
          <p:cNvSpPr/>
          <p:nvPr/>
        </p:nvSpPr>
        <p:spPr>
          <a:xfrm>
            <a:off x="8041854" y="2464528"/>
            <a:ext cx="767851" cy="215444"/>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Pct val="25000"/>
              <a:buFontTx/>
              <a:buNone/>
              <a:defRPr/>
            </a:pPr>
            <a:r>
              <a:rPr kumimoji="0" lang="zh-CN" altLang="en-US" sz="14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rPr>
              <a:t>调查时期</a:t>
            </a:r>
            <a:endParaRPr kumimoji="0" lang="en-US" altLang="zh-CN" sz="14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0" name="îṡḻïḑe"/>
          <p:cNvSpPr/>
          <p:nvPr/>
        </p:nvSpPr>
        <p:spPr>
          <a:xfrm flipH="1">
            <a:off x="8809705" y="2412126"/>
            <a:ext cx="2356792" cy="307777"/>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400" dirty="0"/>
              <a:t>上年度</a:t>
            </a:r>
            <a:r>
              <a:rPr lang="en-US" altLang="zh-CN" sz="1400" dirty="0"/>
              <a:t>1</a:t>
            </a:r>
            <a:r>
              <a:rPr lang="zh-CN" altLang="en-US" sz="1400" dirty="0"/>
              <a:t>月</a:t>
            </a:r>
            <a:r>
              <a:rPr lang="en-US" altLang="zh-CN" sz="1400" dirty="0"/>
              <a:t>1</a:t>
            </a:r>
            <a:r>
              <a:rPr lang="zh-CN" altLang="en-US" sz="1400" dirty="0"/>
              <a:t>日</a:t>
            </a:r>
            <a:r>
              <a:rPr lang="en-US" altLang="zh-CN" sz="1400" dirty="0"/>
              <a:t>—12</a:t>
            </a:r>
            <a:r>
              <a:rPr lang="zh-CN" altLang="en-US" sz="1400" dirty="0"/>
              <a:t>月</a:t>
            </a:r>
            <a:r>
              <a:rPr lang="en-US" altLang="zh-CN" sz="1400" dirty="0"/>
              <a:t>31</a:t>
            </a:r>
            <a:r>
              <a:rPr lang="zh-CN" altLang="en-US" sz="1400" dirty="0"/>
              <a:t>日</a:t>
            </a:r>
            <a:endPar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1" name="iślïďè"/>
          <p:cNvSpPr txBox="1"/>
          <p:nvPr/>
        </p:nvSpPr>
        <p:spPr>
          <a:xfrm flipH="1">
            <a:off x="8127455" y="1870264"/>
            <a:ext cx="2501008" cy="369332"/>
          </a:xfrm>
          <a:prstGeom prst="rect">
            <a:avLst/>
          </a:prstGeom>
        </p:spPr>
        <p:txBody>
          <a:bodyPr wrap="square" anchor="b"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b="1"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b="1" dirty="0">
                <a:solidFill>
                  <a:srgbClr val="C55A11"/>
                </a:solidFill>
                <a:latin typeface="Arial" panose="020B0604020202020204" pitchFamily="34" charset="0"/>
                <a:ea typeface="微软雅黑" panose="020B0503020204020204" charset="-122"/>
                <a:cs typeface="+mn-ea"/>
                <a:sym typeface="Arial" panose="020B0604020202020204" pitchFamily="34" charset="0"/>
              </a:rPr>
              <a:t>基本建设完成情况表</a:t>
            </a:r>
            <a:r>
              <a:rPr lang="en-US" altLang="zh-CN" b="1"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endParaRPr lang="en-US" altLang="zh-CN"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68" name="组合 67"/>
          <p:cNvGrpSpPr/>
          <p:nvPr/>
        </p:nvGrpSpPr>
        <p:grpSpPr>
          <a:xfrm>
            <a:off x="660400" y="3815975"/>
            <a:ext cx="10684114" cy="396134"/>
            <a:chOff x="2241072" y="1438787"/>
            <a:chExt cx="5421079" cy="466565"/>
          </a:xfrm>
        </p:grpSpPr>
        <p:sp>
          <p:nvSpPr>
            <p:cNvPr id="69" name="iśḷïďê"/>
            <p:cNvSpPr txBox="1"/>
            <p:nvPr/>
          </p:nvSpPr>
          <p:spPr>
            <a:xfrm>
              <a:off x="2799602" y="1448617"/>
              <a:ext cx="4266216" cy="434998"/>
            </a:xfrm>
            <a:prstGeom prst="rect">
              <a:avLst/>
            </a:prstGeom>
            <a:noFill/>
          </p:spPr>
          <p:txBody>
            <a:bodyPr wrap="square">
              <a:spAutoFit/>
            </a:bodyPr>
            <a:lstStyle/>
            <a:p>
              <a:pPr lvl="0">
                <a:defRPr/>
              </a:pPr>
              <a:r>
                <a:rPr lang="zh-CN" altLang="en-US" b="1" dirty="0">
                  <a:solidFill>
                    <a:srgbClr val="000000"/>
                  </a:solidFill>
                  <a:latin typeface="Arial" panose="020B0604020202020204" pitchFamily="34" charset="0"/>
                  <a:ea typeface="微软雅黑" panose="020B0503020204020204" charset="-122"/>
                  <a:cs typeface="+mn-ea"/>
                  <a:sym typeface="Arial" panose="020B0604020202020204" pitchFamily="34" charset="0"/>
                </a:rPr>
                <a:t>调查方法</a:t>
              </a:r>
              <a:endParaRPr lang="zh-CN" altLang="en-US" b="1" dirty="0">
                <a:solidFill>
                  <a:srgbClr val="00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0" name="íṡḻïdê"/>
            <p:cNvSpPr txBox="1"/>
            <p:nvPr/>
          </p:nvSpPr>
          <p:spPr>
            <a:xfrm>
              <a:off x="3395935" y="1438787"/>
              <a:ext cx="4266216" cy="466565"/>
            </a:xfrm>
            <a:prstGeom prst="rect">
              <a:avLst/>
            </a:prstGeom>
            <a:noFill/>
          </p:spPr>
          <p:txBody>
            <a:bodyPr wrap="square" rtlCol="0">
              <a:spAutoFit/>
            </a:bodyPr>
            <a:lstStyle/>
            <a:p>
              <a:pPr marL="171450" lvl="0" indent="-171450">
                <a:lnSpc>
                  <a:spcPct val="120000"/>
                </a:lnSpc>
                <a:buFont typeface="Wingdings" panose="05000000000000000000" pitchFamily="2" charset="2"/>
                <a:buChar char="l"/>
                <a:defRPr/>
              </a:pP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全面调查</a:t>
              </a:r>
              <a:endPar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1" name="îṥļîde"/>
            <p:cNvSpPr txBox="1"/>
            <p:nvPr/>
          </p:nvSpPr>
          <p:spPr>
            <a:xfrm>
              <a:off x="2241072" y="1448617"/>
              <a:ext cx="634425" cy="434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rPr>
                <a:t>（五）</a:t>
              </a:r>
              <a:endPar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1" name="组合 40"/>
          <p:cNvGrpSpPr/>
          <p:nvPr/>
        </p:nvGrpSpPr>
        <p:grpSpPr>
          <a:xfrm>
            <a:off x="671663" y="4152871"/>
            <a:ext cx="11338629" cy="2484082"/>
            <a:chOff x="2241072" y="1393636"/>
            <a:chExt cx="5753178" cy="2925756"/>
          </a:xfrm>
        </p:grpSpPr>
        <p:sp>
          <p:nvSpPr>
            <p:cNvPr id="50" name="iśḷïďê"/>
            <p:cNvSpPr txBox="1"/>
            <p:nvPr/>
          </p:nvSpPr>
          <p:spPr>
            <a:xfrm>
              <a:off x="2799602" y="1393636"/>
              <a:ext cx="4266216" cy="435000"/>
            </a:xfrm>
            <a:prstGeom prst="rect">
              <a:avLst/>
            </a:prstGeom>
            <a:noFill/>
          </p:spPr>
          <p:txBody>
            <a:bodyPr wrap="square">
              <a:spAutoFit/>
            </a:bodyPr>
            <a:lstStyle/>
            <a:p>
              <a:pPr lvl="0">
                <a:defRPr/>
              </a:pPr>
              <a:r>
                <a:rPr lang="zh-CN" altLang="en-US" b="1" dirty="0">
                  <a:solidFill>
                    <a:srgbClr val="000000"/>
                  </a:solidFill>
                  <a:latin typeface="Arial" panose="020B0604020202020204" pitchFamily="34" charset="0"/>
                  <a:ea typeface="微软雅黑" panose="020B0503020204020204" charset="-122"/>
                  <a:cs typeface="+mn-ea"/>
                  <a:sym typeface="Arial" panose="020B0604020202020204" pitchFamily="34" charset="0"/>
                </a:rPr>
                <a:t>调查内容</a:t>
              </a:r>
              <a:endParaRPr kumimoji="0" lang="zh-CN" altLang="en-US"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1" name="íṡḻïdê"/>
            <p:cNvSpPr txBox="1"/>
            <p:nvPr/>
          </p:nvSpPr>
          <p:spPr>
            <a:xfrm>
              <a:off x="2799602" y="1821920"/>
              <a:ext cx="5194648" cy="2497472"/>
            </a:xfrm>
            <a:prstGeom prst="rect">
              <a:avLst/>
            </a:prstGeom>
            <a:noFill/>
          </p:spPr>
          <p:txBody>
            <a:bodyPr wrap="square" rtlCol="0">
              <a:spAutoFit/>
            </a:bodyPr>
            <a:lstStyle/>
            <a:p>
              <a:pPr marL="171450" lvl="0" indent="-171450">
                <a:lnSpc>
                  <a:spcPct val="150000"/>
                </a:lnSpc>
                <a:buFont typeface="Wingdings" panose="05000000000000000000" pitchFamily="2" charset="2"/>
                <a:buChar char="l"/>
                <a:defRPr/>
              </a:pP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本调查制度由教育部统一组织</a:t>
              </a:r>
              <a:endPar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a:p>
              <a:pPr marL="171450" lvl="0" indent="-171450">
                <a:lnSpc>
                  <a:spcPct val="150000"/>
                </a:lnSpc>
                <a:buFont typeface="Wingdings" panose="05000000000000000000" pitchFamily="2" charset="2"/>
                <a:buChar char="l"/>
                <a:defRPr/>
              </a:pP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统计工作流程采用</a:t>
              </a:r>
              <a:r>
                <a:rPr lang="zh-CN" altLang="en-US" b="1" dirty="0">
                  <a:solidFill>
                    <a:srgbClr val="C00000"/>
                  </a:solidFill>
                  <a:latin typeface="Arial" panose="020B0604020202020204" pitchFamily="34" charset="0"/>
                  <a:ea typeface="微软雅黑" panose="020B0503020204020204" charset="-122"/>
                  <a:cs typeface="+mn-ea"/>
                  <a:sym typeface="Arial" panose="020B0604020202020204" pitchFamily="34" charset="0"/>
                </a:rPr>
                <a:t>自上而下逐级布置</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b="1" dirty="0">
                  <a:solidFill>
                    <a:srgbClr val="C00000"/>
                  </a:solidFill>
                  <a:latin typeface="Arial" panose="020B0604020202020204" pitchFamily="34" charset="0"/>
                  <a:ea typeface="微软雅黑" panose="020B0503020204020204" charset="-122"/>
                  <a:cs typeface="+mn-ea"/>
                  <a:sym typeface="Arial" panose="020B0604020202020204" pitchFamily="34" charset="0"/>
                </a:rPr>
                <a:t>自下而上逐级汇总</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的方式</a:t>
              </a:r>
              <a:endParaRPr lang="en-US" altLang="zh-CN"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a:p>
              <a:pPr marL="171450" lvl="0" indent="-171450">
                <a:lnSpc>
                  <a:spcPct val="150000"/>
                </a:lnSpc>
                <a:buFont typeface="Wingdings" panose="05000000000000000000" pitchFamily="2" charset="2"/>
                <a:buChar char="l"/>
                <a:defRPr/>
              </a:pP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调查表的收集、审核、汇总由各省、自治区、直辖市教育厅（教委）负责，汇总后统一报送教育部。其中，教育事业统计由统计归口部门具体组织实施；</a:t>
              </a:r>
              <a:r>
                <a:rPr lang="en-US" altLang="zh-CN"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各级各类学校基本建设完成情况表</a:t>
              </a:r>
              <a:r>
                <a:rPr lang="en-US" altLang="zh-CN"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rPr>
                <a:t>由基建管理部门具体组织实施</a:t>
              </a:r>
              <a:endParaRPr lang="zh-CN" altLang="en-US"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2" name="îṥļîde"/>
            <p:cNvSpPr txBox="1"/>
            <p:nvPr/>
          </p:nvSpPr>
          <p:spPr>
            <a:xfrm>
              <a:off x="2241072" y="1393636"/>
              <a:ext cx="634425" cy="435000"/>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b="1" i="0" u="none" strike="noStrike" cap="none" spc="0" normalizeH="0" baseline="0">
                  <a:ln>
                    <a:noFill/>
                  </a:ln>
                  <a:solidFill>
                    <a:srgbClr val="45332F"/>
                  </a:solidFill>
                  <a:effectLst/>
                  <a:uLnTx/>
                  <a:uFillTx/>
                  <a:latin typeface="Arial" panose="020B0604020202020204" pitchFamily="34" charset="0"/>
                  <a:ea typeface="微软雅黑" panose="020B0503020204020204" charset="-122"/>
                  <a:cs typeface="+mn-ea"/>
                </a:defRPr>
              </a:lvl1pPr>
            </a:lstStyle>
            <a:p>
              <a:r>
                <a:rPr lang="zh-CN" altLang="en-US" dirty="0">
                  <a:sym typeface="Arial" panose="020B0604020202020204" pitchFamily="34" charset="0"/>
                </a:rPr>
                <a:t>（六）</a:t>
              </a:r>
              <a:endParaRPr lang="zh-CN" altLang="en-US" dirty="0">
                <a:sym typeface="Arial" panose="020B0604020202020204" pitchFamily="34" charset="0"/>
              </a:endParaRPr>
            </a:p>
          </p:txBody>
        </p:sp>
      </p:gr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ïṡlîďe"/>
        <p:cNvGrpSpPr/>
        <p:nvPr/>
      </p:nvGrpSpPr>
      <p:grpSpPr>
        <a:xfrm>
          <a:off x="0" y="0"/>
          <a:ext cx="0" cy="0"/>
          <a:chOff x="0" y="0"/>
          <a:chExt cx="0" cy="0"/>
        </a:xfrm>
      </p:grpSpPr>
      <p:sp>
        <p:nvSpPr>
          <p:cNvPr id="15" name="í$ľîďe"/>
          <p:cNvSpPr>
            <a:spLocks noGrp="1"/>
          </p:cNvSpPr>
          <p:nvPr>
            <p:ph type="title"/>
          </p:nvPr>
        </p:nvSpPr>
        <p:spPr>
          <a:xfrm>
            <a:off x="4409454" y="143102"/>
            <a:ext cx="3111501" cy="506441"/>
          </a:xfrm>
        </p:spPr>
        <p:txBody>
          <a:bodyPr>
            <a:normAutofit/>
          </a:bodyPr>
          <a:lstStyle/>
          <a:p>
            <a:pPr algn="ctr"/>
            <a:r>
              <a:rPr lang="zh-CN" altLang="en-US" dirty="0">
                <a:latin typeface="Arial" panose="020B0604020202020204" pitchFamily="34" charset="0"/>
                <a:ea typeface="微软雅黑" panose="020B0503020204020204" charset="-122"/>
                <a:cs typeface="+mn-ea"/>
                <a:sym typeface="Arial" panose="020B0604020202020204" pitchFamily="34" charset="0"/>
              </a:rPr>
              <a:t>总说明</a:t>
            </a:r>
            <a:endParaRPr lang="zh-CN" altLang="en-US" dirty="0"/>
          </a:p>
        </p:txBody>
      </p:sp>
      <p:grpSp>
        <p:nvGrpSpPr>
          <p:cNvPr id="16" name="组合 15"/>
          <p:cNvGrpSpPr/>
          <p:nvPr/>
        </p:nvGrpSpPr>
        <p:grpSpPr>
          <a:xfrm>
            <a:off x="677880" y="931980"/>
            <a:ext cx="9508833" cy="873957"/>
            <a:chOff x="2241072" y="1448617"/>
            <a:chExt cx="4824746" cy="1029347"/>
          </a:xfrm>
        </p:grpSpPr>
        <p:sp>
          <p:nvSpPr>
            <p:cNvPr id="17" name="iśḷïďê"/>
            <p:cNvSpPr txBox="1"/>
            <p:nvPr/>
          </p:nvSpPr>
          <p:spPr>
            <a:xfrm>
              <a:off x="2799602" y="1448617"/>
              <a:ext cx="4266216" cy="1029347"/>
            </a:xfrm>
            <a:prstGeom prst="rect">
              <a:avLst/>
            </a:prstGeom>
            <a:noFill/>
          </p:spPr>
          <p:txBody>
            <a:bodyPr wrap="square">
              <a:spAutoFit/>
            </a:bodyPr>
            <a:lstStyle/>
            <a:p>
              <a:pPr lvl="0">
                <a:lnSpc>
                  <a:spcPct val="150000"/>
                </a:lnSpc>
                <a:defRPr/>
              </a:pPr>
              <a:r>
                <a:rPr lang="zh-CN" altLang="en-US" b="1" dirty="0">
                  <a:solidFill>
                    <a:srgbClr val="000000"/>
                  </a:solidFill>
                  <a:latin typeface="Arial" panose="020B0604020202020204" pitchFamily="34" charset="0"/>
                  <a:ea typeface="微软雅黑" panose="020B0503020204020204" charset="-122"/>
                  <a:cs typeface="+mn-ea"/>
                  <a:sym typeface="Arial" panose="020B0604020202020204" pitchFamily="34" charset="0"/>
                </a:rPr>
                <a:t>报送要求</a:t>
              </a:r>
              <a:endParaRPr lang="en-US" altLang="zh-CN" b="1" dirty="0">
                <a:solidFill>
                  <a:srgbClr val="000000"/>
                </a:solidFill>
                <a:latin typeface="Arial" panose="020B0604020202020204" pitchFamily="34" charset="0"/>
                <a:ea typeface="微软雅黑" panose="020B0503020204020204" charset="-122"/>
                <a:cs typeface="+mn-ea"/>
                <a:sym typeface="Arial" panose="020B0604020202020204" pitchFamily="34" charset="0"/>
              </a:endParaRPr>
            </a:p>
            <a:p>
              <a:pPr marL="285750" lvl="0" indent="-285750">
                <a:lnSpc>
                  <a:spcPct val="150000"/>
                </a:lnSpc>
                <a:buFont typeface="Wingdings" panose="05000000000000000000" pitchFamily="2" charset="2"/>
                <a:buChar char="l"/>
                <a:defRPr/>
              </a:pPr>
              <a:r>
                <a:rPr lang="zh-CN" altLang="en-US" b="1" dirty="0">
                  <a:solidFill>
                    <a:srgbClr val="C55A11"/>
                  </a:solidFill>
                  <a:latin typeface="Arial" panose="020B0604020202020204" pitchFamily="34" charset="0"/>
                  <a:ea typeface="微软雅黑" panose="020B0503020204020204" charset="-122"/>
                  <a:cs typeface="+mn-ea"/>
                  <a:sym typeface="Arial" panose="020B0604020202020204" pitchFamily="34" charset="0"/>
                </a:rPr>
                <a:t>报送时间</a:t>
              </a:r>
              <a:endParaRPr lang="zh-CN" altLang="en-US"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îṥļîde"/>
            <p:cNvSpPr txBox="1"/>
            <p:nvPr/>
          </p:nvSpPr>
          <p:spPr>
            <a:xfrm>
              <a:off x="2241072" y="1555693"/>
              <a:ext cx="634425" cy="434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rPr>
                <a:t>（七）</a:t>
              </a:r>
              <a:endPar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sp>
        <p:nvSpPr>
          <p:cNvPr id="51" name="íṡḻïdê"/>
          <p:cNvSpPr txBox="1"/>
          <p:nvPr/>
        </p:nvSpPr>
        <p:spPr>
          <a:xfrm>
            <a:off x="1778657" y="3256484"/>
            <a:ext cx="10184743" cy="2951449"/>
          </a:xfrm>
          <a:prstGeom prst="rect">
            <a:avLst/>
          </a:prstGeom>
          <a:noFill/>
        </p:spPr>
        <p:txBody>
          <a:bodyPr wrap="square" rtlCol="0">
            <a:spAutoFit/>
          </a:bodyPr>
          <a:lstStyle/>
          <a:p>
            <a:pPr marL="171450" lvl="0" indent="-171450">
              <a:lnSpc>
                <a:spcPct val="150000"/>
              </a:lnSpc>
              <a:buFont typeface="Wingdings" panose="05000000000000000000" pitchFamily="2" charset="2"/>
              <a:buChar char="l"/>
              <a:defRPr/>
            </a:pPr>
            <a:r>
              <a:rPr lang="zh-CN" altLang="en-US" b="1" dirty="0">
                <a:solidFill>
                  <a:srgbClr val="C55A11"/>
                </a:solidFill>
                <a:latin typeface="Arial" panose="020B0604020202020204" pitchFamily="34" charset="0"/>
                <a:ea typeface="微软雅黑" panose="020B0503020204020204" charset="-122"/>
                <a:cs typeface="+mn-ea"/>
                <a:sym typeface="Arial" panose="020B0604020202020204" pitchFamily="34" charset="0"/>
              </a:rPr>
              <a:t>报送方式</a:t>
            </a:r>
            <a:endParaRPr lang="en-US" altLang="zh-CN"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a:p>
            <a:pPr lvl="0">
              <a:lnSpc>
                <a:spcPct val="150000"/>
              </a:lnSpc>
              <a:defRPr/>
            </a:pPr>
            <a:r>
              <a:rPr lang="en-US" altLang="zh-CN" dirty="0"/>
              <a:t>   </a:t>
            </a:r>
            <a:r>
              <a:rPr lang="zh-CN" altLang="zh-CN" dirty="0"/>
              <a:t>通过教育统计管理信息系统（</a:t>
            </a:r>
            <a:r>
              <a:rPr lang="en-US" altLang="zh-CN" dirty="0"/>
              <a:t>https://www.tjxt.moe.edu.cn:8000</a:t>
            </a:r>
            <a:r>
              <a:rPr lang="zh-CN" altLang="zh-CN" dirty="0"/>
              <a:t>）网上报送、审核数据</a:t>
            </a:r>
            <a:endParaRPr lang="en-US" altLang="zh-CN"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a:p>
            <a:pPr marL="171450" lvl="0" indent="-171450">
              <a:lnSpc>
                <a:spcPct val="150000"/>
              </a:lnSpc>
              <a:buFont typeface="Wingdings" panose="05000000000000000000" pitchFamily="2" charset="2"/>
              <a:buChar char="l"/>
              <a:defRPr/>
            </a:pPr>
            <a:r>
              <a:rPr lang="zh-CN" altLang="en-US" b="1" dirty="0">
                <a:solidFill>
                  <a:srgbClr val="C55A11"/>
                </a:solidFill>
                <a:latin typeface="Arial" panose="020B0604020202020204" pitchFamily="34" charset="0"/>
                <a:ea typeface="微软雅黑" panose="020B0503020204020204" charset="-122"/>
                <a:cs typeface="+mn-ea"/>
                <a:sym typeface="Arial" panose="020B0604020202020204" pitchFamily="34" charset="0"/>
              </a:rPr>
              <a:t>原则</a:t>
            </a:r>
            <a:endParaRPr lang="en-US" altLang="zh-CN"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a:p>
            <a:pPr lvl="0">
              <a:lnSpc>
                <a:spcPct val="150000"/>
              </a:lnSpc>
              <a:defRPr/>
            </a:pPr>
            <a:r>
              <a:rPr lang="en-US" altLang="zh-CN" dirty="0">
                <a:solidFill>
                  <a:srgbClr val="C55A11"/>
                </a:solidFill>
                <a:latin typeface="Arial" panose="020B0604020202020204" pitchFamily="34" charset="0"/>
                <a:ea typeface="微软雅黑" panose="020B0503020204020204" charset="-122"/>
                <a:cs typeface="+mn-ea"/>
                <a:sym typeface="Arial" panose="020B0604020202020204" pitchFamily="34" charset="0"/>
              </a:rPr>
              <a:t>   </a:t>
            </a:r>
            <a:r>
              <a:rPr lang="zh-CN" altLang="en-US" dirty="0">
                <a:latin typeface="Arial" panose="020B0604020202020204" pitchFamily="34" charset="0"/>
                <a:ea typeface="微软雅黑" panose="020B0503020204020204" charset="-122"/>
                <a:cs typeface="+mn-ea"/>
                <a:sym typeface="Arial" panose="020B0604020202020204" pitchFamily="34" charset="0"/>
              </a:rPr>
              <a:t>填报时，遵循“</a:t>
            </a:r>
            <a:r>
              <a:rPr lang="zh-CN" altLang="en-US" b="1" dirty="0">
                <a:solidFill>
                  <a:srgbClr val="C00000"/>
                </a:solidFill>
                <a:latin typeface="Arial" panose="020B0604020202020204" pitchFamily="34" charset="0"/>
                <a:ea typeface="微软雅黑" panose="020B0503020204020204" charset="-122"/>
                <a:cs typeface="+mn-ea"/>
                <a:sym typeface="Arial" panose="020B0604020202020204" pitchFamily="34" charset="0"/>
              </a:rPr>
              <a:t>主体校统计原则</a:t>
            </a:r>
            <a:r>
              <a:rPr lang="zh-CN" altLang="en-US" dirty="0">
                <a:latin typeface="Arial" panose="020B0604020202020204" pitchFamily="34" charset="0"/>
                <a:ea typeface="微软雅黑" panose="020B0503020204020204" charset="-122"/>
                <a:cs typeface="+mn-ea"/>
                <a:sym typeface="Arial" panose="020B0604020202020204" pitchFamily="34" charset="0"/>
              </a:rPr>
              <a:t>”，严格执行</a:t>
            </a:r>
            <a:r>
              <a:rPr lang="en-US" altLang="zh-CN" dirty="0">
                <a:latin typeface="Arial" panose="020B0604020202020204" pitchFamily="34" charset="0"/>
                <a:ea typeface="微软雅黑" panose="020B0503020204020204" charset="-122"/>
                <a:cs typeface="+mn-ea"/>
                <a:sym typeface="Arial" panose="020B0604020202020204" pitchFamily="34" charset="0"/>
              </a:rPr>
              <a:t>《</a:t>
            </a:r>
            <a:r>
              <a:rPr lang="zh-CN" altLang="en-US" dirty="0">
                <a:latin typeface="Arial" panose="020B0604020202020204" pitchFamily="34" charset="0"/>
                <a:ea typeface="微软雅黑" panose="020B0503020204020204" charset="-122"/>
                <a:cs typeface="+mn-ea"/>
                <a:sym typeface="Arial" panose="020B0604020202020204" pitchFamily="34" charset="0"/>
              </a:rPr>
              <a:t>统计法</a:t>
            </a:r>
            <a:r>
              <a:rPr lang="en-US" altLang="zh-CN" dirty="0">
                <a:latin typeface="Arial" panose="020B0604020202020204" pitchFamily="34" charset="0"/>
                <a:ea typeface="微软雅黑" panose="020B0503020204020204" charset="-122"/>
                <a:cs typeface="+mn-ea"/>
                <a:sym typeface="Arial" panose="020B0604020202020204" pitchFamily="34" charset="0"/>
              </a:rPr>
              <a:t>》《</a:t>
            </a:r>
            <a:r>
              <a:rPr lang="zh-CN" altLang="en-US" dirty="0">
                <a:latin typeface="Arial" panose="020B0604020202020204" pitchFamily="34" charset="0"/>
                <a:ea typeface="微软雅黑" panose="020B0503020204020204" charset="-122"/>
                <a:cs typeface="+mn-ea"/>
                <a:sym typeface="Arial" panose="020B0604020202020204" pitchFamily="34" charset="0"/>
              </a:rPr>
              <a:t>教育统计管理规定</a:t>
            </a:r>
            <a:r>
              <a:rPr lang="en-US" altLang="zh-CN" dirty="0">
                <a:latin typeface="Arial" panose="020B0604020202020204" pitchFamily="34" charset="0"/>
                <a:ea typeface="微软雅黑" panose="020B0503020204020204" charset="-122"/>
                <a:cs typeface="+mn-ea"/>
                <a:sym typeface="Arial" panose="020B0604020202020204" pitchFamily="34" charset="0"/>
              </a:rPr>
              <a:t>》</a:t>
            </a:r>
            <a:r>
              <a:rPr lang="zh-CN" altLang="en-US" dirty="0">
                <a:latin typeface="Arial" panose="020B0604020202020204" pitchFamily="34" charset="0"/>
                <a:ea typeface="微软雅黑" panose="020B0503020204020204" charset="-122"/>
                <a:cs typeface="+mn-ea"/>
                <a:sym typeface="Arial" panose="020B0604020202020204" pitchFamily="34" charset="0"/>
              </a:rPr>
              <a:t>各项条款，按照本调查制度的指标解释和填报说明准确填报。任何单位和个人不得虚报、瞒报、拒报、迟报</a:t>
            </a:r>
            <a:endParaRPr lang="en-US" altLang="zh-CN" dirty="0">
              <a:latin typeface="Arial" panose="020B0604020202020204" pitchFamily="34" charset="0"/>
              <a:ea typeface="微软雅黑" panose="020B0503020204020204" charset="-122"/>
              <a:cs typeface="+mn-ea"/>
              <a:sym typeface="Arial" panose="020B0604020202020204" pitchFamily="34" charset="0"/>
            </a:endParaRPr>
          </a:p>
          <a:p>
            <a:pPr marL="171450" lvl="0" indent="-171450">
              <a:lnSpc>
                <a:spcPct val="150000"/>
              </a:lnSpc>
              <a:buFont typeface="Wingdings" panose="05000000000000000000" pitchFamily="2" charset="2"/>
              <a:buChar char="l"/>
              <a:defRPr/>
            </a:pPr>
            <a:r>
              <a:rPr lang="zh-CN" altLang="en-US" b="1" dirty="0">
                <a:solidFill>
                  <a:srgbClr val="C55A11"/>
                </a:solidFill>
                <a:latin typeface="Arial" panose="020B0604020202020204" pitchFamily="34" charset="0"/>
                <a:ea typeface="微软雅黑" panose="020B0503020204020204" charset="-122"/>
                <a:cs typeface="+mn-ea"/>
                <a:sym typeface="Arial" panose="020B0604020202020204" pitchFamily="34" charset="0"/>
              </a:rPr>
              <a:t>注意事项</a:t>
            </a:r>
            <a:endParaRPr lang="en-US" altLang="zh-CN"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a:p>
            <a:pPr lvl="0">
              <a:lnSpc>
                <a:spcPct val="150000"/>
              </a:lnSpc>
              <a:defRPr/>
            </a:pPr>
            <a:r>
              <a:rPr lang="en-US" altLang="zh-CN" dirty="0">
                <a:latin typeface="Arial" panose="020B0604020202020204" pitchFamily="34" charset="0"/>
                <a:ea typeface="微软雅黑" panose="020B0503020204020204" charset="-122"/>
                <a:cs typeface="+mn-ea"/>
                <a:sym typeface="Arial" panose="020B0604020202020204" pitchFamily="34" charset="0"/>
              </a:rPr>
              <a:t>    《</a:t>
            </a:r>
            <a:r>
              <a:rPr lang="zh-CN" altLang="en-US" dirty="0">
                <a:latin typeface="Arial" panose="020B0604020202020204" pitchFamily="34" charset="0"/>
                <a:ea typeface="微软雅黑" panose="020B0503020204020204" charset="-122"/>
                <a:cs typeface="+mn-ea"/>
                <a:sym typeface="Arial" panose="020B0604020202020204" pitchFamily="34" charset="0"/>
              </a:rPr>
              <a:t>各级各类学校基本建设完成情况表</a:t>
            </a:r>
            <a:r>
              <a:rPr lang="en-US" altLang="zh-CN" dirty="0">
                <a:latin typeface="Arial" panose="020B0604020202020204" pitchFamily="34" charset="0"/>
                <a:ea typeface="微软雅黑" panose="020B0503020204020204" charset="-122"/>
                <a:cs typeface="+mn-ea"/>
                <a:sym typeface="Arial" panose="020B0604020202020204" pitchFamily="34" charset="0"/>
              </a:rPr>
              <a:t>》</a:t>
            </a:r>
            <a:r>
              <a:rPr lang="zh-CN" altLang="en-US" dirty="0">
                <a:latin typeface="Arial" panose="020B0604020202020204" pitchFamily="34" charset="0"/>
                <a:ea typeface="微软雅黑" panose="020B0503020204020204" charset="-122"/>
                <a:cs typeface="+mn-ea"/>
                <a:sym typeface="Arial" panose="020B0604020202020204" pitchFamily="34" charset="0"/>
              </a:rPr>
              <a:t>资金类型的数据</a:t>
            </a:r>
            <a:r>
              <a:rPr lang="zh-CN" altLang="en-US" b="1" dirty="0">
                <a:solidFill>
                  <a:srgbClr val="C00000"/>
                </a:solidFill>
                <a:latin typeface="Arial" panose="020B0604020202020204" pitchFamily="34" charset="0"/>
                <a:ea typeface="微软雅黑" panose="020B0503020204020204" charset="-122"/>
                <a:cs typeface="+mn-ea"/>
                <a:sym typeface="Arial" panose="020B0604020202020204" pitchFamily="34" charset="0"/>
              </a:rPr>
              <a:t>保留一位小数</a:t>
            </a:r>
            <a:r>
              <a:rPr lang="zh-CN" altLang="en-US" dirty="0">
                <a:latin typeface="Arial" panose="020B0604020202020204" pitchFamily="34" charset="0"/>
                <a:ea typeface="微软雅黑" panose="020B0503020204020204" charset="-122"/>
                <a:cs typeface="+mn-ea"/>
                <a:sym typeface="Arial" panose="020B0604020202020204" pitchFamily="34" charset="0"/>
              </a:rPr>
              <a:t>；面积类型的数据</a:t>
            </a:r>
            <a:r>
              <a:rPr lang="zh-CN" altLang="en-US" b="1" dirty="0">
                <a:solidFill>
                  <a:srgbClr val="C00000"/>
                </a:solidFill>
                <a:latin typeface="Arial" panose="020B0604020202020204" pitchFamily="34" charset="0"/>
                <a:ea typeface="微软雅黑" panose="020B0503020204020204" charset="-122"/>
                <a:cs typeface="+mn-ea"/>
                <a:sym typeface="Arial" panose="020B0604020202020204" pitchFamily="34" charset="0"/>
              </a:rPr>
              <a:t>保留整数</a:t>
            </a:r>
            <a:endParaRPr lang="en-US" altLang="zh-CN" b="1" dirty="0">
              <a:solidFill>
                <a:srgbClr val="C0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3" name="îṣľíďe"/>
          <p:cNvSpPr/>
          <p:nvPr/>
        </p:nvSpPr>
        <p:spPr>
          <a:xfrm>
            <a:off x="638959" y="1870261"/>
            <a:ext cx="3554341" cy="1319670"/>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0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6" name="îṡḻïḑe"/>
          <p:cNvSpPr/>
          <p:nvPr/>
        </p:nvSpPr>
        <p:spPr>
          <a:xfrm flipH="1">
            <a:off x="571222" y="2152702"/>
            <a:ext cx="3622078" cy="700192"/>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defRPr/>
            </a:pPr>
            <a:r>
              <a:rPr lang="zh-CN" altLang="en-US" sz="1400" dirty="0"/>
              <a:t>基础教育学校和中等职业学校为</a:t>
            </a:r>
            <a:r>
              <a:rPr lang="en-US" altLang="zh-CN" sz="1400" b="1" dirty="0">
                <a:solidFill>
                  <a:srgbClr val="C00000"/>
                </a:solidFill>
              </a:rPr>
              <a:t>10</a:t>
            </a:r>
            <a:r>
              <a:rPr lang="zh-CN" altLang="en-US" sz="1400" b="1" dirty="0">
                <a:solidFill>
                  <a:srgbClr val="C00000"/>
                </a:solidFill>
              </a:rPr>
              <a:t>月</a:t>
            </a:r>
            <a:r>
              <a:rPr lang="en-US" altLang="zh-CN" sz="1400" b="1" dirty="0">
                <a:solidFill>
                  <a:srgbClr val="C00000"/>
                </a:solidFill>
              </a:rPr>
              <a:t>15</a:t>
            </a:r>
            <a:r>
              <a:rPr lang="zh-CN" altLang="en-US" sz="1400" b="1" dirty="0">
                <a:solidFill>
                  <a:srgbClr val="C00000"/>
                </a:solidFill>
              </a:rPr>
              <a:t>日前</a:t>
            </a:r>
            <a:endParaRPr lang="en-US" altLang="zh-CN" sz="1400" dirty="0"/>
          </a:p>
          <a:p>
            <a:pPr lvl="0">
              <a:lnSpc>
                <a:spcPct val="150000"/>
              </a:lnSpc>
              <a:defRPr/>
            </a:pPr>
            <a:r>
              <a:rPr lang="zh-CN" altLang="en-US" sz="1400" dirty="0"/>
              <a:t>高等教育学校为</a:t>
            </a:r>
            <a:r>
              <a:rPr lang="en-US" altLang="zh-CN" sz="1400" b="1" dirty="0">
                <a:solidFill>
                  <a:srgbClr val="C00000"/>
                </a:solidFill>
              </a:rPr>
              <a:t>10</a:t>
            </a:r>
            <a:r>
              <a:rPr lang="zh-CN" altLang="en-US" sz="1400" b="1" dirty="0">
                <a:solidFill>
                  <a:srgbClr val="C00000"/>
                </a:solidFill>
              </a:rPr>
              <a:t>月</a:t>
            </a:r>
            <a:r>
              <a:rPr lang="en-US" altLang="zh-CN" sz="1400" b="1" dirty="0">
                <a:solidFill>
                  <a:srgbClr val="C00000"/>
                </a:solidFill>
              </a:rPr>
              <a:t>31</a:t>
            </a:r>
            <a:r>
              <a:rPr lang="zh-CN" altLang="en-US" sz="1400" b="1" dirty="0">
                <a:solidFill>
                  <a:srgbClr val="C00000"/>
                </a:solidFill>
              </a:rPr>
              <a:t>日前</a:t>
            </a:r>
            <a:endParaRPr kumimoji="0" lang="en-US" altLang="zh-CN" sz="10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7" name="iślïďè"/>
          <p:cNvSpPr txBox="1"/>
          <p:nvPr/>
        </p:nvSpPr>
        <p:spPr>
          <a:xfrm flipH="1">
            <a:off x="835781" y="1870261"/>
            <a:ext cx="1460196" cy="369332"/>
          </a:xfrm>
          <a:prstGeom prst="rect">
            <a:avLst/>
          </a:prstGeom>
        </p:spPr>
        <p:txBody>
          <a:bodyPr wrap="square" anchor="b"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55A11"/>
                </a:solidFill>
                <a:effectLst/>
                <a:uLnTx/>
                <a:uFillTx/>
                <a:latin typeface="Arial" panose="020B0604020202020204" pitchFamily="34" charset="0"/>
                <a:ea typeface="微软雅黑" panose="020B0503020204020204" charset="-122"/>
                <a:cs typeface="+mn-ea"/>
                <a:sym typeface="Arial" panose="020B0604020202020204" pitchFamily="34" charset="0"/>
              </a:rPr>
              <a:t>年报</a:t>
            </a:r>
            <a:endParaRPr kumimoji="0" lang="en-US" altLang="zh-CN" sz="1800" b="1" i="0" u="none" strike="noStrike" kern="1200" cap="none" spc="0" normalizeH="0" baseline="0" noProof="0" dirty="0">
              <a:ln>
                <a:noFill/>
              </a:ln>
              <a:solidFill>
                <a:srgbClr val="C55A1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75" name="îṣľíďe"/>
          <p:cNvSpPr/>
          <p:nvPr/>
        </p:nvSpPr>
        <p:spPr>
          <a:xfrm>
            <a:off x="4265071" y="1870261"/>
            <a:ext cx="3554341" cy="1319671"/>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0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79" name="iślïďè"/>
          <p:cNvSpPr txBox="1"/>
          <p:nvPr/>
        </p:nvSpPr>
        <p:spPr>
          <a:xfrm flipH="1">
            <a:off x="4702199" y="1870264"/>
            <a:ext cx="1460196" cy="369332"/>
          </a:xfrm>
          <a:prstGeom prst="rect">
            <a:avLst/>
          </a:prstGeom>
        </p:spPr>
        <p:txBody>
          <a:bodyPr wrap="square" anchor="b"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b="1" dirty="0">
                <a:solidFill>
                  <a:srgbClr val="C55A11"/>
                </a:solidFill>
                <a:latin typeface="Arial" panose="020B0604020202020204" pitchFamily="34" charset="0"/>
                <a:ea typeface="微软雅黑" panose="020B0503020204020204" charset="-122"/>
                <a:cs typeface="+mn-ea"/>
                <a:sym typeface="Arial" panose="020B0604020202020204" pitchFamily="34" charset="0"/>
              </a:rPr>
              <a:t>季报</a:t>
            </a:r>
            <a:endParaRPr lang="en-US" altLang="zh-CN"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9" name="îṣľíďe"/>
          <p:cNvSpPr/>
          <p:nvPr/>
        </p:nvSpPr>
        <p:spPr>
          <a:xfrm>
            <a:off x="7888098" y="1870259"/>
            <a:ext cx="3808785" cy="1319672"/>
          </a:xfrm>
          <a:prstGeom prst="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0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92" name="iślïďè"/>
          <p:cNvSpPr txBox="1"/>
          <p:nvPr/>
        </p:nvSpPr>
        <p:spPr>
          <a:xfrm flipH="1">
            <a:off x="8127455" y="1870264"/>
            <a:ext cx="2501008" cy="369332"/>
          </a:xfrm>
          <a:prstGeom prst="rect">
            <a:avLst/>
          </a:prstGeom>
        </p:spPr>
        <p:txBody>
          <a:bodyPr wrap="square" anchor="b"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b="1"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b="1" dirty="0">
                <a:solidFill>
                  <a:srgbClr val="C55A11"/>
                </a:solidFill>
                <a:latin typeface="Arial" panose="020B0604020202020204" pitchFamily="34" charset="0"/>
                <a:ea typeface="微软雅黑" panose="020B0503020204020204" charset="-122"/>
                <a:cs typeface="+mn-ea"/>
                <a:sym typeface="Arial" panose="020B0604020202020204" pitchFamily="34" charset="0"/>
              </a:rPr>
              <a:t>基本建设完成情况表</a:t>
            </a:r>
            <a:r>
              <a:rPr lang="en-US" altLang="zh-CN" b="1"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endParaRPr lang="en-US" altLang="zh-CN"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5" name="îṡḻïḑe"/>
          <p:cNvSpPr/>
          <p:nvPr/>
        </p:nvSpPr>
        <p:spPr>
          <a:xfrm flipH="1">
            <a:off x="4333106" y="2152702"/>
            <a:ext cx="3171794" cy="1023357"/>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defRPr/>
            </a:pPr>
            <a:r>
              <a:rPr lang="zh-CN" altLang="en-US" sz="1400" dirty="0"/>
              <a:t>第一季度为</a:t>
            </a:r>
            <a:r>
              <a:rPr lang="en-US" altLang="zh-CN" sz="1400" b="1" dirty="0">
                <a:solidFill>
                  <a:srgbClr val="C00000"/>
                </a:solidFill>
              </a:rPr>
              <a:t>4</a:t>
            </a:r>
            <a:r>
              <a:rPr lang="zh-CN" altLang="en-US" sz="1400" b="1" dirty="0">
                <a:solidFill>
                  <a:srgbClr val="C00000"/>
                </a:solidFill>
              </a:rPr>
              <a:t>月</a:t>
            </a:r>
            <a:r>
              <a:rPr lang="en-US" altLang="zh-CN" sz="1400" b="1" dirty="0">
                <a:solidFill>
                  <a:srgbClr val="C00000"/>
                </a:solidFill>
              </a:rPr>
              <a:t>15</a:t>
            </a:r>
            <a:r>
              <a:rPr lang="zh-CN" altLang="en-US" sz="1400" b="1" dirty="0">
                <a:solidFill>
                  <a:srgbClr val="C00000"/>
                </a:solidFill>
              </a:rPr>
              <a:t>日前</a:t>
            </a:r>
            <a:endParaRPr lang="en-US" altLang="zh-CN" sz="1400" b="1" dirty="0">
              <a:solidFill>
                <a:srgbClr val="C00000"/>
              </a:solidFill>
            </a:endParaRPr>
          </a:p>
          <a:p>
            <a:pPr lvl="0">
              <a:lnSpc>
                <a:spcPct val="150000"/>
              </a:lnSpc>
              <a:defRPr/>
            </a:pPr>
            <a:r>
              <a:rPr lang="zh-CN" altLang="en-US" sz="1400" dirty="0"/>
              <a:t>第二季度为</a:t>
            </a:r>
            <a:r>
              <a:rPr lang="en-US" altLang="zh-CN" sz="1400" b="1" dirty="0">
                <a:solidFill>
                  <a:srgbClr val="C00000"/>
                </a:solidFill>
              </a:rPr>
              <a:t>7</a:t>
            </a:r>
            <a:r>
              <a:rPr lang="zh-CN" altLang="en-US" sz="1400" b="1" dirty="0">
                <a:solidFill>
                  <a:srgbClr val="C00000"/>
                </a:solidFill>
              </a:rPr>
              <a:t>月</a:t>
            </a:r>
            <a:r>
              <a:rPr lang="en-US" altLang="zh-CN" sz="1400" b="1" dirty="0">
                <a:solidFill>
                  <a:srgbClr val="C00000"/>
                </a:solidFill>
              </a:rPr>
              <a:t>15</a:t>
            </a:r>
            <a:r>
              <a:rPr lang="zh-CN" altLang="en-US" sz="1400" b="1" dirty="0">
                <a:solidFill>
                  <a:srgbClr val="C00000"/>
                </a:solidFill>
              </a:rPr>
              <a:t>日前</a:t>
            </a:r>
            <a:endParaRPr lang="en-US" altLang="zh-CN" sz="1400" b="1" dirty="0">
              <a:solidFill>
                <a:srgbClr val="C00000"/>
              </a:solidFill>
            </a:endParaRPr>
          </a:p>
          <a:p>
            <a:pPr lvl="0">
              <a:lnSpc>
                <a:spcPct val="150000"/>
              </a:lnSpc>
              <a:defRPr/>
            </a:pPr>
            <a:r>
              <a:rPr lang="zh-CN" altLang="en-US" sz="1400" dirty="0"/>
              <a:t>第四季度为</a:t>
            </a:r>
            <a:r>
              <a:rPr lang="zh-CN" altLang="en-US" sz="1400" b="1" dirty="0">
                <a:solidFill>
                  <a:srgbClr val="C00000"/>
                </a:solidFill>
              </a:rPr>
              <a:t>次年</a:t>
            </a:r>
            <a:r>
              <a:rPr lang="en-US" altLang="zh-CN" sz="1400" b="1" dirty="0">
                <a:solidFill>
                  <a:srgbClr val="C00000"/>
                </a:solidFill>
              </a:rPr>
              <a:t>1</a:t>
            </a:r>
            <a:r>
              <a:rPr lang="zh-CN" altLang="en-US" sz="1400" b="1" dirty="0">
                <a:solidFill>
                  <a:srgbClr val="C00000"/>
                </a:solidFill>
              </a:rPr>
              <a:t>月</a:t>
            </a:r>
            <a:r>
              <a:rPr lang="en-US" altLang="zh-CN" sz="1400" b="1" dirty="0">
                <a:solidFill>
                  <a:srgbClr val="C00000"/>
                </a:solidFill>
              </a:rPr>
              <a:t>15</a:t>
            </a:r>
            <a:r>
              <a:rPr lang="zh-CN" altLang="en-US" sz="1400" b="1" dirty="0">
                <a:solidFill>
                  <a:srgbClr val="C00000"/>
                </a:solidFill>
              </a:rPr>
              <a:t>日前</a:t>
            </a:r>
            <a:endParaRPr kumimoji="0" lang="en-US" altLang="zh-CN" sz="10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98" name="îṡḻïḑe"/>
          <p:cNvSpPr/>
          <p:nvPr/>
        </p:nvSpPr>
        <p:spPr>
          <a:xfrm flipH="1">
            <a:off x="7959594" y="2235826"/>
            <a:ext cx="2356792" cy="307777"/>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400" b="1" dirty="0">
                <a:solidFill>
                  <a:srgbClr val="C00000"/>
                </a:solidFill>
              </a:rPr>
              <a:t>次年</a:t>
            </a:r>
            <a:r>
              <a:rPr lang="en-US" altLang="zh-CN" sz="1400" b="1" dirty="0">
                <a:solidFill>
                  <a:srgbClr val="C00000"/>
                </a:solidFill>
              </a:rPr>
              <a:t>3</a:t>
            </a:r>
            <a:r>
              <a:rPr lang="zh-CN" altLang="en-US" sz="1400" b="1" dirty="0">
                <a:solidFill>
                  <a:srgbClr val="C00000"/>
                </a:solidFill>
              </a:rPr>
              <a:t>月</a:t>
            </a:r>
            <a:r>
              <a:rPr lang="en-US" altLang="zh-CN" sz="1400" b="1" dirty="0">
                <a:solidFill>
                  <a:srgbClr val="C00000"/>
                </a:solidFill>
              </a:rPr>
              <a:t>30</a:t>
            </a:r>
            <a:r>
              <a:rPr lang="zh-CN" altLang="en-US" sz="1400" b="1" dirty="0">
                <a:solidFill>
                  <a:srgbClr val="C00000"/>
                </a:solidFill>
              </a:rPr>
              <a:t>日前</a:t>
            </a:r>
            <a:endParaRPr kumimoji="0" lang="en-US" altLang="zh-CN" sz="10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ïṡlîďe"/>
        <p:cNvGrpSpPr/>
        <p:nvPr/>
      </p:nvGrpSpPr>
      <p:grpSpPr>
        <a:xfrm>
          <a:off x="0" y="0"/>
          <a:ext cx="0" cy="0"/>
          <a:chOff x="0" y="0"/>
          <a:chExt cx="0" cy="0"/>
        </a:xfrm>
      </p:grpSpPr>
      <p:sp>
        <p:nvSpPr>
          <p:cNvPr id="15" name="í$ľîďe"/>
          <p:cNvSpPr>
            <a:spLocks noGrp="1"/>
          </p:cNvSpPr>
          <p:nvPr>
            <p:ph type="title"/>
          </p:nvPr>
        </p:nvSpPr>
        <p:spPr>
          <a:xfrm>
            <a:off x="4409454" y="143102"/>
            <a:ext cx="3111501" cy="506441"/>
          </a:xfrm>
        </p:spPr>
        <p:txBody>
          <a:bodyPr>
            <a:normAutofit/>
          </a:bodyPr>
          <a:lstStyle/>
          <a:p>
            <a:pPr algn="ctr"/>
            <a:r>
              <a:rPr lang="zh-CN" altLang="en-US" dirty="0">
                <a:latin typeface="Arial" panose="020B0604020202020204" pitchFamily="34" charset="0"/>
                <a:ea typeface="微软雅黑" panose="020B0503020204020204" charset="-122"/>
                <a:cs typeface="+mn-ea"/>
                <a:sym typeface="Arial" panose="020B0604020202020204" pitchFamily="34" charset="0"/>
              </a:rPr>
              <a:t>总说明</a:t>
            </a:r>
            <a:endParaRPr lang="zh-CN" altLang="en-US" dirty="0"/>
          </a:p>
        </p:txBody>
      </p:sp>
      <p:grpSp>
        <p:nvGrpSpPr>
          <p:cNvPr id="16" name="组合 15"/>
          <p:cNvGrpSpPr/>
          <p:nvPr/>
        </p:nvGrpSpPr>
        <p:grpSpPr>
          <a:xfrm>
            <a:off x="660400" y="1130299"/>
            <a:ext cx="9508833" cy="369332"/>
            <a:chOff x="2241072" y="1448617"/>
            <a:chExt cx="4824746" cy="434999"/>
          </a:xfrm>
        </p:grpSpPr>
        <p:sp>
          <p:nvSpPr>
            <p:cNvPr id="17" name="iśḷïďê"/>
            <p:cNvSpPr txBox="1"/>
            <p:nvPr/>
          </p:nvSpPr>
          <p:spPr>
            <a:xfrm>
              <a:off x="2799602" y="1448617"/>
              <a:ext cx="4266216" cy="434999"/>
            </a:xfrm>
            <a:prstGeom prst="rect">
              <a:avLst/>
            </a:prstGeom>
            <a:noFill/>
          </p:spPr>
          <p:txBody>
            <a:bodyPr wrap="square">
              <a:spAutoFit/>
            </a:bodyPr>
            <a:lstStyle/>
            <a:p>
              <a:pPr lvl="0">
                <a:defRPr/>
              </a:pPr>
              <a:r>
                <a:rPr lang="zh-CN" altLang="en-US" b="1" dirty="0">
                  <a:solidFill>
                    <a:srgbClr val="000000"/>
                  </a:solidFill>
                  <a:latin typeface="Arial" panose="020B0604020202020204" pitchFamily="34" charset="0"/>
                  <a:ea typeface="微软雅黑" panose="020B0503020204020204" charset="-122"/>
                  <a:cs typeface="+mn-ea"/>
                  <a:sym typeface="Arial" panose="020B0604020202020204" pitchFamily="34" charset="0"/>
                </a:rPr>
                <a:t>质量控制</a:t>
              </a:r>
              <a:endParaRPr lang="en-US" altLang="zh-CN" b="1" dirty="0">
                <a:solidFill>
                  <a:srgbClr val="00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îṥļîde"/>
            <p:cNvSpPr txBox="1"/>
            <p:nvPr/>
          </p:nvSpPr>
          <p:spPr>
            <a:xfrm>
              <a:off x="2241072" y="1448617"/>
              <a:ext cx="634425" cy="434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rPr>
                <a:t>（八）</a:t>
              </a:r>
              <a:endPar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sp>
        <p:nvSpPr>
          <p:cNvPr id="9" name="isľíde"/>
          <p:cNvSpPr txBox="1"/>
          <p:nvPr/>
        </p:nvSpPr>
        <p:spPr>
          <a:xfrm>
            <a:off x="1162458" y="3142810"/>
            <a:ext cx="3512374" cy="338554"/>
          </a:xfrm>
          <a:prstGeom prst="rect">
            <a:avLst/>
          </a:prstGeom>
          <a:noFill/>
          <a:ln>
            <a:noFill/>
          </a:ln>
        </p:spPr>
        <p:txBody>
          <a:bodyPr wrap="square" lIns="91440" tIns="45720" rIns="91440" bIns="45720" anchor="ctr" anchorCtr="0">
            <a:spAutoFit/>
          </a:bodyPr>
          <a:lstStyle/>
          <a:p>
            <a:pPr lvl="0" defTabSz="913765">
              <a:buSzPct val="25000"/>
              <a:defRPr/>
            </a:pPr>
            <a:r>
              <a:rPr lang="en-US" altLang="zh-CN" sz="1600" b="1" dirty="0">
                <a:solidFill>
                  <a:srgbClr val="C55A11"/>
                </a:solidFill>
              </a:rPr>
              <a:t>1.</a:t>
            </a:r>
            <a:r>
              <a:rPr lang="zh-CN" altLang="en-US" sz="1600" b="1" dirty="0">
                <a:solidFill>
                  <a:srgbClr val="C55A11"/>
                </a:solidFill>
              </a:rPr>
              <a:t>任务部署环节</a:t>
            </a:r>
            <a:endParaRPr lang="zh-CN" altLang="en-US" sz="1600" b="1" dirty="0">
              <a:solidFill>
                <a:srgbClr val="C55A11"/>
              </a:solidFill>
            </a:endParaRPr>
          </a:p>
        </p:txBody>
      </p:sp>
      <p:sp>
        <p:nvSpPr>
          <p:cNvPr id="10" name="iṥḷïḓé"/>
          <p:cNvSpPr/>
          <p:nvPr/>
        </p:nvSpPr>
        <p:spPr>
          <a:xfrm flipH="1">
            <a:off x="1162459" y="3363505"/>
            <a:ext cx="4122949" cy="1156855"/>
          </a:xfrm>
          <a:prstGeom prst="rect">
            <a:avLst/>
          </a:prstGeom>
          <a:ln>
            <a:noFill/>
          </a:ln>
        </p:spPr>
        <p:txBody>
          <a:bodyPr wrap="square" lIns="91440" tIns="45720" rIns="91440" bIns="45720" anchor="t">
            <a:spAutoFit/>
          </a:bodyPr>
          <a:lstStyle/>
          <a:p>
            <a:pPr>
              <a:lnSpc>
                <a:spcPct val="150000"/>
              </a:lnSpc>
            </a:pPr>
            <a:r>
              <a:rPr lang="en-US" altLang="zh-CN" sz="1600" dirty="0">
                <a:latin typeface="+mn-ea"/>
              </a:rPr>
              <a:t>1</a:t>
            </a:r>
            <a:r>
              <a:rPr lang="zh-CN" altLang="zh-CN" sz="1600" dirty="0">
                <a:latin typeface="+mn-ea"/>
              </a:rPr>
              <a:t>）印发统计调查工作文件</a:t>
            </a:r>
            <a:endParaRPr lang="zh-CN" altLang="zh-CN" sz="1600" dirty="0">
              <a:latin typeface="+mn-ea"/>
            </a:endParaRPr>
          </a:p>
          <a:p>
            <a:pPr>
              <a:lnSpc>
                <a:spcPct val="150000"/>
              </a:lnSpc>
            </a:pPr>
            <a:r>
              <a:rPr lang="en-US" altLang="zh-CN" sz="1600" dirty="0">
                <a:latin typeface="+mn-ea"/>
              </a:rPr>
              <a:t>2</a:t>
            </a:r>
            <a:r>
              <a:rPr lang="zh-CN" altLang="zh-CN" sz="1600" dirty="0">
                <a:latin typeface="+mn-ea"/>
              </a:rPr>
              <a:t>）确定统计调查对象</a:t>
            </a:r>
            <a:endParaRPr lang="zh-CN" altLang="zh-CN" sz="1600" dirty="0">
              <a:latin typeface="+mn-ea"/>
            </a:endParaRPr>
          </a:p>
          <a:p>
            <a:pPr>
              <a:lnSpc>
                <a:spcPct val="150000"/>
              </a:lnSpc>
            </a:pPr>
            <a:r>
              <a:rPr lang="en-US" altLang="zh-CN" sz="1600" dirty="0">
                <a:latin typeface="+mn-ea"/>
              </a:rPr>
              <a:t>3</a:t>
            </a:r>
            <a:r>
              <a:rPr lang="zh-CN" altLang="zh-CN" sz="1600" dirty="0">
                <a:latin typeface="+mn-ea"/>
              </a:rPr>
              <a:t>）组织开展人员培训</a:t>
            </a:r>
            <a:endParaRPr lang="zh-CN" altLang="zh-CN" sz="1600" dirty="0">
              <a:latin typeface="+mn-ea"/>
            </a:endParaRPr>
          </a:p>
        </p:txBody>
      </p:sp>
      <p:sp>
        <p:nvSpPr>
          <p:cNvPr id="12" name="îśḻide"/>
          <p:cNvSpPr>
            <a:spLocks noGrp="1"/>
          </p:cNvSpPr>
          <p:nvPr>
            <p:ph type="sldNum" sz="quarter" idx="12"/>
          </p:nvPr>
        </p:nvSpPr>
        <p:spPr>
          <a:xfrm>
            <a:off x="9176260" y="6235704"/>
            <a:ext cx="2547595" cy="206381"/>
          </a:xfrm>
        </p:spPr>
        <p:txBody>
          <a:bodyPr/>
          <a:lstStyle/>
          <a:p>
            <a:r>
              <a:rPr lang="en-US" altLang="zh-CN" dirty="0"/>
              <a:t>1</a:t>
            </a:r>
            <a:endParaRPr lang="zh-CN" altLang="en-US" dirty="0"/>
          </a:p>
        </p:txBody>
      </p:sp>
      <p:sp>
        <p:nvSpPr>
          <p:cNvPr id="13" name="isľíde"/>
          <p:cNvSpPr txBox="1"/>
          <p:nvPr/>
        </p:nvSpPr>
        <p:spPr>
          <a:xfrm>
            <a:off x="6503752" y="1336250"/>
            <a:ext cx="3601692" cy="338554"/>
          </a:xfrm>
          <a:prstGeom prst="rect">
            <a:avLst/>
          </a:prstGeom>
          <a:noFill/>
          <a:ln>
            <a:noFill/>
          </a:ln>
        </p:spPr>
        <p:txBody>
          <a:bodyPr wrap="square" lIns="91440" tIns="45720" rIns="91440" bIns="45720" anchor="ctr" anchorCtr="0">
            <a:spAutoFit/>
          </a:bodyPr>
          <a:lstStyle/>
          <a:p>
            <a:pPr lvl="0" defTabSz="913765">
              <a:buSzPct val="25000"/>
              <a:defRPr/>
            </a:pPr>
            <a:r>
              <a:rPr lang="en-US" altLang="zh-CN" sz="1600" b="1" dirty="0">
                <a:solidFill>
                  <a:srgbClr val="C55A11"/>
                </a:solidFill>
              </a:rPr>
              <a:t>2.</a:t>
            </a:r>
            <a:r>
              <a:rPr lang="zh-CN" altLang="en-US" sz="1600" b="1" dirty="0">
                <a:solidFill>
                  <a:srgbClr val="C55A11"/>
                </a:solidFill>
              </a:rPr>
              <a:t>数据采集环节</a:t>
            </a:r>
            <a:endParaRPr lang="zh-CN" altLang="en-US" sz="1600" b="1" dirty="0">
              <a:solidFill>
                <a:srgbClr val="C55A11"/>
              </a:solidFill>
            </a:endParaRPr>
          </a:p>
        </p:txBody>
      </p:sp>
      <p:sp>
        <p:nvSpPr>
          <p:cNvPr id="14" name="iṥḷïḓé"/>
          <p:cNvSpPr/>
          <p:nvPr/>
        </p:nvSpPr>
        <p:spPr>
          <a:xfrm flipH="1">
            <a:off x="6503753" y="1519093"/>
            <a:ext cx="5360085" cy="3188180"/>
          </a:xfrm>
          <a:prstGeom prst="rect">
            <a:avLst/>
          </a:prstGeom>
          <a:ln>
            <a:noFill/>
          </a:ln>
        </p:spPr>
        <p:txBody>
          <a:bodyPr wrap="square" lIns="91440" tIns="45720" rIns="91440" bIns="45720" anchor="t">
            <a:spAutoFit/>
          </a:bodyPr>
          <a:lstStyle/>
          <a:p>
            <a:pPr>
              <a:lnSpc>
                <a:spcPct val="150000"/>
              </a:lnSpc>
            </a:pPr>
            <a:r>
              <a:rPr lang="en-US" altLang="zh-CN" sz="1600" dirty="0">
                <a:latin typeface="+mn-ea"/>
              </a:rPr>
              <a:t>1</a:t>
            </a:r>
            <a:r>
              <a:rPr lang="zh-CN" altLang="en-US" sz="1600" dirty="0">
                <a:latin typeface="+mn-ea"/>
              </a:rPr>
              <a:t>）做好统计人员身份认证</a:t>
            </a:r>
            <a:r>
              <a:rPr lang="en-US" altLang="zh-CN" sz="1600" dirty="0">
                <a:latin typeface="+mn-ea"/>
              </a:rPr>
              <a:t>     </a:t>
            </a:r>
            <a:r>
              <a:rPr lang="zh-CN" altLang="en-US" sz="1400" dirty="0">
                <a:solidFill>
                  <a:srgbClr val="C55A11"/>
                </a:solidFill>
              </a:rPr>
              <a:t>教育行政部门具体承担教育统计任务的机构可以根据不同调查表设立不同的填表人和统计负责人。如，</a:t>
            </a:r>
            <a:r>
              <a:rPr lang="en-US" altLang="zh-CN" sz="1400" dirty="0">
                <a:solidFill>
                  <a:srgbClr val="C55A11"/>
                </a:solidFill>
              </a:rPr>
              <a:t>《</a:t>
            </a:r>
            <a:r>
              <a:rPr lang="zh-CN" altLang="en-US" sz="1400" dirty="0">
                <a:solidFill>
                  <a:srgbClr val="C55A11"/>
                </a:solidFill>
              </a:rPr>
              <a:t>各级各类学校基本建设完成情况表</a:t>
            </a:r>
            <a:r>
              <a:rPr lang="en-US" altLang="zh-CN" sz="1400" dirty="0">
                <a:solidFill>
                  <a:srgbClr val="C55A11"/>
                </a:solidFill>
              </a:rPr>
              <a:t>》</a:t>
            </a:r>
            <a:r>
              <a:rPr lang="zh-CN" altLang="en-US" sz="1400" dirty="0">
                <a:solidFill>
                  <a:srgbClr val="C55A11"/>
                </a:solidFill>
              </a:rPr>
              <a:t>的填表人和统计负责人应为基建管理部门人员</a:t>
            </a:r>
            <a:endParaRPr lang="en-US" altLang="zh-CN" sz="1600" dirty="0">
              <a:solidFill>
                <a:srgbClr val="C55A11"/>
              </a:solidFill>
              <a:latin typeface="+mn-ea"/>
            </a:endParaRPr>
          </a:p>
          <a:p>
            <a:pPr>
              <a:lnSpc>
                <a:spcPct val="150000"/>
              </a:lnSpc>
            </a:pPr>
            <a:r>
              <a:rPr lang="en-US" altLang="zh-CN" sz="1600" dirty="0">
                <a:latin typeface="+mn-ea"/>
              </a:rPr>
              <a:t>2</a:t>
            </a:r>
            <a:r>
              <a:rPr lang="zh-CN" altLang="en-US" sz="1600" dirty="0">
                <a:latin typeface="+mn-ea"/>
              </a:rPr>
              <a:t>）明确职责权限     </a:t>
            </a:r>
            <a:r>
              <a:rPr lang="zh-CN" altLang="zh-CN" sz="1400" dirty="0">
                <a:solidFill>
                  <a:srgbClr val="C55A11"/>
                </a:solidFill>
              </a:rPr>
              <a:t>县级以上教育行政部门有发现疑似问题并退回核实权限</a:t>
            </a:r>
            <a:endParaRPr lang="en-US" altLang="zh-CN" sz="1400" dirty="0">
              <a:solidFill>
                <a:srgbClr val="C55A11"/>
              </a:solidFill>
            </a:endParaRPr>
          </a:p>
          <a:p>
            <a:pPr>
              <a:lnSpc>
                <a:spcPct val="150000"/>
              </a:lnSpc>
            </a:pPr>
            <a:r>
              <a:rPr lang="en-US" altLang="zh-CN" sz="1600" dirty="0">
                <a:latin typeface="+mn-ea"/>
              </a:rPr>
              <a:t>3</a:t>
            </a:r>
            <a:r>
              <a:rPr lang="zh-CN" altLang="en-US" sz="1600" dirty="0">
                <a:latin typeface="+mn-ea"/>
              </a:rPr>
              <a:t>）填报单位工作部署</a:t>
            </a:r>
            <a:endParaRPr lang="en-US" altLang="zh-CN" sz="1600" dirty="0">
              <a:latin typeface="+mn-ea"/>
            </a:endParaRPr>
          </a:p>
          <a:p>
            <a:pPr>
              <a:lnSpc>
                <a:spcPct val="150000"/>
              </a:lnSpc>
            </a:pPr>
            <a:r>
              <a:rPr lang="en-US" altLang="zh-CN" sz="1600" dirty="0">
                <a:latin typeface="+mn-ea"/>
              </a:rPr>
              <a:t>4</a:t>
            </a:r>
            <a:r>
              <a:rPr lang="zh-CN" altLang="en-US" sz="1600" dirty="0">
                <a:latin typeface="+mn-ea"/>
              </a:rPr>
              <a:t>）填报单位审核原始数据</a:t>
            </a:r>
            <a:endParaRPr lang="en-US" altLang="zh-CN" sz="1600" dirty="0">
              <a:latin typeface="+mn-ea"/>
            </a:endParaRPr>
          </a:p>
          <a:p>
            <a:pPr>
              <a:lnSpc>
                <a:spcPct val="150000"/>
              </a:lnSpc>
            </a:pPr>
            <a:r>
              <a:rPr lang="en-US" altLang="zh-CN" sz="1600" dirty="0">
                <a:latin typeface="+mn-ea"/>
              </a:rPr>
              <a:t>5</a:t>
            </a:r>
            <a:r>
              <a:rPr lang="zh-CN" altLang="en-US" sz="1600" dirty="0">
                <a:latin typeface="+mn-ea"/>
              </a:rPr>
              <a:t>）填报单位数据上报</a:t>
            </a:r>
            <a:endParaRPr lang="zh-CN" altLang="zh-CN" sz="1600" dirty="0">
              <a:latin typeface="+mn-ea"/>
            </a:endParaRPr>
          </a:p>
        </p:txBody>
      </p:sp>
      <p:sp>
        <p:nvSpPr>
          <p:cNvPr id="18" name="isľíde"/>
          <p:cNvSpPr txBox="1"/>
          <p:nvPr/>
        </p:nvSpPr>
        <p:spPr>
          <a:xfrm>
            <a:off x="1162458" y="4524427"/>
            <a:ext cx="3512374" cy="338554"/>
          </a:xfrm>
          <a:prstGeom prst="rect">
            <a:avLst/>
          </a:prstGeom>
          <a:noFill/>
          <a:ln>
            <a:noFill/>
          </a:ln>
        </p:spPr>
        <p:txBody>
          <a:bodyPr wrap="square" lIns="91440" tIns="45720" rIns="91440" bIns="45720" anchor="ctr" anchorCtr="0">
            <a:spAutoFit/>
          </a:bodyPr>
          <a:lstStyle/>
          <a:p>
            <a:pPr lvl="0" defTabSz="913765">
              <a:buSzPct val="25000"/>
              <a:defRPr/>
            </a:pPr>
            <a:r>
              <a:rPr lang="en-US" altLang="zh-CN" sz="1600" b="1" dirty="0">
                <a:solidFill>
                  <a:srgbClr val="C55A11"/>
                </a:solidFill>
              </a:rPr>
              <a:t>3.</a:t>
            </a:r>
            <a:r>
              <a:rPr lang="zh-CN" altLang="en-US" sz="1600" b="1">
                <a:solidFill>
                  <a:srgbClr val="C55A11"/>
                </a:solidFill>
              </a:rPr>
              <a:t>数据审核汇总环节</a:t>
            </a:r>
            <a:endParaRPr lang="zh-CN" altLang="en-US" sz="1600" b="1" dirty="0">
              <a:solidFill>
                <a:srgbClr val="C55A11"/>
              </a:solidFill>
            </a:endParaRPr>
          </a:p>
        </p:txBody>
      </p:sp>
      <p:sp>
        <p:nvSpPr>
          <p:cNvPr id="20" name="iṥḷïḓé"/>
          <p:cNvSpPr/>
          <p:nvPr/>
        </p:nvSpPr>
        <p:spPr>
          <a:xfrm flipH="1">
            <a:off x="1162458" y="4710582"/>
            <a:ext cx="5360085" cy="1808187"/>
          </a:xfrm>
          <a:prstGeom prst="rect">
            <a:avLst/>
          </a:prstGeom>
          <a:ln>
            <a:noFill/>
          </a:ln>
        </p:spPr>
        <p:txBody>
          <a:bodyPr wrap="square" lIns="91440" tIns="45720" rIns="91440" bIns="45720" anchor="t">
            <a:spAutoFit/>
          </a:bodyPr>
          <a:lstStyle/>
          <a:p>
            <a:pPr>
              <a:lnSpc>
                <a:spcPct val="150000"/>
              </a:lnSpc>
            </a:pPr>
            <a:r>
              <a:rPr lang="en-US" altLang="zh-CN" sz="1600" dirty="0">
                <a:latin typeface="+mn-ea"/>
              </a:rPr>
              <a:t>1</a:t>
            </a:r>
            <a:r>
              <a:rPr lang="zh-CN" altLang="en-US" sz="1600" dirty="0">
                <a:latin typeface="+mn-ea"/>
              </a:rPr>
              <a:t>）审核接收数据</a:t>
            </a:r>
            <a:endParaRPr lang="en-US" altLang="zh-CN" sz="1600" dirty="0">
              <a:latin typeface="+mn-ea"/>
            </a:endParaRPr>
          </a:p>
          <a:p>
            <a:pPr>
              <a:lnSpc>
                <a:spcPct val="150000"/>
              </a:lnSpc>
            </a:pPr>
            <a:r>
              <a:rPr lang="en-US" altLang="zh-CN" sz="1600" dirty="0">
                <a:latin typeface="+mn-ea"/>
              </a:rPr>
              <a:t>2</a:t>
            </a:r>
            <a:r>
              <a:rPr lang="zh-CN" altLang="en-US" sz="1600" dirty="0">
                <a:latin typeface="+mn-ea"/>
              </a:rPr>
              <a:t>）反馈疑似问题</a:t>
            </a:r>
            <a:endParaRPr lang="en-US" altLang="zh-CN" sz="1600" dirty="0">
              <a:latin typeface="+mn-ea"/>
            </a:endParaRPr>
          </a:p>
          <a:p>
            <a:pPr>
              <a:lnSpc>
                <a:spcPct val="150000"/>
              </a:lnSpc>
            </a:pPr>
            <a:r>
              <a:rPr lang="en-US" altLang="zh-CN" sz="1600" dirty="0">
                <a:latin typeface="+mn-ea"/>
              </a:rPr>
              <a:t>3</a:t>
            </a:r>
            <a:r>
              <a:rPr lang="zh-CN" altLang="en-US" sz="1600" dirty="0">
                <a:latin typeface="+mn-ea"/>
              </a:rPr>
              <a:t>）按时完成任务</a:t>
            </a:r>
            <a:r>
              <a:rPr lang="en-US" altLang="zh-CN" sz="1600" dirty="0">
                <a:latin typeface="+mn-ea"/>
              </a:rPr>
              <a:t>     </a:t>
            </a:r>
            <a:r>
              <a:rPr lang="zh-CN" altLang="zh-CN" sz="1400" dirty="0">
                <a:solidFill>
                  <a:srgbClr val="C55A11"/>
                </a:solidFill>
              </a:rPr>
              <a:t>各级教育行政部门要配备充足的力量进行数据采集、处理、审核、汇总，制定切实可行的进度表，强化对统计工作每一个环节的时间管理，保证统计数据的时效性</a:t>
            </a:r>
            <a:endParaRPr lang="zh-CN" altLang="zh-CN" sz="1400" dirty="0">
              <a:solidFill>
                <a:srgbClr val="C55A11"/>
              </a:solidFill>
            </a:endParaRPr>
          </a:p>
        </p:txBody>
      </p:sp>
      <p:sp>
        <p:nvSpPr>
          <p:cNvPr id="21" name="isľíde"/>
          <p:cNvSpPr txBox="1"/>
          <p:nvPr/>
        </p:nvSpPr>
        <p:spPr>
          <a:xfrm>
            <a:off x="6503752" y="4734857"/>
            <a:ext cx="3512374" cy="338554"/>
          </a:xfrm>
          <a:prstGeom prst="rect">
            <a:avLst/>
          </a:prstGeom>
          <a:noFill/>
          <a:ln>
            <a:noFill/>
          </a:ln>
        </p:spPr>
        <p:txBody>
          <a:bodyPr wrap="square" lIns="91440" tIns="45720" rIns="91440" bIns="45720" anchor="ctr" anchorCtr="0">
            <a:spAutoFit/>
          </a:bodyPr>
          <a:lstStyle/>
          <a:p>
            <a:pPr lvl="0" defTabSz="913765">
              <a:buSzPct val="25000"/>
              <a:defRPr/>
            </a:pPr>
            <a:r>
              <a:rPr lang="en-US" altLang="zh-CN" sz="1600" b="1" dirty="0">
                <a:solidFill>
                  <a:srgbClr val="C55A11"/>
                </a:solidFill>
              </a:rPr>
              <a:t>4.</a:t>
            </a:r>
            <a:r>
              <a:rPr lang="zh-CN" altLang="en-US" sz="1600" b="1" dirty="0">
                <a:solidFill>
                  <a:srgbClr val="C55A11"/>
                </a:solidFill>
              </a:rPr>
              <a:t>统计资料归档</a:t>
            </a:r>
            <a:endParaRPr lang="zh-CN" altLang="en-US" sz="1600" b="1" dirty="0">
              <a:solidFill>
                <a:srgbClr val="C55A11"/>
              </a:solidFill>
            </a:endParaRPr>
          </a:p>
        </p:txBody>
      </p:sp>
      <p:sp>
        <p:nvSpPr>
          <p:cNvPr id="22" name="iṥḷïḓé"/>
          <p:cNvSpPr/>
          <p:nvPr/>
        </p:nvSpPr>
        <p:spPr>
          <a:xfrm flipH="1">
            <a:off x="6503753" y="4937159"/>
            <a:ext cx="5653811" cy="1526187"/>
          </a:xfrm>
          <a:prstGeom prst="rect">
            <a:avLst/>
          </a:prstGeom>
          <a:ln>
            <a:noFill/>
          </a:ln>
        </p:spPr>
        <p:txBody>
          <a:bodyPr wrap="square" lIns="91440" tIns="45720" rIns="91440" bIns="45720" anchor="t">
            <a:spAutoFit/>
          </a:bodyPr>
          <a:lstStyle/>
          <a:p>
            <a:pPr>
              <a:lnSpc>
                <a:spcPct val="150000"/>
              </a:lnSpc>
            </a:pPr>
            <a:r>
              <a:rPr lang="en-US" altLang="zh-CN" sz="1600" dirty="0">
                <a:latin typeface="+mn-ea"/>
              </a:rPr>
              <a:t>1</a:t>
            </a:r>
            <a:r>
              <a:rPr lang="zh-CN" altLang="en-US" sz="1600" dirty="0">
                <a:latin typeface="+mn-ea"/>
              </a:rPr>
              <a:t>）公开使用数据以教育部集中审核汇总后下发数据为准</a:t>
            </a:r>
            <a:endParaRPr lang="en-US" altLang="zh-CN" sz="1600" dirty="0">
              <a:latin typeface="+mn-ea"/>
            </a:endParaRPr>
          </a:p>
          <a:p>
            <a:pPr>
              <a:lnSpc>
                <a:spcPct val="150000"/>
              </a:lnSpc>
            </a:pPr>
            <a:r>
              <a:rPr lang="en-US" altLang="zh-CN" sz="1600" dirty="0">
                <a:latin typeface="+mn-ea"/>
              </a:rPr>
              <a:t>2</a:t>
            </a:r>
            <a:r>
              <a:rPr lang="zh-CN" altLang="en-US" sz="1600" dirty="0">
                <a:latin typeface="+mn-ea"/>
              </a:rPr>
              <a:t>）教育部保存全国及分省综表数据</a:t>
            </a:r>
            <a:endParaRPr lang="en-US" altLang="zh-CN" sz="1600" dirty="0">
              <a:latin typeface="+mn-ea"/>
            </a:endParaRPr>
          </a:p>
          <a:p>
            <a:pPr>
              <a:lnSpc>
                <a:spcPct val="150000"/>
              </a:lnSpc>
            </a:pPr>
            <a:r>
              <a:rPr lang="en-US" altLang="zh-CN" sz="1600" dirty="0">
                <a:latin typeface="+mn-ea"/>
              </a:rPr>
              <a:t>3</a:t>
            </a:r>
            <a:r>
              <a:rPr lang="zh-CN" altLang="en-US" sz="1600" dirty="0">
                <a:latin typeface="+mn-ea"/>
              </a:rPr>
              <a:t>）各级教育行政部门应比照教育部保存相应统计资料</a:t>
            </a:r>
            <a:endParaRPr lang="en-US" altLang="zh-CN" sz="1600" dirty="0">
              <a:latin typeface="+mn-ea"/>
            </a:endParaRPr>
          </a:p>
          <a:p>
            <a:pPr>
              <a:lnSpc>
                <a:spcPct val="150000"/>
              </a:lnSpc>
            </a:pPr>
            <a:r>
              <a:rPr lang="en-US" altLang="zh-CN" sz="1600" dirty="0">
                <a:latin typeface="+mn-ea"/>
              </a:rPr>
              <a:t>4</a:t>
            </a:r>
            <a:r>
              <a:rPr lang="zh-CN" altLang="en-US" sz="1600" dirty="0">
                <a:latin typeface="+mn-ea"/>
              </a:rPr>
              <a:t>）学校电子数据资料和纸质统计调查表应永久保存</a:t>
            </a:r>
            <a:endParaRPr lang="zh-CN" altLang="zh-CN" sz="1600" dirty="0">
              <a:latin typeface="+mn-ea"/>
            </a:endParaRPr>
          </a:p>
        </p:txBody>
      </p:sp>
      <p:sp>
        <p:nvSpPr>
          <p:cNvPr id="23" name="íṧḷíḋê"/>
          <p:cNvSpPr txBox="1"/>
          <p:nvPr/>
        </p:nvSpPr>
        <p:spPr>
          <a:xfrm>
            <a:off x="1162458" y="1537444"/>
            <a:ext cx="4933541" cy="1273875"/>
          </a:xfrm>
          <a:prstGeom prst="rect">
            <a:avLst/>
          </a:prstGeom>
          <a:solidFill>
            <a:schemeClr val="bg1">
              <a:lumMod val="85000"/>
            </a:schemeClr>
          </a:solidFill>
          <a:ln>
            <a:noFill/>
          </a:ln>
        </p:spPr>
        <p:txBody>
          <a:bodyPr wrap="square" lIns="91440" tIns="45720" rIns="91440" bIns="45720" anchor="t" anchorCtr="0">
            <a:spAutoFit/>
          </a:bodyPr>
          <a:lstStyle/>
          <a:p>
            <a:pPr lvl="0" defTabSz="913765">
              <a:lnSpc>
                <a:spcPct val="150000"/>
              </a:lnSpc>
              <a:buSzPct val="25000"/>
              <a:defRPr/>
            </a:pPr>
            <a:r>
              <a:rPr lang="zh-CN" altLang="en-US" b="1" dirty="0">
                <a:solidFill>
                  <a:srgbClr val="C55A11"/>
                </a:solidFill>
                <a:latin typeface="楷体" panose="02010609060101010101" pitchFamily="49" charset="-122"/>
                <a:ea typeface="楷体" panose="02010609060101010101" pitchFamily="49" charset="-122"/>
              </a:rPr>
              <a:t>    按照</a:t>
            </a:r>
            <a:r>
              <a:rPr lang="en-US" altLang="zh-CN" b="1" dirty="0">
                <a:solidFill>
                  <a:srgbClr val="C55A11"/>
                </a:solidFill>
                <a:latin typeface="楷体" panose="02010609060101010101" pitchFamily="49" charset="-122"/>
                <a:ea typeface="楷体" panose="02010609060101010101" pitchFamily="49" charset="-122"/>
              </a:rPr>
              <a:t>《</a:t>
            </a:r>
            <a:r>
              <a:rPr lang="zh-CN" altLang="en-US" b="1" dirty="0">
                <a:solidFill>
                  <a:srgbClr val="C55A11"/>
                </a:solidFill>
                <a:latin typeface="楷体" panose="02010609060101010101" pitchFamily="49" charset="-122"/>
                <a:ea typeface="楷体" panose="02010609060101010101" pitchFamily="49" charset="-122"/>
              </a:rPr>
              <a:t>国家统计质量保证框架（</a:t>
            </a:r>
            <a:r>
              <a:rPr lang="en-US" altLang="zh-CN" b="1" dirty="0">
                <a:solidFill>
                  <a:srgbClr val="C55A11"/>
                </a:solidFill>
                <a:latin typeface="楷体" panose="02010609060101010101" pitchFamily="49" charset="-122"/>
                <a:ea typeface="楷体" panose="02010609060101010101" pitchFamily="49" charset="-122"/>
              </a:rPr>
              <a:t>2021</a:t>
            </a:r>
            <a:r>
              <a:rPr lang="zh-CN" altLang="en-US" b="1" dirty="0">
                <a:solidFill>
                  <a:srgbClr val="C55A11"/>
                </a:solidFill>
                <a:latin typeface="楷体" panose="02010609060101010101" pitchFamily="49" charset="-122"/>
                <a:ea typeface="楷体" panose="02010609060101010101" pitchFamily="49" charset="-122"/>
              </a:rPr>
              <a:t>）</a:t>
            </a:r>
            <a:r>
              <a:rPr lang="en-US" altLang="zh-CN" b="1" dirty="0">
                <a:solidFill>
                  <a:srgbClr val="C55A11"/>
                </a:solidFill>
                <a:latin typeface="楷体" panose="02010609060101010101" pitchFamily="49" charset="-122"/>
                <a:ea typeface="楷体" panose="02010609060101010101" pitchFamily="49" charset="-122"/>
              </a:rPr>
              <a:t>》</a:t>
            </a:r>
            <a:r>
              <a:rPr lang="zh-CN" altLang="en-US" b="1" dirty="0">
                <a:solidFill>
                  <a:srgbClr val="C55A11"/>
                </a:solidFill>
                <a:latin typeface="楷体" panose="02010609060101010101" pitchFamily="49" charset="-122"/>
                <a:ea typeface="楷体" panose="02010609060101010101" pitchFamily="49" charset="-122"/>
              </a:rPr>
              <a:t>有关要求，结合教育事业统计工作实际，对统计业务流程的各环节进行质量管理和控制</a:t>
            </a:r>
            <a:endParaRPr kumimoji="0" lang="en-US" b="1" i="0" u="none" strike="noStrike" kern="1200" cap="none" spc="0" normalizeH="0" baseline="0" noProof="0" dirty="0">
              <a:ln>
                <a:noFill/>
              </a:ln>
              <a:solidFill>
                <a:srgbClr val="C55A11"/>
              </a:solidFill>
              <a:effectLst/>
              <a:uLnTx/>
              <a:uFillTx/>
              <a:latin typeface="楷体" panose="02010609060101010101" pitchFamily="49" charset="-122"/>
              <a:ea typeface="楷体" panose="02010609060101010101" pitchFamily="49" charset="-122"/>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ïṡlîďe"/>
        <p:cNvGrpSpPr/>
        <p:nvPr/>
      </p:nvGrpSpPr>
      <p:grpSpPr>
        <a:xfrm>
          <a:off x="0" y="0"/>
          <a:ext cx="0" cy="0"/>
          <a:chOff x="0" y="0"/>
          <a:chExt cx="0" cy="0"/>
        </a:xfrm>
      </p:grpSpPr>
      <p:sp>
        <p:nvSpPr>
          <p:cNvPr id="15" name="í$ľîďe"/>
          <p:cNvSpPr>
            <a:spLocks noGrp="1"/>
          </p:cNvSpPr>
          <p:nvPr>
            <p:ph type="title"/>
          </p:nvPr>
        </p:nvSpPr>
        <p:spPr>
          <a:xfrm>
            <a:off x="4409454" y="143102"/>
            <a:ext cx="3111501" cy="506441"/>
          </a:xfrm>
        </p:spPr>
        <p:txBody>
          <a:bodyPr>
            <a:normAutofit/>
          </a:bodyPr>
          <a:lstStyle/>
          <a:p>
            <a:pPr algn="ctr"/>
            <a:r>
              <a:rPr lang="zh-CN" altLang="en-US" dirty="0">
                <a:latin typeface="Arial" panose="020B0604020202020204" pitchFamily="34" charset="0"/>
                <a:ea typeface="微软雅黑" panose="020B0503020204020204" charset="-122"/>
                <a:cs typeface="+mn-ea"/>
                <a:sym typeface="Arial" panose="020B0604020202020204" pitchFamily="34" charset="0"/>
              </a:rPr>
              <a:t>总说明</a:t>
            </a:r>
            <a:endParaRPr lang="zh-CN" altLang="en-US" dirty="0"/>
          </a:p>
        </p:txBody>
      </p:sp>
      <p:grpSp>
        <p:nvGrpSpPr>
          <p:cNvPr id="16" name="组合 15"/>
          <p:cNvGrpSpPr/>
          <p:nvPr/>
        </p:nvGrpSpPr>
        <p:grpSpPr>
          <a:xfrm>
            <a:off x="660400" y="1130298"/>
            <a:ext cx="9508833" cy="1202573"/>
            <a:chOff x="2241072" y="1448617"/>
            <a:chExt cx="4824746" cy="1416390"/>
          </a:xfrm>
        </p:grpSpPr>
        <p:sp>
          <p:nvSpPr>
            <p:cNvPr id="17" name="iśḷïďê"/>
            <p:cNvSpPr txBox="1"/>
            <p:nvPr/>
          </p:nvSpPr>
          <p:spPr>
            <a:xfrm>
              <a:off x="2799602" y="1448617"/>
              <a:ext cx="4266216" cy="1416390"/>
            </a:xfrm>
            <a:prstGeom prst="rect">
              <a:avLst/>
            </a:prstGeom>
            <a:noFill/>
          </p:spPr>
          <p:txBody>
            <a:bodyPr wrap="square">
              <a:spAutoFit/>
            </a:bodyPr>
            <a:lstStyle/>
            <a:p>
              <a:pPr lvl="0">
                <a:lnSpc>
                  <a:spcPct val="150000"/>
                </a:lnSpc>
                <a:defRPr/>
              </a:pPr>
              <a:r>
                <a:rPr lang="zh-CN" altLang="en-US" b="1" dirty="0">
                  <a:solidFill>
                    <a:srgbClr val="000000"/>
                  </a:solidFill>
                  <a:latin typeface="Arial" panose="020B0604020202020204" pitchFamily="34" charset="0"/>
                  <a:ea typeface="微软雅黑" panose="020B0503020204020204" charset="-122"/>
                  <a:cs typeface="+mn-ea"/>
                  <a:sym typeface="Arial" panose="020B0604020202020204" pitchFamily="34" charset="0"/>
                </a:rPr>
                <a:t>统计资料公布的时间、渠道</a:t>
              </a:r>
              <a:endParaRPr lang="en-US" altLang="zh-CN" b="1" dirty="0">
                <a:solidFill>
                  <a:srgbClr val="000000"/>
                </a:solidFill>
                <a:latin typeface="Arial" panose="020B0604020202020204" pitchFamily="34" charset="0"/>
                <a:ea typeface="微软雅黑" panose="020B0503020204020204" charset="-122"/>
                <a:cs typeface="+mn-ea"/>
                <a:sym typeface="Arial" panose="020B0604020202020204" pitchFamily="34" charset="0"/>
              </a:endParaRPr>
            </a:p>
            <a:p>
              <a:pPr marL="285750" lvl="0" indent="-285750">
                <a:lnSpc>
                  <a:spcPct val="150000"/>
                </a:lnSpc>
                <a:buFont typeface="Wingdings" panose="05000000000000000000" pitchFamily="2" charset="2"/>
                <a:buChar char="l"/>
                <a:defRPr/>
              </a:pPr>
              <a:r>
                <a:rPr lang="zh-CN" alt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rPr>
                <a:t>每年上半年对社会公开发布教育事业统计公报，下半年公开出版</a:t>
              </a:r>
              <a:r>
                <a:rPr lang="en-US" altLang="zh-CN"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rPr>
                <a:t>中国教育事业统计年鉴</a:t>
              </a:r>
              <a:r>
                <a:rPr lang="en-US" altLang="zh-CN"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rPr>
                <a:t>》</a:t>
              </a:r>
              <a:r>
                <a:rPr lang="zh-CN" alt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rPr>
                <a:t>以及年度教育事业发展进展报告等</a:t>
              </a:r>
              <a:endParaRPr lang="zh-CN" alt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îṥļîde"/>
            <p:cNvSpPr txBox="1"/>
            <p:nvPr/>
          </p:nvSpPr>
          <p:spPr>
            <a:xfrm>
              <a:off x="2241072" y="1525265"/>
              <a:ext cx="634425" cy="434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rPr>
                <a:t>（</a:t>
              </a:r>
              <a:r>
                <a:rPr lang="zh-CN" altLang="en-US" b="1" dirty="0">
                  <a:solidFill>
                    <a:srgbClr val="45332F"/>
                  </a:solidFill>
                  <a:latin typeface="Arial" panose="020B0604020202020204" pitchFamily="34" charset="0"/>
                  <a:ea typeface="微软雅黑" panose="020B0503020204020204" charset="-122"/>
                  <a:cs typeface="+mn-ea"/>
                  <a:sym typeface="Arial" panose="020B0604020202020204" pitchFamily="34" charset="0"/>
                </a:rPr>
                <a:t>九</a:t>
              </a:r>
              <a:r>
                <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rPr>
                <a:t>）</a:t>
              </a:r>
              <a:endPar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8" name="组合 17"/>
          <p:cNvGrpSpPr/>
          <p:nvPr/>
        </p:nvGrpSpPr>
        <p:grpSpPr>
          <a:xfrm>
            <a:off x="660400" y="2701014"/>
            <a:ext cx="9508833" cy="1941237"/>
            <a:chOff x="2241072" y="1448617"/>
            <a:chExt cx="4824746" cy="2286388"/>
          </a:xfrm>
        </p:grpSpPr>
        <p:sp>
          <p:nvSpPr>
            <p:cNvPr id="20" name="iśḷïďê"/>
            <p:cNvSpPr txBox="1"/>
            <p:nvPr/>
          </p:nvSpPr>
          <p:spPr>
            <a:xfrm>
              <a:off x="2799602" y="1448617"/>
              <a:ext cx="4266216" cy="2286388"/>
            </a:xfrm>
            <a:prstGeom prst="rect">
              <a:avLst/>
            </a:prstGeom>
            <a:noFill/>
          </p:spPr>
          <p:txBody>
            <a:bodyPr wrap="square">
              <a:spAutoFit/>
            </a:bodyPr>
            <a:lstStyle/>
            <a:p>
              <a:pPr lvl="0">
                <a:lnSpc>
                  <a:spcPct val="150000"/>
                </a:lnSpc>
                <a:defRPr/>
              </a:pPr>
              <a:r>
                <a:rPr lang="zh-CN" altLang="en-US" b="1" dirty="0">
                  <a:solidFill>
                    <a:srgbClr val="000000"/>
                  </a:solidFill>
                  <a:latin typeface="Arial" panose="020B0604020202020204" pitchFamily="34" charset="0"/>
                  <a:ea typeface="微软雅黑" panose="020B0503020204020204" charset="-122"/>
                  <a:cs typeface="+mn-ea"/>
                  <a:sym typeface="Arial" panose="020B0604020202020204" pitchFamily="34" charset="0"/>
                </a:rPr>
                <a:t>统计信息共享的内容、方式、时限、渠道、责任单位和责任人</a:t>
              </a:r>
              <a:endParaRPr lang="en-US" altLang="zh-CN" b="1" dirty="0">
                <a:solidFill>
                  <a:srgbClr val="000000"/>
                </a:solidFill>
                <a:latin typeface="Arial" panose="020B0604020202020204" pitchFamily="34" charset="0"/>
                <a:ea typeface="微软雅黑" panose="020B0503020204020204" charset="-122"/>
                <a:cs typeface="+mn-ea"/>
                <a:sym typeface="Arial" panose="020B0604020202020204" pitchFamily="34" charset="0"/>
              </a:endParaRPr>
            </a:p>
            <a:p>
              <a:pPr marL="285750" lvl="0" indent="-285750">
                <a:lnSpc>
                  <a:spcPct val="150000"/>
                </a:lnSpc>
                <a:buFont typeface="Wingdings" panose="05000000000000000000" pitchFamily="2" charset="2"/>
                <a:buChar char="l"/>
                <a:defRPr/>
              </a:pPr>
              <a:r>
                <a:rPr lang="zh-CN" alt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rPr>
                <a:t>不定期共享各种统计资料，</a:t>
              </a:r>
              <a:r>
                <a:rPr lang="zh-CN" altLang="en-US" sz="1600" dirty="0">
                  <a:latin typeface="Arial" panose="020B0604020202020204" pitchFamily="34" charset="0"/>
                  <a:ea typeface="微软雅黑" panose="020B0503020204020204" charset="-122"/>
                  <a:cs typeface="+mn-ea"/>
                  <a:sym typeface="Arial" panose="020B0604020202020204" pitchFamily="34" charset="0"/>
                </a:rPr>
                <a:t>如：教育统计快讯、教育统计简明分析、教育统计摘要、各类专题分析报告等。综合统计数据按照相关协议无条件共享</a:t>
              </a:r>
              <a:endParaRPr lang="zh-CN" alt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a:p>
              <a:pPr marL="285750" lvl="0" indent="-285750">
                <a:lnSpc>
                  <a:spcPct val="150000"/>
                </a:lnSpc>
                <a:buFont typeface="Wingdings" panose="05000000000000000000" pitchFamily="2" charset="2"/>
                <a:buChar char="l"/>
                <a:defRPr/>
              </a:pPr>
              <a:r>
                <a:rPr lang="zh-CN" alt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rPr>
                <a:t>责任单位：教育部发展规划司</a:t>
              </a:r>
              <a:endParaRPr lang="zh-CN" alt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a:p>
              <a:pPr marL="285750" lvl="0" indent="-285750">
                <a:lnSpc>
                  <a:spcPct val="150000"/>
                </a:lnSpc>
                <a:buFont typeface="Wingdings" panose="05000000000000000000" pitchFamily="2" charset="2"/>
                <a:buChar char="l"/>
                <a:defRPr/>
              </a:pPr>
              <a:r>
                <a:rPr lang="zh-CN" alt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rPr>
                <a:t>责任人：分管司领导</a:t>
              </a:r>
              <a:endParaRPr lang="zh-CN" altLang="en-US"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1" name="îṥļîde"/>
            <p:cNvSpPr txBox="1"/>
            <p:nvPr/>
          </p:nvSpPr>
          <p:spPr>
            <a:xfrm>
              <a:off x="2241072" y="1575407"/>
              <a:ext cx="634425" cy="434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rPr>
                <a:t>（</a:t>
              </a:r>
              <a:r>
                <a:rPr lang="zh-CN" altLang="en-US" b="1" dirty="0">
                  <a:solidFill>
                    <a:srgbClr val="45332F"/>
                  </a:solidFill>
                  <a:latin typeface="Arial" panose="020B0604020202020204" pitchFamily="34" charset="0"/>
                  <a:ea typeface="微软雅黑" panose="020B0503020204020204" charset="-122"/>
                  <a:cs typeface="+mn-ea"/>
                  <a:sym typeface="Arial" panose="020B0604020202020204" pitchFamily="34" charset="0"/>
                </a:rPr>
                <a:t>十</a:t>
              </a:r>
              <a:r>
                <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rPr>
                <a:t>）</a:t>
              </a:r>
              <a:endPar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2" name="组合 21"/>
          <p:cNvGrpSpPr/>
          <p:nvPr/>
        </p:nvGrpSpPr>
        <p:grpSpPr>
          <a:xfrm>
            <a:off x="660400" y="5092094"/>
            <a:ext cx="9508833" cy="833241"/>
            <a:chOff x="2241072" y="1448617"/>
            <a:chExt cx="4824746" cy="981392"/>
          </a:xfrm>
        </p:grpSpPr>
        <p:sp>
          <p:nvSpPr>
            <p:cNvPr id="23" name="iśḷïďê"/>
            <p:cNvSpPr txBox="1"/>
            <p:nvPr/>
          </p:nvSpPr>
          <p:spPr>
            <a:xfrm>
              <a:off x="2799602" y="1448617"/>
              <a:ext cx="4266216" cy="981392"/>
            </a:xfrm>
            <a:prstGeom prst="rect">
              <a:avLst/>
            </a:prstGeom>
            <a:noFill/>
          </p:spPr>
          <p:txBody>
            <a:bodyPr wrap="square">
              <a:spAutoFit/>
            </a:bodyPr>
            <a:lstStyle/>
            <a:p>
              <a:pPr lvl="0">
                <a:lnSpc>
                  <a:spcPct val="150000"/>
                </a:lnSpc>
                <a:defRPr/>
              </a:pPr>
              <a:r>
                <a:rPr lang="zh-CN" altLang="en-US" b="1" dirty="0">
                  <a:solidFill>
                    <a:srgbClr val="000000"/>
                  </a:solidFill>
                  <a:latin typeface="Arial" panose="020B0604020202020204" pitchFamily="34" charset="0"/>
                  <a:ea typeface="微软雅黑" panose="020B0503020204020204" charset="-122"/>
                  <a:cs typeface="+mn-ea"/>
                  <a:sym typeface="Arial" panose="020B0604020202020204" pitchFamily="34" charset="0"/>
                </a:rPr>
                <a:t>使用名录库情况</a:t>
              </a:r>
              <a:endParaRPr lang="en-US" altLang="zh-CN" b="1" dirty="0">
                <a:solidFill>
                  <a:srgbClr val="000000"/>
                </a:solidFill>
                <a:latin typeface="Arial" panose="020B0604020202020204" pitchFamily="34" charset="0"/>
                <a:ea typeface="微软雅黑" panose="020B0503020204020204" charset="-122"/>
                <a:cs typeface="+mn-ea"/>
                <a:sym typeface="Arial" panose="020B0604020202020204" pitchFamily="34" charset="0"/>
              </a:endParaRPr>
            </a:p>
            <a:p>
              <a:pPr marL="285750" lvl="0" indent="-285750">
                <a:lnSpc>
                  <a:spcPct val="150000"/>
                </a:lnSpc>
                <a:buFont typeface="Wingdings" panose="05000000000000000000" pitchFamily="2" charset="2"/>
                <a:buChar char="l"/>
                <a:defRPr/>
              </a:pPr>
              <a:r>
                <a:rPr lang="zh-CN" altLang="en-US" sz="1600" b="1" dirty="0">
                  <a:solidFill>
                    <a:srgbClr val="C55A11"/>
                  </a:solidFill>
                  <a:latin typeface="Arial" panose="020B0604020202020204" pitchFamily="34" charset="0"/>
                  <a:ea typeface="微软雅黑" panose="020B0503020204020204" charset="-122"/>
                  <a:cs typeface="+mn-ea"/>
                  <a:sym typeface="Arial" panose="020B0604020202020204" pitchFamily="34" charset="0"/>
                </a:rPr>
                <a:t>本调查制度使用本部门基本单位名录库</a:t>
              </a:r>
              <a:endParaRPr lang="zh-CN" altLang="en-US" b="1" dirty="0">
                <a:solidFill>
                  <a:srgbClr val="C55A1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4" name="îṥļîde"/>
            <p:cNvSpPr txBox="1"/>
            <p:nvPr/>
          </p:nvSpPr>
          <p:spPr>
            <a:xfrm>
              <a:off x="2241072" y="1538076"/>
              <a:ext cx="634425" cy="434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rPr>
                <a:t>（</a:t>
              </a:r>
              <a:r>
                <a:rPr lang="zh-CN" altLang="en-US" b="1" dirty="0">
                  <a:solidFill>
                    <a:srgbClr val="45332F"/>
                  </a:solidFill>
                  <a:latin typeface="Arial" panose="020B0604020202020204" pitchFamily="34" charset="0"/>
                  <a:ea typeface="微软雅黑" panose="020B0503020204020204" charset="-122"/>
                  <a:cs typeface="+mn-ea"/>
                  <a:sym typeface="Arial" panose="020B0604020202020204" pitchFamily="34" charset="0"/>
                </a:rPr>
                <a:t>十一</a:t>
              </a:r>
              <a:r>
                <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rPr>
                <a:t>）</a:t>
              </a:r>
              <a:endParaRPr kumimoji="0" lang="zh-CN" altLang="en-US" b="1" i="0" u="none" strike="noStrike" kern="1200" cap="none" spc="0" normalizeH="0" baseline="0" noProof="0" dirty="0">
                <a:ln>
                  <a:noFill/>
                </a:ln>
                <a:solidFill>
                  <a:srgbClr val="45332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660401" y="1125538"/>
          <a:ext cx="10872788" cy="5075243"/>
        </p:xfrm>
        <a:graphic>
          <a:graphicData uri="http://schemas.openxmlformats.org/drawingml/2006/table">
            <a:tbl>
              <a:tblPr firstRow="1" firstCol="1" bandRow="1"/>
              <a:tblGrid>
                <a:gridCol w="1088045"/>
                <a:gridCol w="9784743"/>
              </a:tblGrid>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学校（机构）标识码 □□□□□□□□□□</a:t>
                      </a:r>
                      <a:endParaRPr lang="zh-CN" sz="1000" kern="100" dirty="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0" algn="just">
                        <a:lnSpc>
                          <a:spcPts val="1400"/>
                        </a:lnSpc>
                        <a:spcAft>
                          <a:spcPts val="0"/>
                        </a:spcAft>
                      </a:pPr>
                      <a:r>
                        <a:rPr lang="zh-CN" sz="900" kern="100">
                          <a:effectLst/>
                          <a:latin typeface="Times New Roman" panose="02020603050405020304" pitchFamily="18" charset="0"/>
                          <a:ea typeface="宋体" panose="02010600030101010101" pitchFamily="2" charset="-122"/>
                        </a:rPr>
                        <a:t>学校（机构）名称（章）</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0" algn="just">
                        <a:lnSpc>
                          <a:spcPts val="1400"/>
                        </a:lnSpc>
                        <a:spcAft>
                          <a:spcPts val="0"/>
                        </a:spcAft>
                      </a:pPr>
                      <a:r>
                        <a:rPr lang="zh-CN" sz="900" kern="100">
                          <a:effectLst/>
                          <a:latin typeface="Times New Roman" panose="02020603050405020304" pitchFamily="18" charset="0"/>
                          <a:ea typeface="宋体" panose="02010600030101010101" pitchFamily="2" charset="-122"/>
                        </a:rPr>
                        <a:t>营利性民办学校（机构）简称</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0" algn="just">
                        <a:lnSpc>
                          <a:spcPts val="1400"/>
                        </a:lnSpc>
                        <a:spcAft>
                          <a:spcPts val="0"/>
                        </a:spcAft>
                      </a:pPr>
                      <a:r>
                        <a:rPr lang="zh-CN" sz="900" kern="100">
                          <a:effectLst/>
                          <a:latin typeface="Times New Roman" panose="02020603050405020304" pitchFamily="18" charset="0"/>
                          <a:ea typeface="宋体" panose="02010600030101010101" pitchFamily="2" charset="-122"/>
                        </a:rPr>
                        <a:t>学校（机构）英文名称</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59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学校（机构）地址 </a:t>
                      </a:r>
                      <a:endParaRPr lang="zh-CN" sz="1000" kern="100" dirty="0">
                        <a:effectLst/>
                        <a:latin typeface="Times New Roman" panose="02020603050405020304" pitchFamily="18" charset="0"/>
                        <a:ea typeface="宋体" panose="02010600030101010101" pitchFamily="2" charset="-122"/>
                      </a:endParaRPr>
                    </a:p>
                    <a:p>
                      <a:pPr marL="266700" algn="just">
                        <a:lnSpc>
                          <a:spcPts val="1400"/>
                        </a:lnSpc>
                        <a:spcAft>
                          <a:spcPts val="0"/>
                        </a:spcAft>
                      </a:pPr>
                      <a:r>
                        <a:rPr lang="en-US" sz="900" u="sng" kern="100" dirty="0">
                          <a:effectLst/>
                          <a:latin typeface="宋体" panose="02010600030101010101" pitchFamily="2" charset="-122"/>
                          <a:ea typeface="宋体" panose="02010600030101010101" pitchFamily="2" charset="-122"/>
                        </a:rPr>
                        <a:t>          </a:t>
                      </a:r>
                      <a:r>
                        <a:rPr lang="zh-CN" sz="900" kern="100" dirty="0">
                          <a:effectLst/>
                          <a:latin typeface="Times New Roman" panose="02020603050405020304" pitchFamily="18" charset="0"/>
                          <a:ea typeface="宋体" panose="02010600030101010101" pitchFamily="2" charset="-122"/>
                        </a:rPr>
                        <a:t>省</a:t>
                      </a:r>
                      <a:r>
                        <a:rPr lang="en-US" sz="900" kern="100" dirty="0">
                          <a:effectLst/>
                          <a:latin typeface="Times New Roman" panose="02020603050405020304" pitchFamily="18" charset="0"/>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自治区、直辖市</a:t>
                      </a:r>
                      <a:r>
                        <a:rPr lang="en-US" sz="900" kern="100" dirty="0">
                          <a:effectLst/>
                          <a:latin typeface="Times New Roman" panose="02020603050405020304" pitchFamily="18" charset="0"/>
                          <a:ea typeface="宋体" panose="02010600030101010101" pitchFamily="2" charset="-122"/>
                        </a:rPr>
                        <a:t>)</a:t>
                      </a:r>
                      <a:r>
                        <a:rPr lang="en-US" sz="900" u="sng" kern="100" dirty="0">
                          <a:effectLst/>
                          <a:latin typeface="Times New Roman" panose="02020603050405020304" pitchFamily="18" charset="0"/>
                          <a:ea typeface="宋体" panose="02010600030101010101" pitchFamily="2" charset="-122"/>
                        </a:rPr>
                        <a:t>        </a:t>
                      </a:r>
                      <a:r>
                        <a:rPr lang="zh-CN" sz="900" kern="100" dirty="0">
                          <a:effectLst/>
                          <a:latin typeface="Times New Roman" panose="02020603050405020304" pitchFamily="18" charset="0"/>
                          <a:ea typeface="宋体" panose="02010600030101010101" pitchFamily="2" charset="-122"/>
                        </a:rPr>
                        <a:t>地</a:t>
                      </a:r>
                      <a:r>
                        <a:rPr lang="en-US" sz="900" kern="100" dirty="0">
                          <a:effectLst/>
                          <a:latin typeface="Times New Roman" panose="02020603050405020304" pitchFamily="18" charset="0"/>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区、市、州、盟</a:t>
                      </a:r>
                      <a:r>
                        <a:rPr lang="en-US" sz="900" kern="100" dirty="0">
                          <a:effectLst/>
                          <a:latin typeface="Times New Roman" panose="02020603050405020304" pitchFamily="18" charset="0"/>
                          <a:ea typeface="宋体" panose="02010600030101010101" pitchFamily="2" charset="-122"/>
                        </a:rPr>
                        <a:t>)</a:t>
                      </a:r>
                      <a:r>
                        <a:rPr lang="en-US" sz="900" u="sng" kern="100" dirty="0">
                          <a:effectLst/>
                          <a:latin typeface="Times New Roman" panose="02020603050405020304" pitchFamily="18" charset="0"/>
                          <a:ea typeface="宋体" panose="02010600030101010101" pitchFamily="2" charset="-122"/>
                        </a:rPr>
                        <a:t>        </a:t>
                      </a:r>
                      <a:r>
                        <a:rPr lang="zh-CN" sz="900" kern="100" dirty="0">
                          <a:effectLst/>
                          <a:latin typeface="Times New Roman" panose="02020603050405020304" pitchFamily="18" charset="0"/>
                          <a:ea typeface="宋体" panose="02010600030101010101" pitchFamily="2" charset="-122"/>
                        </a:rPr>
                        <a:t>县</a:t>
                      </a:r>
                      <a:r>
                        <a:rPr lang="en-US" sz="900" kern="100" dirty="0">
                          <a:effectLst/>
                          <a:latin typeface="Times New Roman" panose="02020603050405020304" pitchFamily="18" charset="0"/>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市、区、旗</a:t>
                      </a:r>
                      <a:r>
                        <a:rPr lang="en-US" sz="900" kern="100" dirty="0">
                          <a:effectLst/>
                          <a:latin typeface="Times New Roman" panose="02020603050405020304" pitchFamily="18" charset="0"/>
                          <a:ea typeface="宋体" panose="02010600030101010101" pitchFamily="2" charset="-122"/>
                        </a:rPr>
                        <a:t>)</a:t>
                      </a:r>
                      <a:r>
                        <a:rPr lang="en-US" sz="900" u="sng" kern="100" dirty="0">
                          <a:effectLst/>
                          <a:latin typeface="Times New Roman" panose="02020603050405020304" pitchFamily="18" charset="0"/>
                          <a:ea typeface="宋体" panose="02010600030101010101" pitchFamily="2" charset="-122"/>
                        </a:rPr>
                        <a:t>          </a:t>
                      </a:r>
                      <a:r>
                        <a:rPr lang="zh-CN" sz="900" kern="100" dirty="0">
                          <a:effectLst/>
                          <a:latin typeface="Times New Roman" panose="02020603050405020304" pitchFamily="18" charset="0"/>
                          <a:ea typeface="宋体" panose="02010600030101010101" pitchFamily="2" charset="-122"/>
                        </a:rPr>
                        <a:t>乡</a:t>
                      </a:r>
                      <a:r>
                        <a:rPr lang="en-US" sz="900" kern="100" dirty="0">
                          <a:effectLst/>
                          <a:latin typeface="Times New Roman" panose="02020603050405020304" pitchFamily="18" charset="0"/>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镇、街道</a:t>
                      </a:r>
                      <a:r>
                        <a:rPr lang="en-US" sz="900" kern="100" dirty="0">
                          <a:effectLst/>
                          <a:latin typeface="Times New Roman" panose="02020603050405020304" pitchFamily="18" charset="0"/>
                          <a:ea typeface="宋体" panose="02010600030101010101" pitchFamily="2" charset="-122"/>
                        </a:rPr>
                        <a:t>)</a:t>
                      </a:r>
                      <a:r>
                        <a:rPr lang="en-US" sz="900" u="sng" kern="100" dirty="0">
                          <a:effectLst/>
                          <a:latin typeface="Times New Roman" panose="02020603050405020304" pitchFamily="18" charset="0"/>
                          <a:ea typeface="宋体" panose="02010600030101010101" pitchFamily="2" charset="-122"/>
                        </a:rPr>
                        <a:t>          </a:t>
                      </a:r>
                      <a:r>
                        <a:rPr lang="zh-CN" sz="900" kern="100" dirty="0">
                          <a:effectLst/>
                          <a:latin typeface="Times New Roman" panose="02020603050405020304" pitchFamily="18" charset="0"/>
                          <a:ea typeface="宋体" panose="02010600030101010101" pitchFamily="2" charset="-122"/>
                        </a:rPr>
                        <a:t>村委会</a:t>
                      </a:r>
                      <a:r>
                        <a:rPr lang="en-US" sz="900" kern="100" dirty="0">
                          <a:effectLst/>
                          <a:latin typeface="Times New Roman" panose="02020603050405020304" pitchFamily="18" charset="0"/>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居委会</a:t>
                      </a:r>
                      <a:r>
                        <a:rPr lang="en-US" sz="900" kern="100" dirty="0">
                          <a:effectLst/>
                          <a:latin typeface="Times New Roman" panose="02020603050405020304" pitchFamily="18" charset="0"/>
                          <a:ea typeface="宋体" panose="02010600030101010101" pitchFamily="2" charset="-122"/>
                        </a:rPr>
                        <a:t>)</a:t>
                      </a:r>
                      <a:r>
                        <a:rPr lang="en-US" sz="900" u="sng" kern="100" dirty="0">
                          <a:effectLst/>
                          <a:latin typeface="Times New Roman" panose="02020603050405020304" pitchFamily="18" charset="0"/>
                          <a:ea typeface="宋体" panose="02010600030101010101" pitchFamily="2" charset="-122"/>
                        </a:rPr>
                        <a:t> </a:t>
                      </a:r>
                      <a:r>
                        <a:rPr lang="zh-CN" sz="900" kern="100" dirty="0">
                          <a:effectLst/>
                          <a:latin typeface="Times New Roman" panose="02020603050405020304" pitchFamily="18" charset="0"/>
                          <a:ea typeface="宋体" panose="02010600030101010101" pitchFamily="2" charset="-122"/>
                        </a:rPr>
                        <a:t>，</a:t>
                      </a:r>
                      <a:endParaRPr lang="zh-CN" sz="1000" kern="100" dirty="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0" algn="just">
                        <a:lnSpc>
                          <a:spcPts val="1400"/>
                        </a:lnSpc>
                        <a:spcAft>
                          <a:spcPts val="0"/>
                        </a:spcAft>
                      </a:pPr>
                      <a:r>
                        <a:rPr lang="zh-CN" sz="900" kern="100">
                          <a:effectLst/>
                          <a:latin typeface="Times New Roman" panose="02020603050405020304" pitchFamily="18" charset="0"/>
                          <a:ea typeface="宋体" panose="02010600030101010101" pitchFamily="2" charset="-122"/>
                        </a:rPr>
                        <a:t>学校（机构）所在地经度 </a:t>
                      </a:r>
                      <a:r>
                        <a:rPr lang="en-US" sz="900" u="sng" kern="100">
                          <a:effectLst/>
                          <a:latin typeface="Times New Roman" panose="02020603050405020304" pitchFamily="18" charset="0"/>
                          <a:ea typeface="宋体" panose="02010600030101010101" pitchFamily="2" charset="-122"/>
                        </a:rPr>
                        <a:t>     </a:t>
                      </a:r>
                      <a:r>
                        <a:rPr lang="zh-CN" sz="900" kern="2800">
                          <a:effectLst/>
                          <a:latin typeface="Arial Unicode MS" panose="020B0604020202020204" charset="-122"/>
                          <a:ea typeface="宋体" panose="02010600030101010101" pitchFamily="2" charset="-122"/>
                        </a:rPr>
                        <a:t>°</a:t>
                      </a:r>
                      <a:r>
                        <a:rPr lang="en-US" sz="900" u="sng" kern="100">
                          <a:effectLst/>
                          <a:latin typeface="宋体" panose="02010600030101010101" pitchFamily="2" charset="-122"/>
                          <a:ea typeface="宋体" panose="02010600030101010101" pitchFamily="2" charset="-122"/>
                        </a:rPr>
                        <a:t>     </a:t>
                      </a:r>
                      <a:r>
                        <a:rPr lang="zh-CN" sz="900" kern="2800">
                          <a:effectLst/>
                          <a:latin typeface="Arial Unicode MS" panose="020B0604020202020204" charset="-122"/>
                          <a:ea typeface="宋体" panose="02010600030101010101" pitchFamily="2" charset="-122"/>
                        </a:rPr>
                        <a:t>′</a:t>
                      </a:r>
                      <a:r>
                        <a:rPr lang="en-US" sz="900" u="sng" kern="100">
                          <a:effectLst/>
                          <a:latin typeface="宋体" panose="02010600030101010101" pitchFamily="2" charset="-122"/>
                          <a:ea typeface="宋体" panose="02010600030101010101" pitchFamily="2" charset="-122"/>
                        </a:rPr>
                        <a:t>     </a:t>
                      </a:r>
                      <a:r>
                        <a:rPr lang="zh-CN" sz="900" kern="2800">
                          <a:effectLst/>
                          <a:latin typeface="Arial Unicode MS" panose="020B0604020202020204"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纬度</a:t>
                      </a:r>
                      <a:r>
                        <a:rPr lang="en-US" sz="900" u="sng" kern="100">
                          <a:effectLst/>
                          <a:latin typeface="Times New Roman" panose="02020603050405020304" pitchFamily="18" charset="0"/>
                          <a:ea typeface="宋体" panose="02010600030101010101" pitchFamily="2" charset="-122"/>
                        </a:rPr>
                        <a:t>     </a:t>
                      </a:r>
                      <a:r>
                        <a:rPr lang="zh-CN" sz="900" kern="2800">
                          <a:effectLst/>
                          <a:latin typeface="Arial Unicode MS" panose="020B0604020202020204" charset="-122"/>
                          <a:ea typeface="宋体" panose="02010600030101010101" pitchFamily="2" charset="-122"/>
                        </a:rPr>
                        <a:t>°</a:t>
                      </a:r>
                      <a:r>
                        <a:rPr lang="en-US" sz="900" u="sng" kern="100">
                          <a:effectLst/>
                          <a:latin typeface="宋体" panose="02010600030101010101" pitchFamily="2" charset="-122"/>
                          <a:ea typeface="宋体" panose="02010600030101010101" pitchFamily="2" charset="-122"/>
                        </a:rPr>
                        <a:t>     </a:t>
                      </a:r>
                      <a:r>
                        <a:rPr lang="zh-CN" sz="900" kern="2800">
                          <a:effectLst/>
                          <a:latin typeface="Arial Unicode MS" panose="020B0604020202020204" charset="-122"/>
                          <a:ea typeface="宋体" panose="02010600030101010101" pitchFamily="2" charset="-122"/>
                        </a:rPr>
                        <a:t>′</a:t>
                      </a:r>
                      <a:r>
                        <a:rPr lang="en-US" sz="900" u="sng" kern="100">
                          <a:effectLst/>
                          <a:latin typeface="宋体" panose="02010600030101010101" pitchFamily="2" charset="-122"/>
                          <a:ea typeface="宋体" panose="02010600030101010101" pitchFamily="2" charset="-122"/>
                        </a:rPr>
                        <a:t>     </a:t>
                      </a:r>
                      <a:r>
                        <a:rPr lang="zh-CN" sz="900" kern="2800">
                          <a:effectLst/>
                          <a:latin typeface="Arial Unicode MS" panose="020B0604020202020204"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0" algn="just">
                        <a:lnSpc>
                          <a:spcPts val="1400"/>
                        </a:lnSpc>
                        <a:spcAft>
                          <a:spcPts val="0"/>
                        </a:spcAft>
                      </a:pPr>
                      <a:r>
                        <a:rPr lang="zh-CN" sz="900" kern="100">
                          <a:effectLst/>
                          <a:latin typeface="Times New Roman" panose="02020603050405020304" pitchFamily="18" charset="0"/>
                          <a:ea typeface="宋体" panose="02010600030101010101" pitchFamily="2" charset="-122"/>
                        </a:rPr>
                        <a:t>学校（机构）驻地城乡类型</a:t>
                      </a:r>
                      <a:r>
                        <a:rPr lang="en-US" sz="900" kern="100">
                          <a:effectLst/>
                          <a:latin typeface="Times New Roman" panose="02020603050405020304" pitchFamily="18" charset="0"/>
                          <a:ea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a:t>
                      </a:r>
                      <a:r>
                        <a:rPr lang="en-US" sz="900" kern="0">
                          <a:effectLst/>
                          <a:latin typeface="Times New Roman" panose="02020603050405020304" pitchFamily="18" charset="0"/>
                          <a:ea typeface="宋体" panose="02010600030101010101" pitchFamily="2" charset="-122"/>
                          <a:cs typeface="宋体" panose="02010600030101010101" pitchFamily="2" charset="-122"/>
                        </a:rPr>
                        <a:t>1</a:t>
                      </a:r>
                      <a:r>
                        <a:rPr lang="zh-CN" sz="900" kern="100">
                          <a:effectLst/>
                          <a:latin typeface="Times New Roman" panose="02020603050405020304" pitchFamily="18" charset="0"/>
                          <a:ea typeface="宋体" panose="02010600030101010101" pitchFamily="2" charset="-122"/>
                        </a:rPr>
                        <a:t>城区 </a:t>
                      </a:r>
                      <a:r>
                        <a:rPr lang="en-US" sz="900" kern="0">
                          <a:effectLst/>
                          <a:latin typeface="宋体" panose="02010600030101010101" pitchFamily="2" charset="-122"/>
                          <a:ea typeface="宋体" panose="02010600030101010101" pitchFamily="2" charset="-122"/>
                          <a:cs typeface="宋体" panose="02010600030101010101" pitchFamily="2" charset="-122"/>
                        </a:rPr>
                        <a:t>2</a:t>
                      </a:r>
                      <a:r>
                        <a:rPr lang="zh-CN" sz="900" kern="100">
                          <a:effectLst/>
                          <a:latin typeface="Times New Roman" panose="02020603050405020304" pitchFamily="18" charset="0"/>
                          <a:ea typeface="宋体" panose="02010600030101010101" pitchFamily="2" charset="-122"/>
                        </a:rPr>
                        <a:t>镇区</a:t>
                      </a:r>
                      <a:r>
                        <a:rPr lang="en-US" sz="900" kern="100">
                          <a:effectLst/>
                          <a:latin typeface="Times New Roman" panose="02020603050405020304" pitchFamily="18" charset="0"/>
                          <a:ea typeface="宋体" panose="02010600030101010101" pitchFamily="2" charset="-122"/>
                        </a:rPr>
                        <a:t> 3</a:t>
                      </a:r>
                      <a:r>
                        <a:rPr lang="zh-CN" sz="900" kern="100">
                          <a:effectLst/>
                          <a:latin typeface="Times New Roman" panose="02020603050405020304" pitchFamily="18" charset="0"/>
                          <a:ea typeface="宋体" panose="02010600030101010101" pitchFamily="2" charset="-122"/>
                        </a:rPr>
                        <a:t>乡村</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0" algn="just">
                        <a:lnSpc>
                          <a:spcPts val="1400"/>
                        </a:lnSpc>
                        <a:spcAft>
                          <a:spcPts val="0"/>
                        </a:spcAft>
                      </a:pPr>
                      <a:r>
                        <a:rPr lang="zh-CN" sz="900" kern="100">
                          <a:effectLst/>
                          <a:latin typeface="Times New Roman" panose="02020603050405020304" pitchFamily="18" charset="0"/>
                          <a:ea typeface="宋体" panose="02010600030101010101" pitchFamily="2" charset="-122"/>
                        </a:rPr>
                        <a:t>学校官网网址</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0" algn="just">
                        <a:lnSpc>
                          <a:spcPts val="1400"/>
                        </a:lnSpc>
                        <a:spcAft>
                          <a:spcPts val="0"/>
                        </a:spcAft>
                      </a:pPr>
                      <a:r>
                        <a:rPr lang="zh-CN" sz="900" kern="100">
                          <a:effectLst/>
                          <a:latin typeface="Times New Roman" panose="02020603050405020304" pitchFamily="18" charset="0"/>
                          <a:ea typeface="宋体" panose="02010600030101010101" pitchFamily="2" charset="-122"/>
                        </a:rPr>
                        <a:t>校</a:t>
                      </a:r>
                      <a:r>
                        <a:rPr lang="en-US" sz="900" kern="100">
                          <a:effectLst/>
                          <a:latin typeface="Times New Roman" panose="02020603050405020304" pitchFamily="18" charset="0"/>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园</a:t>
                      </a:r>
                      <a:r>
                        <a:rPr lang="en-US" sz="900" kern="100">
                          <a:effectLst/>
                          <a:latin typeface="Times New Roman" panose="02020603050405020304" pitchFamily="18" charset="0"/>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长（签章）</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396">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0" indent="-9144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联系方式： 移动电话 □□□□□□□□□□□</a:t>
                      </a:r>
                      <a:endParaRPr lang="zh-CN" sz="1000" kern="100" dirty="0">
                        <a:effectLst/>
                        <a:latin typeface="Times New Roman" panose="02020603050405020304" pitchFamily="18" charset="0"/>
                        <a:ea typeface="宋体" panose="02010600030101010101" pitchFamily="2" charset="-122"/>
                      </a:endParaRPr>
                    </a:p>
                    <a:p>
                      <a:pPr marL="266700" indent="62865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长途区号</a:t>
                      </a:r>
                      <a:r>
                        <a:rPr lang="en-US" sz="900" kern="100" dirty="0">
                          <a:effectLst/>
                          <a:latin typeface="Times New Roman" panose="02020603050405020304" pitchFamily="18" charset="0"/>
                          <a:ea typeface="宋体" panose="02010600030101010101" pitchFamily="2" charset="-122"/>
                        </a:rPr>
                        <a:t> □□□□ </a:t>
                      </a:r>
                      <a:r>
                        <a:rPr lang="zh-CN" sz="900" kern="100" dirty="0">
                          <a:effectLst/>
                          <a:latin typeface="Times New Roman" panose="02020603050405020304" pitchFamily="18" charset="0"/>
                          <a:ea typeface="宋体" panose="02010600030101010101" pitchFamily="2" charset="-122"/>
                        </a:rPr>
                        <a:t>办公电话</a:t>
                      </a:r>
                      <a:r>
                        <a:rPr lang="en-US" sz="900" kern="100" dirty="0">
                          <a:effectLst/>
                          <a:latin typeface="Times New Roman" panose="02020603050405020304" pitchFamily="18" charset="0"/>
                          <a:ea typeface="宋体" panose="02010600030101010101" pitchFamily="2" charset="-122"/>
                        </a:rPr>
                        <a:t> □□□□□□□□- □□□□ </a:t>
                      </a:r>
                      <a:endParaRPr lang="zh-CN" sz="1000" kern="100" dirty="0">
                        <a:effectLst/>
                        <a:latin typeface="Times New Roman" panose="02020603050405020304" pitchFamily="18" charset="0"/>
                        <a:ea typeface="宋体" panose="02010600030101010101" pitchFamily="2" charset="-122"/>
                      </a:endParaRPr>
                    </a:p>
                    <a:p>
                      <a:pPr marL="266700" indent="62865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单位电子信箱</a:t>
                      </a:r>
                      <a:r>
                        <a:rPr lang="en-US" sz="900" kern="100" dirty="0">
                          <a:effectLst/>
                          <a:latin typeface="Times New Roman" panose="02020603050405020304" pitchFamily="18" charset="0"/>
                          <a:ea typeface="宋体" panose="02010600030101010101" pitchFamily="2" charset="-122"/>
                        </a:rPr>
                        <a:t> :                   </a:t>
                      </a:r>
                      <a:r>
                        <a:rPr lang="zh-CN" sz="900" kern="100" dirty="0">
                          <a:effectLst/>
                          <a:latin typeface="Times New Roman" panose="02020603050405020304" pitchFamily="18" charset="0"/>
                          <a:ea typeface="宋体" panose="02010600030101010101" pitchFamily="2" charset="-122"/>
                        </a:rPr>
                        <a:t>邮政编码：□□□□□□</a:t>
                      </a:r>
                      <a:endParaRPr lang="zh-CN" sz="1000" kern="100" dirty="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学校（机构）属地管理教育行政部门</a:t>
                      </a:r>
                      <a:r>
                        <a:rPr lang="en-US" sz="9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12</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学校（机构）办学类型 </a:t>
                      </a:r>
                      <a:r>
                        <a:rPr lang="zh-CN" sz="900" kern="100" dirty="0">
                          <a:effectLst/>
                          <a:latin typeface="Times New Roman" panose="02020603050405020304" pitchFamily="18" charset="0"/>
                          <a:ea typeface="宋体" panose="02010600030101010101" pitchFamily="2" charset="-122"/>
                        </a:rPr>
                        <a:t>□□□</a:t>
                      </a:r>
                      <a:endParaRPr lang="zh-CN" sz="1000" kern="100" dirty="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13</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高等教育学校性质类别 </a:t>
                      </a: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14</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学校（机构）举办者类型 </a:t>
                      </a: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544">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15</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附设教学班类型□</a:t>
                      </a:r>
                      <a:r>
                        <a:rPr lang="en-US" sz="900" kern="100">
                          <a:effectLst/>
                          <a:latin typeface="Times New Roman" panose="02020603050405020304" pitchFamily="18" charset="0"/>
                          <a:ea typeface="宋体" panose="02010600030101010101" pitchFamily="2" charset="-122"/>
                        </a:rPr>
                        <a:t> 1</a:t>
                      </a:r>
                      <a:r>
                        <a:rPr lang="zh-CN" sz="900" kern="100">
                          <a:effectLst/>
                          <a:latin typeface="Times New Roman" panose="02020603050405020304" pitchFamily="18" charset="0"/>
                          <a:ea typeface="宋体" panose="02010600030101010101" pitchFamily="2" charset="-122"/>
                        </a:rPr>
                        <a:t>附设幼儿班 □</a:t>
                      </a:r>
                      <a:r>
                        <a:rPr lang="en-US" sz="900" kern="100">
                          <a:effectLst/>
                          <a:latin typeface="Times New Roman" panose="02020603050405020304" pitchFamily="18" charset="0"/>
                          <a:ea typeface="宋体" panose="02010600030101010101" pitchFamily="2" charset="-122"/>
                        </a:rPr>
                        <a:t>2</a:t>
                      </a:r>
                      <a:r>
                        <a:rPr lang="zh-CN" sz="900" kern="100">
                          <a:effectLst/>
                          <a:latin typeface="Times New Roman" panose="02020603050405020304" pitchFamily="18" charset="0"/>
                          <a:ea typeface="宋体" panose="02010600030101010101" pitchFamily="2" charset="-122"/>
                        </a:rPr>
                        <a:t>附设小学班 □</a:t>
                      </a:r>
                      <a:r>
                        <a:rPr lang="en-US" sz="900" kern="100">
                          <a:effectLst/>
                          <a:latin typeface="Times New Roman" panose="02020603050405020304" pitchFamily="18" charset="0"/>
                          <a:ea typeface="宋体" panose="02010600030101010101" pitchFamily="2" charset="-122"/>
                        </a:rPr>
                        <a:t>3</a:t>
                      </a:r>
                      <a:r>
                        <a:rPr lang="zh-CN" sz="900" kern="100">
                          <a:effectLst/>
                          <a:latin typeface="Times New Roman" panose="02020603050405020304" pitchFamily="18" charset="0"/>
                          <a:ea typeface="宋体" panose="02010600030101010101" pitchFamily="2" charset="-122"/>
                        </a:rPr>
                        <a:t>附设普通初中班 □</a:t>
                      </a:r>
                      <a:r>
                        <a:rPr lang="en-US" sz="900" kern="100">
                          <a:effectLst/>
                          <a:latin typeface="Times New Roman" panose="02020603050405020304" pitchFamily="18" charset="0"/>
                          <a:ea typeface="宋体" panose="02010600030101010101" pitchFamily="2" charset="-122"/>
                        </a:rPr>
                        <a:t>4</a:t>
                      </a:r>
                      <a:r>
                        <a:rPr lang="zh-CN" sz="900" kern="100">
                          <a:effectLst/>
                          <a:latin typeface="Times New Roman" panose="02020603050405020304" pitchFamily="18" charset="0"/>
                          <a:ea typeface="宋体" panose="02010600030101010101" pitchFamily="2" charset="-122"/>
                        </a:rPr>
                        <a:t>附设职业初中班 □</a:t>
                      </a:r>
                      <a:r>
                        <a:rPr lang="en-US" sz="900" kern="100">
                          <a:effectLst/>
                          <a:latin typeface="Times New Roman" panose="02020603050405020304" pitchFamily="18" charset="0"/>
                          <a:ea typeface="宋体" panose="02010600030101010101" pitchFamily="2" charset="-122"/>
                        </a:rPr>
                        <a:t>5</a:t>
                      </a:r>
                      <a:r>
                        <a:rPr lang="zh-CN" sz="900" kern="100">
                          <a:effectLst/>
                          <a:latin typeface="Times New Roman" panose="02020603050405020304" pitchFamily="18" charset="0"/>
                          <a:ea typeface="宋体" panose="02010600030101010101" pitchFamily="2" charset="-122"/>
                        </a:rPr>
                        <a:t>附设普通高中班</a:t>
                      </a:r>
                      <a:r>
                        <a:rPr lang="en-US" sz="900" kern="100">
                          <a:effectLst/>
                          <a:latin typeface="Times New Roman" panose="02020603050405020304" pitchFamily="18" charset="0"/>
                          <a:ea typeface="宋体" panose="02010600030101010101" pitchFamily="2" charset="-122"/>
                        </a:rPr>
                        <a:t>  </a:t>
                      </a:r>
                      <a:r>
                        <a:rPr lang="zh-CN" sz="900" kern="100">
                          <a:effectLst/>
                          <a:latin typeface="Times New Roman" panose="02020603050405020304" pitchFamily="18" charset="0"/>
                          <a:ea typeface="宋体" panose="02010600030101010101" pitchFamily="2" charset="-122"/>
                        </a:rPr>
                        <a:t>□</a:t>
                      </a:r>
                      <a:r>
                        <a:rPr lang="en-US" sz="900" kern="100">
                          <a:effectLst/>
                          <a:latin typeface="Times New Roman" panose="02020603050405020304" pitchFamily="18" charset="0"/>
                          <a:ea typeface="宋体" panose="02010600030101010101" pitchFamily="2" charset="-122"/>
                        </a:rPr>
                        <a:t>6</a:t>
                      </a:r>
                      <a:r>
                        <a:rPr lang="zh-CN" sz="900" kern="100">
                          <a:effectLst/>
                          <a:latin typeface="Times New Roman" panose="02020603050405020304" pitchFamily="18" charset="0"/>
                          <a:ea typeface="宋体" panose="02010600030101010101" pitchFamily="2" charset="-122"/>
                        </a:rPr>
                        <a:t>附设中职班 □</a:t>
                      </a:r>
                      <a:r>
                        <a:rPr lang="en-US" sz="900" kern="100">
                          <a:effectLst/>
                          <a:latin typeface="Times New Roman" panose="02020603050405020304" pitchFamily="18" charset="0"/>
                          <a:ea typeface="宋体" panose="02010600030101010101" pitchFamily="2" charset="-122"/>
                        </a:rPr>
                        <a:t>7</a:t>
                      </a:r>
                      <a:r>
                        <a:rPr lang="zh-CN" sz="900" kern="100">
                          <a:effectLst/>
                          <a:latin typeface="Times New Roman" panose="02020603050405020304" pitchFamily="18" charset="0"/>
                          <a:ea typeface="宋体" panose="02010600030101010101" pitchFamily="2" charset="-122"/>
                        </a:rPr>
                        <a:t>附设特教班</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16</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通电</a:t>
                      </a:r>
                      <a:r>
                        <a:rPr lang="en-US" sz="900" kern="100">
                          <a:effectLst/>
                          <a:latin typeface="Times New Roman" panose="02020603050405020304" pitchFamily="18" charset="0"/>
                          <a:ea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a:t>
                      </a:r>
                      <a:r>
                        <a:rPr lang="en-US" sz="900" kern="0">
                          <a:effectLst/>
                          <a:latin typeface="Times New Roman" panose="02020603050405020304" pitchFamily="18" charset="0"/>
                          <a:ea typeface="宋体" panose="02010600030101010101" pitchFamily="2" charset="-122"/>
                          <a:cs typeface="宋体" panose="02010600030101010101" pitchFamily="2" charset="-122"/>
                        </a:rPr>
                        <a:t>1</a:t>
                      </a:r>
                      <a:r>
                        <a:rPr lang="zh-CN" sz="900" kern="0">
                          <a:effectLst/>
                          <a:latin typeface="Times New Roman" panose="02020603050405020304" pitchFamily="18" charset="0"/>
                          <a:ea typeface="宋体" panose="02010600030101010101" pitchFamily="2" charset="-122"/>
                          <a:cs typeface="宋体" panose="02010600030101010101" pitchFamily="2" charset="-122"/>
                        </a:rPr>
                        <a:t>是</a:t>
                      </a:r>
                      <a:r>
                        <a:rPr lang="en-US" sz="900" kern="0">
                          <a:effectLst/>
                          <a:latin typeface="Times New Roman" panose="02020603050405020304" pitchFamily="18" charset="0"/>
                          <a:ea typeface="宋体" panose="02010600030101010101" pitchFamily="2" charset="-122"/>
                          <a:cs typeface="宋体" panose="02010600030101010101" pitchFamily="2" charset="-122"/>
                        </a:rPr>
                        <a:t> 2</a:t>
                      </a:r>
                      <a:r>
                        <a:rPr lang="zh-CN" sz="900" kern="0">
                          <a:effectLst/>
                          <a:latin typeface="Times New Roman" panose="02020603050405020304" pitchFamily="18" charset="0"/>
                          <a:ea typeface="宋体" panose="02010600030101010101" pitchFamily="2" charset="-122"/>
                          <a:cs typeface="宋体" panose="02010600030101010101" pitchFamily="2" charset="-122"/>
                        </a:rPr>
                        <a:t>否</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17</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接入互联网</a:t>
                      </a:r>
                      <a:r>
                        <a:rPr lang="en-US" sz="900" kern="0">
                          <a:effectLst/>
                          <a:latin typeface="Times New Roman" panose="02020603050405020304" pitchFamily="18" charset="0"/>
                          <a:ea typeface="宋体" panose="02010600030101010101" pitchFamily="2" charset="-122"/>
                          <a:cs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 是（</a:t>
                      </a:r>
                      <a:r>
                        <a:rPr lang="en-US" sz="900" kern="0">
                          <a:effectLst/>
                          <a:latin typeface="Times New Roman" panose="02020603050405020304" pitchFamily="18" charset="0"/>
                          <a:ea typeface="宋体" panose="02010600030101010101" pitchFamily="2" charset="-122"/>
                          <a:cs typeface="宋体" panose="02010600030101010101" pitchFamily="2" charset="-122"/>
                        </a:rPr>
                        <a:t>1.ADSL </a:t>
                      </a:r>
                      <a:r>
                        <a:rPr lang="zh-CN" sz="900" kern="0">
                          <a:effectLst/>
                          <a:latin typeface="Times New Roman" panose="02020603050405020304" pitchFamily="18" charset="0"/>
                          <a:ea typeface="宋体" panose="02010600030101010101" pitchFamily="2" charset="-122"/>
                          <a:cs typeface="宋体" panose="02010600030101010101" pitchFamily="2" charset="-122"/>
                        </a:rPr>
                        <a:t>、</a:t>
                      </a:r>
                      <a:r>
                        <a:rPr lang="en-US" sz="900" kern="0">
                          <a:effectLst/>
                          <a:latin typeface="Times New Roman" panose="02020603050405020304" pitchFamily="18" charset="0"/>
                          <a:ea typeface="宋体" panose="02010600030101010101" pitchFamily="2" charset="-122"/>
                          <a:cs typeface="宋体" panose="02010600030101010101" pitchFamily="2" charset="-122"/>
                        </a:rPr>
                        <a:t>2.</a:t>
                      </a:r>
                      <a:r>
                        <a:rPr lang="zh-CN" sz="900" kern="0">
                          <a:effectLst/>
                          <a:latin typeface="Times New Roman" panose="02020603050405020304" pitchFamily="18" charset="0"/>
                          <a:ea typeface="宋体" panose="02010600030101010101" pitchFamily="2" charset="-122"/>
                          <a:cs typeface="宋体" panose="02010600030101010101" pitchFamily="2" charset="-122"/>
                        </a:rPr>
                        <a:t>光纤、</a:t>
                      </a:r>
                      <a:r>
                        <a:rPr lang="en-US" sz="900" kern="0">
                          <a:effectLst/>
                          <a:latin typeface="Times New Roman" panose="02020603050405020304" pitchFamily="18" charset="0"/>
                          <a:ea typeface="宋体" panose="02010600030101010101" pitchFamily="2" charset="-122"/>
                          <a:cs typeface="宋体" panose="02010600030101010101" pitchFamily="2" charset="-122"/>
                        </a:rPr>
                        <a:t>3.</a:t>
                      </a:r>
                      <a:r>
                        <a:rPr lang="zh-CN" sz="900" kern="0">
                          <a:effectLst/>
                          <a:latin typeface="Times New Roman" panose="02020603050405020304" pitchFamily="18" charset="0"/>
                          <a:ea typeface="宋体" panose="02010600030101010101" pitchFamily="2" charset="-122"/>
                          <a:cs typeface="宋体" panose="02010600030101010101" pitchFamily="2" charset="-122"/>
                        </a:rPr>
                        <a:t>无线、</a:t>
                      </a:r>
                      <a:r>
                        <a:rPr lang="en-US" sz="900" kern="0">
                          <a:effectLst/>
                          <a:latin typeface="Times New Roman" panose="02020603050405020304" pitchFamily="18" charset="0"/>
                          <a:ea typeface="宋体" panose="02010600030101010101" pitchFamily="2" charset="-122"/>
                          <a:cs typeface="宋体" panose="02010600030101010101" pitchFamily="2" charset="-122"/>
                        </a:rPr>
                        <a:t>4.</a:t>
                      </a:r>
                      <a:r>
                        <a:rPr lang="zh-CN" sz="900" kern="0">
                          <a:effectLst/>
                          <a:latin typeface="Times New Roman" panose="02020603050405020304" pitchFamily="18" charset="0"/>
                          <a:ea typeface="宋体" panose="02010600030101010101" pitchFamily="2" charset="-122"/>
                          <a:cs typeface="宋体" panose="02010600030101010101" pitchFamily="2" charset="-122"/>
                        </a:rPr>
                        <a:t>其他） □否</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18</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无线网全覆盖</a:t>
                      </a:r>
                      <a:r>
                        <a:rPr lang="en-US" sz="900" kern="100">
                          <a:effectLst/>
                          <a:latin typeface="Times New Roman" panose="02020603050405020304" pitchFamily="18" charset="0"/>
                          <a:ea typeface="宋体" panose="02010600030101010101" pitchFamily="2" charset="-122"/>
                        </a:rPr>
                        <a:t>       </a:t>
                      </a:r>
                      <a:r>
                        <a:rPr lang="zh-CN" sz="900" kern="100">
                          <a:effectLst/>
                          <a:latin typeface="Times New Roman" panose="02020603050405020304" pitchFamily="18" charset="0"/>
                          <a:ea typeface="宋体" panose="02010600030101010101" pitchFamily="2" charset="-122"/>
                        </a:rPr>
                        <a:t>□</a:t>
                      </a:r>
                      <a:r>
                        <a:rPr lang="en-US" sz="900" kern="100">
                          <a:effectLst/>
                          <a:latin typeface="Times New Roman" panose="02020603050405020304" pitchFamily="18" charset="0"/>
                          <a:ea typeface="宋体" panose="02010600030101010101" pitchFamily="2" charset="-122"/>
                        </a:rPr>
                        <a:t>1</a:t>
                      </a:r>
                      <a:r>
                        <a:rPr lang="zh-CN" sz="900" kern="100">
                          <a:effectLst/>
                          <a:latin typeface="Times New Roman" panose="02020603050405020304" pitchFamily="18" charset="0"/>
                          <a:ea typeface="宋体" panose="02010600030101010101" pitchFamily="2" charset="-122"/>
                        </a:rPr>
                        <a:t>是 </a:t>
                      </a:r>
                      <a:r>
                        <a:rPr lang="en-US" sz="900" kern="100">
                          <a:effectLst/>
                          <a:latin typeface="Times New Roman" panose="02020603050405020304" pitchFamily="18" charset="0"/>
                          <a:ea typeface="宋体" panose="02010600030101010101" pitchFamily="2" charset="-122"/>
                        </a:rPr>
                        <a:t>2</a:t>
                      </a:r>
                      <a:r>
                        <a:rPr lang="zh-CN" sz="900" kern="100">
                          <a:effectLst/>
                          <a:latin typeface="Times New Roman" panose="02020603050405020304" pitchFamily="18" charset="0"/>
                          <a:ea typeface="宋体" panose="02010600030101010101" pitchFamily="2" charset="-122"/>
                        </a:rPr>
                        <a:t>否</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19</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学校供水方式</a:t>
                      </a:r>
                      <a:r>
                        <a:rPr lang="en-US" sz="900" kern="100">
                          <a:effectLst/>
                          <a:latin typeface="Times New Roman" panose="02020603050405020304" pitchFamily="18" charset="0"/>
                          <a:ea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a:t>
                      </a:r>
                      <a:r>
                        <a:rPr lang="en-US" sz="900" kern="100">
                          <a:effectLst/>
                          <a:latin typeface="宋体" panose="02010600030101010101" pitchFamily="2" charset="-122"/>
                          <a:ea typeface="宋体" panose="02010600030101010101" pitchFamily="2" charset="-122"/>
                        </a:rPr>
                        <a:t>1. </a:t>
                      </a:r>
                      <a:r>
                        <a:rPr lang="zh-CN" sz="900" kern="100">
                          <a:effectLst/>
                          <a:latin typeface="Times New Roman" panose="02020603050405020304" pitchFamily="18" charset="0"/>
                          <a:ea typeface="宋体" panose="02010600030101010101" pitchFamily="2" charset="-122"/>
                        </a:rPr>
                        <a:t>自备水源</a:t>
                      </a:r>
                      <a:r>
                        <a:rPr lang="en-US" sz="900" kern="100">
                          <a:effectLst/>
                          <a:latin typeface="Times New Roman" panose="02020603050405020304" pitchFamily="18" charset="0"/>
                          <a:ea typeface="宋体" panose="02010600030101010101" pitchFamily="2" charset="-122"/>
                        </a:rPr>
                        <a:t>  2. </a:t>
                      </a:r>
                      <a:r>
                        <a:rPr lang="zh-CN" sz="900" kern="100">
                          <a:effectLst/>
                          <a:latin typeface="Times New Roman" panose="02020603050405020304" pitchFamily="18" charset="0"/>
                          <a:ea typeface="宋体" panose="02010600030101010101" pitchFamily="2" charset="-122"/>
                        </a:rPr>
                        <a:t>网管供水</a:t>
                      </a:r>
                      <a:r>
                        <a:rPr lang="en-US" sz="900" kern="100">
                          <a:effectLst/>
                          <a:latin typeface="Times New Roman" panose="02020603050405020304" pitchFamily="18" charset="0"/>
                          <a:ea typeface="宋体" panose="02010600030101010101" pitchFamily="2" charset="-122"/>
                        </a:rPr>
                        <a:t>    3. </a:t>
                      </a:r>
                      <a:r>
                        <a:rPr lang="zh-CN" sz="900" kern="100">
                          <a:effectLst/>
                          <a:latin typeface="Times New Roman" panose="02020603050405020304" pitchFamily="18" charset="0"/>
                          <a:ea typeface="宋体" panose="02010600030101010101" pitchFamily="2" charset="-122"/>
                        </a:rPr>
                        <a:t>无水源</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20</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学校厕所情况</a:t>
                      </a:r>
                      <a:r>
                        <a:rPr lang="en-US" sz="900" kern="100">
                          <a:effectLst/>
                          <a:latin typeface="Times New Roman" panose="02020603050405020304" pitchFamily="18" charset="0"/>
                          <a:ea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a:t>
                      </a:r>
                      <a:r>
                        <a:rPr lang="en-US" sz="900" kern="100">
                          <a:effectLst/>
                          <a:latin typeface="宋体" panose="02010600030101010101" pitchFamily="2" charset="-122"/>
                          <a:ea typeface="宋体" panose="02010600030101010101" pitchFamily="2" charset="-122"/>
                        </a:rPr>
                        <a:t>1. </a:t>
                      </a:r>
                      <a:r>
                        <a:rPr lang="zh-CN" sz="900" kern="100">
                          <a:effectLst/>
                          <a:latin typeface="Times New Roman" panose="02020603050405020304" pitchFamily="18" charset="0"/>
                          <a:ea typeface="宋体" panose="02010600030101010101" pitchFamily="2" charset="-122"/>
                        </a:rPr>
                        <a:t>卫生厕所</a:t>
                      </a:r>
                      <a:r>
                        <a:rPr lang="en-US" sz="900" kern="100">
                          <a:effectLst/>
                          <a:latin typeface="Times New Roman" panose="02020603050405020304" pitchFamily="18" charset="0"/>
                          <a:ea typeface="宋体" panose="02010600030101010101" pitchFamily="2" charset="-122"/>
                        </a:rPr>
                        <a:t>  2. </a:t>
                      </a:r>
                      <a:r>
                        <a:rPr lang="zh-CN" sz="900" kern="100">
                          <a:effectLst/>
                          <a:latin typeface="Times New Roman" panose="02020603050405020304" pitchFamily="18" charset="0"/>
                          <a:ea typeface="宋体" panose="02010600030101010101" pitchFamily="2" charset="-122"/>
                        </a:rPr>
                        <a:t>非卫生厕所</a:t>
                      </a:r>
                      <a:r>
                        <a:rPr lang="en-US" sz="900" kern="100">
                          <a:effectLst/>
                          <a:latin typeface="Times New Roman" panose="02020603050405020304" pitchFamily="18" charset="0"/>
                          <a:ea typeface="宋体" panose="02010600030101010101" pitchFamily="2" charset="-122"/>
                        </a:rPr>
                        <a:t>  3. </a:t>
                      </a:r>
                      <a:r>
                        <a:rPr lang="zh-CN" sz="900" kern="100">
                          <a:effectLst/>
                          <a:latin typeface="Times New Roman" panose="02020603050405020304" pitchFamily="18" charset="0"/>
                          <a:ea typeface="宋体" panose="02010600030101010101" pitchFamily="2" charset="-122"/>
                        </a:rPr>
                        <a:t>无厕所</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817">
                <a:tc>
                  <a:txBody>
                    <a:bodyPr/>
                    <a:lstStyle/>
                    <a:p>
                      <a:pPr marL="266700" algn="l">
                        <a:lnSpc>
                          <a:spcPts val="1400"/>
                        </a:lnSpc>
                        <a:spcAft>
                          <a:spcPts val="0"/>
                        </a:spcAft>
                      </a:pPr>
                      <a:r>
                        <a:rPr lang="en-US" sz="900" kern="100">
                          <a:effectLst/>
                          <a:latin typeface="宋体" panose="02010600030101010101" pitchFamily="2" charset="-122"/>
                          <a:ea typeface="宋体" panose="02010600030101010101" pitchFamily="2" charset="-122"/>
                        </a:rPr>
                        <a:t>21</a:t>
                      </a:r>
                      <a:endParaRPr lang="zh-CN" sz="1000" kern="100">
                        <a:effectLst/>
                        <a:latin typeface="Times New Roman" panose="02020603050405020304" pitchFamily="18" charset="0"/>
                        <a:ea typeface="宋体" panose="02010600030101010101" pitchFamily="2" charset="-122"/>
                      </a:endParaRPr>
                    </a:p>
                  </a:txBody>
                  <a:tcPr marL="65346" marR="653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洗手设施</a:t>
                      </a:r>
                      <a:r>
                        <a:rPr lang="en-US" sz="900" kern="100" dirty="0">
                          <a:effectLst/>
                          <a:latin typeface="Times New Roman" panose="02020603050405020304" pitchFamily="18" charset="0"/>
                          <a:ea typeface="宋体" panose="02010600030101010101" pitchFamily="2" charset="-122"/>
                        </a:rPr>
                        <a:t>   </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a:t>
                      </a:r>
                      <a:r>
                        <a:rPr lang="en-US" sz="900" kern="100" dirty="0">
                          <a:effectLst/>
                          <a:latin typeface="宋体" panose="02010600030101010101" pitchFamily="2" charset="-122"/>
                          <a:ea typeface="宋体" panose="02010600030101010101" pitchFamily="2" charset="-122"/>
                        </a:rPr>
                        <a:t>1.</a:t>
                      </a:r>
                      <a:r>
                        <a:rPr lang="zh-CN" sz="900" kern="100" dirty="0">
                          <a:effectLst/>
                          <a:latin typeface="Times New Roman" panose="02020603050405020304" pitchFamily="18" charset="0"/>
                          <a:ea typeface="宋体" panose="02010600030101010101" pitchFamily="2" charset="-122"/>
                        </a:rPr>
                        <a:t>有水和肥皂</a:t>
                      </a:r>
                      <a:r>
                        <a:rPr lang="en-US" sz="900" kern="100" dirty="0">
                          <a:effectLst/>
                          <a:latin typeface="Times New Roman" panose="02020603050405020304" pitchFamily="18" charset="0"/>
                          <a:ea typeface="宋体" panose="02010600030101010101" pitchFamily="2" charset="-122"/>
                        </a:rPr>
                        <a:t>  2.</a:t>
                      </a:r>
                      <a:r>
                        <a:rPr lang="zh-CN" sz="900" kern="100" dirty="0">
                          <a:effectLst/>
                          <a:latin typeface="Times New Roman" panose="02020603050405020304" pitchFamily="18" charset="0"/>
                          <a:ea typeface="宋体" panose="02010600030101010101" pitchFamily="2" charset="-122"/>
                        </a:rPr>
                        <a:t>只有水</a:t>
                      </a:r>
                      <a:r>
                        <a:rPr lang="en-US" sz="900" kern="100" dirty="0">
                          <a:effectLst/>
                          <a:latin typeface="Times New Roman" panose="02020603050405020304" pitchFamily="18" charset="0"/>
                          <a:ea typeface="宋体" panose="02010600030101010101" pitchFamily="2" charset="-122"/>
                        </a:rPr>
                        <a:t>  3.</a:t>
                      </a:r>
                      <a:r>
                        <a:rPr lang="zh-CN" sz="900" kern="100" dirty="0">
                          <a:effectLst/>
                          <a:latin typeface="Times New Roman" panose="02020603050405020304" pitchFamily="18" charset="0"/>
                          <a:ea typeface="宋体" panose="02010600030101010101" pitchFamily="2" charset="-122"/>
                        </a:rPr>
                        <a:t>既没有水也没有肥皂</a:t>
                      </a:r>
                      <a:endParaRPr lang="zh-CN" sz="1000" kern="100" dirty="0">
                        <a:effectLst/>
                        <a:latin typeface="Times New Roman" panose="02020603050405020304" pitchFamily="18" charset="0"/>
                        <a:ea typeface="宋体" panose="02010600030101010101" pitchFamily="2" charset="-122"/>
                      </a:endParaRPr>
                    </a:p>
                  </a:txBody>
                  <a:tcPr marL="65346" marR="6534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4849505" y="287020"/>
            <a:ext cx="2492990" cy="400110"/>
          </a:xfrm>
          <a:prstGeom prst="rect">
            <a:avLst/>
          </a:prstGeom>
        </p:spPr>
        <p:txBody>
          <a:bodyPr wrap="none">
            <a:spAutoFit/>
          </a:bodyPr>
          <a:lstStyle/>
          <a:p>
            <a:pPr algn="ctr"/>
            <a:r>
              <a:rPr lang="zh-CN" altLang="en-US" sz="2000" b="1" dirty="0">
                <a:solidFill>
                  <a:srgbClr val="304371"/>
                </a:solidFill>
                <a:cs typeface="+mn-ea"/>
                <a:sym typeface="+mn-lt"/>
              </a:rPr>
              <a:t>（一）学校基本情况</a:t>
            </a:r>
            <a:endParaRPr lang="zh-CN" altLang="en-US" sz="2000" b="1" dirty="0">
              <a:solidFill>
                <a:srgbClr val="304371"/>
              </a:solidFill>
              <a:cs typeface="+mn-ea"/>
              <a:sym typeface="+mn-lt"/>
            </a:endParaRPr>
          </a:p>
        </p:txBody>
      </p:sp>
      <p:grpSp>
        <p:nvGrpSpPr>
          <p:cNvPr id="4" name="组合 3"/>
          <p:cNvGrpSpPr/>
          <p:nvPr/>
        </p:nvGrpSpPr>
        <p:grpSpPr>
          <a:xfrm>
            <a:off x="704850" y="1576848"/>
            <a:ext cx="10858500" cy="1103412"/>
            <a:chOff x="660401" y="1357746"/>
            <a:chExt cx="10858500" cy="1140358"/>
          </a:xfrm>
        </p:grpSpPr>
        <p:grpSp>
          <p:nvGrpSpPr>
            <p:cNvPr id="6" name="组合 5"/>
            <p:cNvGrpSpPr/>
            <p:nvPr/>
          </p:nvGrpSpPr>
          <p:grpSpPr>
            <a:xfrm>
              <a:off x="660401" y="1634371"/>
              <a:ext cx="10858500" cy="863733"/>
              <a:chOff x="660401" y="686019"/>
              <a:chExt cx="10858500" cy="1477335"/>
            </a:xfrm>
          </p:grpSpPr>
          <p:sp>
            <p:nvSpPr>
              <p:cNvPr id="8" name="矩形 7"/>
              <p:cNvSpPr/>
              <p:nvPr/>
            </p:nvSpPr>
            <p:spPr>
              <a:xfrm>
                <a:off x="660401" y="687131"/>
                <a:ext cx="10858500" cy="1476223"/>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0" name="矩形 9"/>
              <p:cNvSpPr/>
              <p:nvPr/>
            </p:nvSpPr>
            <p:spPr>
              <a:xfrm>
                <a:off x="666750" y="686019"/>
                <a:ext cx="10852151" cy="1346986"/>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营利性民办学校（机构）简称是指按照</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工商总局 教育部关于营利性民办学校名称登记管理有关工作的通知</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（工商企注字</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〔2017〕156</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号）有关要求，经教育行政部门批准的营利性民办学校的简称</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7" name="矩形 6"/>
            <p:cNvSpPr/>
            <p:nvPr/>
          </p:nvSpPr>
          <p:spPr>
            <a:xfrm>
              <a:off x="1850736" y="1357746"/>
              <a:ext cx="2235200" cy="20041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685800" y="4425388"/>
            <a:ext cx="10858500" cy="1139178"/>
            <a:chOff x="660401" y="1320782"/>
            <a:chExt cx="10858500" cy="1177322"/>
          </a:xfrm>
        </p:grpSpPr>
        <p:grpSp>
          <p:nvGrpSpPr>
            <p:cNvPr id="12" name="组合 11"/>
            <p:cNvGrpSpPr/>
            <p:nvPr/>
          </p:nvGrpSpPr>
          <p:grpSpPr>
            <a:xfrm>
              <a:off x="660401" y="1634371"/>
              <a:ext cx="10858500" cy="863733"/>
              <a:chOff x="660401" y="686019"/>
              <a:chExt cx="10858500" cy="1477335"/>
            </a:xfrm>
          </p:grpSpPr>
          <p:sp>
            <p:nvSpPr>
              <p:cNvPr id="14" name="矩形 13"/>
              <p:cNvSpPr/>
              <p:nvPr/>
            </p:nvSpPr>
            <p:spPr>
              <a:xfrm>
                <a:off x="660401" y="687131"/>
                <a:ext cx="10858500" cy="1476223"/>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5" name="矩形 14"/>
              <p:cNvSpPr/>
              <p:nvPr/>
            </p:nvSpPr>
            <p:spPr>
              <a:xfrm>
                <a:off x="666750" y="686019"/>
                <a:ext cx="10852151" cy="1366926"/>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其他部门是指利用国家财政性经费和国有资产举办学校（机构）的教育行政部门以外的各级党政机关、事业单位，国家级金融机构、经济实体等</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3" name="矩形 12"/>
            <p:cNvSpPr/>
            <p:nvPr/>
          </p:nvSpPr>
          <p:spPr>
            <a:xfrm>
              <a:off x="1850736" y="1320782"/>
              <a:ext cx="2235200" cy="237381"/>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6" name="组合 15"/>
          <p:cNvGrpSpPr/>
          <p:nvPr/>
        </p:nvGrpSpPr>
        <p:grpSpPr>
          <a:xfrm>
            <a:off x="685800" y="4716649"/>
            <a:ext cx="10877550" cy="1815383"/>
            <a:chOff x="641351" y="1344968"/>
            <a:chExt cx="10877550" cy="1876169"/>
          </a:xfrm>
        </p:grpSpPr>
        <p:grpSp>
          <p:nvGrpSpPr>
            <p:cNvPr id="17" name="组合 16"/>
            <p:cNvGrpSpPr/>
            <p:nvPr/>
          </p:nvGrpSpPr>
          <p:grpSpPr>
            <a:xfrm>
              <a:off x="641351" y="1635021"/>
              <a:ext cx="10877550" cy="1586116"/>
              <a:chOff x="641351" y="687131"/>
              <a:chExt cx="10877550" cy="2712903"/>
            </a:xfrm>
          </p:grpSpPr>
          <p:sp>
            <p:nvSpPr>
              <p:cNvPr id="19" name="矩形 18"/>
              <p:cNvSpPr/>
              <p:nvPr/>
            </p:nvSpPr>
            <p:spPr>
              <a:xfrm>
                <a:off x="660401" y="687131"/>
                <a:ext cx="10858500" cy="2712901"/>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20" name="矩形 19"/>
              <p:cNvSpPr/>
              <p:nvPr/>
            </p:nvSpPr>
            <p:spPr>
              <a:xfrm>
                <a:off x="641351" y="727390"/>
                <a:ext cx="10852151" cy="2672644"/>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附设教学班在填报附设班调查表时，学校（机构）标识码填写举办附设教学班的学校（机构）的标识码，学校（机构）属地管理行政部门名称、代码、学校（机构）办学类型、学校（机构）举办者等属性代码按附设教学班的类型填写。附设教学班调查表只填报附设教学班类型的班数、学生数、专任教师数相关表格（为举办附设教学班的学校教职工数的其中数）</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8" name="矩形 17"/>
            <p:cNvSpPr/>
            <p:nvPr/>
          </p:nvSpPr>
          <p:spPr>
            <a:xfrm>
              <a:off x="1850736" y="1344968"/>
              <a:ext cx="1235365" cy="213194"/>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11"/>
                                        </p:tgtEl>
                                      </p:cBhvr>
                                    </p:animEffect>
                                    <p:set>
                                      <p:cBhvr>
                                        <p:cTn id="22" dur="1" fill="hold">
                                          <p:stCondLst>
                                            <p:cond delay="24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16"/>
                                        </p:tgtEl>
                                      </p:cBhvr>
                                    </p:animEffect>
                                    <p:set>
                                      <p:cBhvr>
                                        <p:cTn id="32" dur="1" fill="hold">
                                          <p:stCondLst>
                                            <p:cond delay="24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332010" y="287020"/>
            <a:ext cx="1527982"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02</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综合部分</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grpSp>
        <p:nvGrpSpPr>
          <p:cNvPr id="2" name="组合 1"/>
          <p:cNvGrpSpPr/>
          <p:nvPr/>
        </p:nvGrpSpPr>
        <p:grpSpPr>
          <a:xfrm>
            <a:off x="458701" y="555894"/>
            <a:ext cx="5710805" cy="1495909"/>
            <a:chOff x="507185" y="382670"/>
            <a:chExt cx="5710805" cy="1495909"/>
          </a:xfrm>
        </p:grpSpPr>
        <p:sp>
          <p:nvSpPr>
            <p:cNvPr id="41" name="斜纹 40"/>
            <p:cNvSpPr/>
            <p:nvPr/>
          </p:nvSpPr>
          <p:spPr>
            <a:xfrm>
              <a:off x="668433" y="991888"/>
              <a:ext cx="918359" cy="886691"/>
            </a:xfrm>
            <a:prstGeom prst="diagStrip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black"/>
                </a:solidFill>
                <a:latin typeface="Calibri" panose="020F0502020204030204"/>
                <a:ea typeface="宋体" panose="02010600030101010101" pitchFamily="2" charset="-122"/>
                <a:cs typeface="Arial" panose="020B0604020202020204"/>
              </a:endParaRPr>
            </a:p>
          </p:txBody>
        </p:sp>
        <p:sp>
          <p:nvSpPr>
            <p:cNvPr id="42" name="矩形 41"/>
            <p:cNvSpPr/>
            <p:nvPr/>
          </p:nvSpPr>
          <p:spPr>
            <a:xfrm>
              <a:off x="507185" y="382670"/>
              <a:ext cx="449161" cy="923330"/>
            </a:xfrm>
            <a:prstGeom prst="rect">
              <a:avLst/>
            </a:prstGeom>
          </p:spPr>
          <p:txBody>
            <a:bodyPr wrap="none">
              <a:spAutoFit/>
            </a:bodyPr>
            <a:lstStyle/>
            <a:p>
              <a:pPr algn="ctr" defTabSz="914400"/>
              <a:r>
                <a:rPr lang="en-US" altLang="zh-CN" sz="5400" dirty="0">
                  <a:solidFill>
                    <a:prstClr val="black">
                      <a:lumMod val="75000"/>
                      <a:lumOff val="25000"/>
                    </a:prstClr>
                  </a:solidFill>
                  <a:latin typeface="Impact" panose="020B0806030902050204" pitchFamily="34" charset="0"/>
                  <a:ea typeface="宋体" panose="02010600030101010101" pitchFamily="2" charset="-122"/>
                  <a:cs typeface="Arial" panose="020B0604020202020204"/>
                </a:rPr>
                <a:t>1</a:t>
              </a:r>
              <a:endParaRPr lang="en-US" altLang="zh-CN" sz="5400" dirty="0">
                <a:solidFill>
                  <a:prstClr val="black">
                    <a:lumMod val="75000"/>
                    <a:lumOff val="25000"/>
                  </a:prstClr>
                </a:solidFill>
                <a:latin typeface="Impact" panose="020B0806030902050204" pitchFamily="34" charset="0"/>
                <a:ea typeface="宋体" panose="02010600030101010101" pitchFamily="2" charset="-122"/>
                <a:cs typeface="Arial" panose="020B0604020202020204"/>
              </a:endParaRPr>
            </a:p>
          </p:txBody>
        </p:sp>
        <p:sp>
          <p:nvSpPr>
            <p:cNvPr id="43" name="矩形 42"/>
            <p:cNvSpPr/>
            <p:nvPr/>
          </p:nvSpPr>
          <p:spPr>
            <a:xfrm>
              <a:off x="1524828" y="928350"/>
              <a:ext cx="3416320" cy="369332"/>
            </a:xfrm>
            <a:prstGeom prst="rect">
              <a:avLst/>
            </a:prstGeom>
          </p:spPr>
          <p:txBody>
            <a:bodyPr wrap="none">
              <a:spAutoFit/>
            </a:bodyPr>
            <a:lstStyle/>
            <a:p>
              <a:pPr defTabSz="914400"/>
              <a:r>
                <a:rPr lang="zh-CN" altLang="en-US" b="1" dirty="0">
                  <a:solidFill>
                    <a:srgbClr val="C55A11"/>
                  </a:solidFill>
                  <a:latin typeface="微软雅黑" panose="020B0503020204020204" charset="-122"/>
                  <a:ea typeface="微软雅黑" panose="020B0503020204020204" charset="-122"/>
                  <a:sym typeface="微软雅黑" panose="020B0503020204020204" charset="-122"/>
                </a:rPr>
                <a:t>学校（机构）代码管理信息系统</a:t>
              </a:r>
              <a:endParaRPr lang="zh-CN" altLang="en-US" b="1" dirty="0">
                <a:solidFill>
                  <a:srgbClr val="C55A11"/>
                </a:solidFill>
                <a:latin typeface="微软雅黑" panose="020B0503020204020204" charset="-122"/>
                <a:ea typeface="微软雅黑" panose="020B0503020204020204" charset="-122"/>
                <a:sym typeface="微软雅黑" panose="020B0503020204020204" charset="-122"/>
              </a:endParaRPr>
            </a:p>
          </p:txBody>
        </p:sp>
        <p:sp>
          <p:nvSpPr>
            <p:cNvPr id="44" name="矩形 43"/>
            <p:cNvSpPr/>
            <p:nvPr/>
          </p:nvSpPr>
          <p:spPr>
            <a:xfrm>
              <a:off x="1514160" y="1267852"/>
              <a:ext cx="4703830" cy="458908"/>
            </a:xfrm>
            <a:prstGeom prst="rect">
              <a:avLst/>
            </a:prstGeom>
          </p:spPr>
          <p:txBody>
            <a:bodyPr wrap="square">
              <a:spAutoFit/>
            </a:bodyPr>
            <a:lstStyle/>
            <a:p>
              <a:pPr marL="285750" indent="-285750" defTabSz="914400">
                <a:lnSpc>
                  <a:spcPct val="150000"/>
                </a:lnSpc>
                <a:buFont typeface="Wingdings" panose="05000000000000000000" pitchFamily="2" charset="2"/>
                <a:buChar char="l"/>
              </a:pPr>
              <a:r>
                <a:rPr lang="zh-CN" altLang="en-US" dirty="0">
                  <a:latin typeface="微软雅黑" panose="020B0503020204020204" charset="-122"/>
                  <a:ea typeface="微软雅黑" panose="020B0503020204020204" charset="-122"/>
                </a:rPr>
                <a:t>增加“学校（机构）详细地址”指标</a:t>
              </a:r>
              <a:endParaRPr lang="en-US" altLang="zh-CN" dirty="0">
                <a:latin typeface="微软雅黑" panose="020B0503020204020204" charset="-122"/>
                <a:ea typeface="微软雅黑" panose="020B0503020204020204" charset="-122"/>
              </a:endParaRPr>
            </a:p>
          </p:txBody>
        </p:sp>
      </p:grpSp>
      <p:grpSp>
        <p:nvGrpSpPr>
          <p:cNvPr id="3" name="组合 2"/>
          <p:cNvGrpSpPr/>
          <p:nvPr/>
        </p:nvGrpSpPr>
        <p:grpSpPr>
          <a:xfrm>
            <a:off x="6688993" y="567238"/>
            <a:ext cx="1133309" cy="1495909"/>
            <a:chOff x="448594" y="1976897"/>
            <a:chExt cx="1133309" cy="1495909"/>
          </a:xfrm>
        </p:grpSpPr>
        <p:sp>
          <p:nvSpPr>
            <p:cNvPr id="47" name="斜纹 46"/>
            <p:cNvSpPr/>
            <p:nvPr/>
          </p:nvSpPr>
          <p:spPr>
            <a:xfrm>
              <a:off x="663544" y="2586115"/>
              <a:ext cx="918359" cy="886691"/>
            </a:xfrm>
            <a:prstGeom prst="diagStrip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black"/>
                </a:solidFill>
                <a:latin typeface="Calibri" panose="020F0502020204030204"/>
                <a:ea typeface="宋体" panose="02010600030101010101" pitchFamily="2" charset="-122"/>
                <a:cs typeface="Arial" panose="020B0604020202020204"/>
              </a:endParaRPr>
            </a:p>
          </p:txBody>
        </p:sp>
        <p:sp>
          <p:nvSpPr>
            <p:cNvPr id="48" name="矩形 47"/>
            <p:cNvSpPr/>
            <p:nvPr/>
          </p:nvSpPr>
          <p:spPr>
            <a:xfrm>
              <a:off x="448594" y="1976897"/>
              <a:ext cx="556564" cy="923330"/>
            </a:xfrm>
            <a:prstGeom prst="rect">
              <a:avLst/>
            </a:prstGeom>
          </p:spPr>
          <p:txBody>
            <a:bodyPr wrap="none">
              <a:spAutoFit/>
            </a:bodyPr>
            <a:lstStyle/>
            <a:p>
              <a:pPr algn="ctr" defTabSz="914400"/>
              <a:r>
                <a:rPr lang="en-US" altLang="zh-CN" sz="5400" dirty="0">
                  <a:solidFill>
                    <a:prstClr val="black">
                      <a:lumMod val="75000"/>
                      <a:lumOff val="25000"/>
                    </a:prstClr>
                  </a:solidFill>
                  <a:latin typeface="Impact" panose="020B0806030902050204" pitchFamily="34" charset="0"/>
                  <a:ea typeface="宋体" panose="02010600030101010101" pitchFamily="2" charset="-122"/>
                  <a:cs typeface="Arial" panose="020B0604020202020204"/>
                </a:rPr>
                <a:t>5</a:t>
              </a:r>
              <a:endParaRPr lang="en-US" altLang="zh-CN" sz="5400" dirty="0">
                <a:solidFill>
                  <a:prstClr val="black">
                    <a:lumMod val="75000"/>
                    <a:lumOff val="25000"/>
                  </a:prstClr>
                </a:solidFill>
                <a:latin typeface="Impact" panose="020B0806030902050204" pitchFamily="34" charset="0"/>
                <a:ea typeface="宋体" panose="02010600030101010101" pitchFamily="2" charset="-122"/>
                <a:cs typeface="Arial" panose="020B0604020202020204"/>
              </a:endParaRPr>
            </a:p>
          </p:txBody>
        </p:sp>
      </p:grpSp>
      <p:grpSp>
        <p:nvGrpSpPr>
          <p:cNvPr id="58" name="组合 57"/>
          <p:cNvGrpSpPr/>
          <p:nvPr/>
        </p:nvGrpSpPr>
        <p:grpSpPr>
          <a:xfrm>
            <a:off x="6737989" y="2715621"/>
            <a:ext cx="5122210" cy="2557067"/>
            <a:chOff x="446992" y="1976897"/>
            <a:chExt cx="5752250" cy="2557067"/>
          </a:xfrm>
        </p:grpSpPr>
        <p:sp>
          <p:nvSpPr>
            <p:cNvPr id="64" name="斜纹 63"/>
            <p:cNvSpPr/>
            <p:nvPr/>
          </p:nvSpPr>
          <p:spPr>
            <a:xfrm>
              <a:off x="663544" y="2586115"/>
              <a:ext cx="918359" cy="886691"/>
            </a:xfrm>
            <a:prstGeom prst="diagStrip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black"/>
                </a:solidFill>
                <a:latin typeface="Calibri" panose="020F0502020204030204"/>
                <a:ea typeface="宋体" panose="02010600030101010101" pitchFamily="2" charset="-122"/>
                <a:cs typeface="Arial" panose="020B0604020202020204"/>
              </a:endParaRPr>
            </a:p>
          </p:txBody>
        </p:sp>
        <p:sp>
          <p:nvSpPr>
            <p:cNvPr id="65" name="矩形 64"/>
            <p:cNvSpPr/>
            <p:nvPr/>
          </p:nvSpPr>
          <p:spPr>
            <a:xfrm>
              <a:off x="446992" y="1976897"/>
              <a:ext cx="559769" cy="923330"/>
            </a:xfrm>
            <a:prstGeom prst="rect">
              <a:avLst/>
            </a:prstGeom>
          </p:spPr>
          <p:txBody>
            <a:bodyPr wrap="none">
              <a:spAutoFit/>
            </a:bodyPr>
            <a:lstStyle/>
            <a:p>
              <a:pPr algn="ctr" defTabSz="914400"/>
              <a:r>
                <a:rPr lang="en-US" altLang="zh-CN" sz="5400" dirty="0">
                  <a:solidFill>
                    <a:prstClr val="black">
                      <a:lumMod val="75000"/>
                      <a:lumOff val="25000"/>
                    </a:prstClr>
                  </a:solidFill>
                  <a:latin typeface="Impact" panose="020B0806030902050204" pitchFamily="34" charset="0"/>
                  <a:ea typeface="宋体" panose="02010600030101010101" pitchFamily="2" charset="-122"/>
                  <a:cs typeface="Arial" panose="020B0604020202020204"/>
                </a:rPr>
                <a:t>6</a:t>
              </a:r>
              <a:endParaRPr lang="en-US" altLang="zh-CN" sz="5400" dirty="0">
                <a:solidFill>
                  <a:prstClr val="black">
                    <a:lumMod val="75000"/>
                    <a:lumOff val="25000"/>
                  </a:prstClr>
                </a:solidFill>
                <a:latin typeface="Impact" panose="020B0806030902050204" pitchFamily="34" charset="0"/>
                <a:ea typeface="宋体" panose="02010600030101010101" pitchFamily="2" charset="-122"/>
                <a:cs typeface="Arial" panose="020B0604020202020204"/>
              </a:endParaRPr>
            </a:p>
          </p:txBody>
        </p:sp>
        <p:sp>
          <p:nvSpPr>
            <p:cNvPr id="66" name="矩形 65"/>
            <p:cNvSpPr/>
            <p:nvPr/>
          </p:nvSpPr>
          <p:spPr>
            <a:xfrm>
              <a:off x="1495412" y="2530895"/>
              <a:ext cx="2492991" cy="369332"/>
            </a:xfrm>
            <a:prstGeom prst="rect">
              <a:avLst/>
            </a:prstGeom>
          </p:spPr>
          <p:txBody>
            <a:bodyPr wrap="none">
              <a:spAutoFit/>
            </a:bodyPr>
            <a:lstStyle/>
            <a:p>
              <a:pPr defTabSz="914400"/>
              <a:r>
                <a:rPr lang="zh-CN" altLang="en-US" b="1" dirty="0">
                  <a:solidFill>
                    <a:srgbClr val="C55A11"/>
                  </a:solidFill>
                  <a:latin typeface="微软雅黑" panose="020B0503020204020204" charset="-122"/>
                  <a:ea typeface="微软雅黑" panose="020B0503020204020204" charset="-122"/>
                  <a:sym typeface="微软雅黑" panose="020B0503020204020204" charset="-122"/>
                </a:rPr>
                <a:t>各级各类学校校舍情况</a:t>
              </a:r>
              <a:endParaRPr lang="zh-CN" altLang="en-US" b="1" dirty="0">
                <a:solidFill>
                  <a:srgbClr val="C55A11"/>
                </a:solidFill>
                <a:latin typeface="微软雅黑" panose="020B0503020204020204" charset="-122"/>
                <a:ea typeface="微软雅黑" panose="020B0503020204020204" charset="-122"/>
                <a:sym typeface="微软雅黑" panose="020B0503020204020204" charset="-122"/>
              </a:endParaRPr>
            </a:p>
          </p:txBody>
        </p:sp>
        <p:sp>
          <p:nvSpPr>
            <p:cNvPr id="67" name="矩形 66"/>
            <p:cNvSpPr/>
            <p:nvPr/>
          </p:nvSpPr>
          <p:spPr>
            <a:xfrm>
              <a:off x="1495412" y="2828561"/>
              <a:ext cx="4703830" cy="1705403"/>
            </a:xfrm>
            <a:prstGeom prst="rect">
              <a:avLst/>
            </a:prstGeom>
          </p:spPr>
          <p:txBody>
            <a:bodyPr wrap="square">
              <a:spAutoFit/>
            </a:bodyPr>
            <a:lstStyle/>
            <a:p>
              <a:pPr marL="285750" indent="-285750" defTabSz="914400">
                <a:lnSpc>
                  <a:spcPct val="150000"/>
                </a:lnSpc>
                <a:buFont typeface="Wingdings" panose="05000000000000000000" pitchFamily="2" charset="2"/>
                <a:buChar char="l"/>
              </a:pPr>
              <a:r>
                <a:rPr lang="zh-CN" altLang="en-US" dirty="0">
                  <a:latin typeface="微软雅黑" panose="020B0503020204020204" charset="-122"/>
                  <a:ea typeface="微软雅黑" panose="020B0503020204020204" charset="-122"/>
                </a:rPr>
                <a:t>将“被外单位租（借）用”指标调整为“其他用房”的其中数停用学校不填报相关信息，但计校数</a:t>
              </a:r>
              <a:endParaRPr lang="en-US" altLang="zh-CN" dirty="0">
                <a:latin typeface="微软雅黑" panose="020B0503020204020204" charset="-122"/>
                <a:ea typeface="微软雅黑" panose="020B0503020204020204" charset="-122"/>
              </a:endParaRPr>
            </a:p>
            <a:p>
              <a:pPr marL="285750" indent="-285750" defTabSz="914400">
                <a:lnSpc>
                  <a:spcPct val="150000"/>
                </a:lnSpc>
                <a:buFont typeface="Wingdings" panose="05000000000000000000" pitchFamily="2" charset="2"/>
                <a:buChar char="l"/>
              </a:pPr>
              <a:r>
                <a:rPr lang="zh-CN" altLang="en-US" dirty="0">
                  <a:latin typeface="微软雅黑" panose="020B0503020204020204" charset="-122"/>
                  <a:ea typeface="微软雅黑" panose="020B0503020204020204" charset="-122"/>
                </a:rPr>
                <a:t>同步完善高等教育校舍台账</a:t>
              </a:r>
              <a:endParaRPr lang="en-US" altLang="zh-CN" sz="1400" dirty="0">
                <a:latin typeface="微软雅黑" panose="020B0503020204020204" charset="-122"/>
                <a:ea typeface="微软雅黑" panose="020B0503020204020204" charset="-122"/>
              </a:endParaRPr>
            </a:p>
          </p:txBody>
        </p:sp>
      </p:grpSp>
      <p:grpSp>
        <p:nvGrpSpPr>
          <p:cNvPr id="62" name="组合 61"/>
          <p:cNvGrpSpPr/>
          <p:nvPr/>
        </p:nvGrpSpPr>
        <p:grpSpPr>
          <a:xfrm>
            <a:off x="458701" y="2051803"/>
            <a:ext cx="5752484" cy="1495909"/>
            <a:chOff x="465506" y="382670"/>
            <a:chExt cx="5752484" cy="1495909"/>
          </a:xfrm>
        </p:grpSpPr>
        <p:sp>
          <p:nvSpPr>
            <p:cNvPr id="63" name="斜纹 62"/>
            <p:cNvSpPr/>
            <p:nvPr/>
          </p:nvSpPr>
          <p:spPr>
            <a:xfrm>
              <a:off x="668433" y="991888"/>
              <a:ext cx="918359" cy="886691"/>
            </a:xfrm>
            <a:prstGeom prst="diagStrip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black"/>
                </a:solidFill>
                <a:latin typeface="Calibri" panose="020F0502020204030204"/>
                <a:ea typeface="宋体" panose="02010600030101010101" pitchFamily="2" charset="-122"/>
                <a:cs typeface="Arial" panose="020B0604020202020204"/>
              </a:endParaRPr>
            </a:p>
          </p:txBody>
        </p:sp>
        <p:sp>
          <p:nvSpPr>
            <p:cNvPr id="68" name="矩形 67"/>
            <p:cNvSpPr/>
            <p:nvPr/>
          </p:nvSpPr>
          <p:spPr>
            <a:xfrm>
              <a:off x="465506" y="382670"/>
              <a:ext cx="532518" cy="923330"/>
            </a:xfrm>
            <a:prstGeom prst="rect">
              <a:avLst/>
            </a:prstGeom>
          </p:spPr>
          <p:txBody>
            <a:bodyPr wrap="none">
              <a:spAutoFit/>
            </a:bodyPr>
            <a:lstStyle/>
            <a:p>
              <a:pPr algn="ctr" defTabSz="914400"/>
              <a:r>
                <a:rPr lang="en-US" altLang="zh-CN" sz="5400" dirty="0">
                  <a:solidFill>
                    <a:prstClr val="black">
                      <a:lumMod val="75000"/>
                      <a:lumOff val="25000"/>
                    </a:prstClr>
                  </a:solidFill>
                  <a:latin typeface="Impact" panose="020B0806030902050204" pitchFamily="34" charset="0"/>
                  <a:ea typeface="宋体" panose="02010600030101010101" pitchFamily="2" charset="-122"/>
                  <a:cs typeface="Arial" panose="020B0604020202020204"/>
                </a:rPr>
                <a:t>2</a:t>
              </a:r>
              <a:endParaRPr lang="en-US" altLang="zh-CN" sz="5400" dirty="0">
                <a:solidFill>
                  <a:prstClr val="black">
                    <a:lumMod val="75000"/>
                    <a:lumOff val="25000"/>
                  </a:prstClr>
                </a:solidFill>
                <a:latin typeface="Impact" panose="020B0806030902050204" pitchFamily="34" charset="0"/>
                <a:ea typeface="宋体" panose="02010600030101010101" pitchFamily="2" charset="-122"/>
                <a:cs typeface="Arial" panose="020B0604020202020204"/>
              </a:endParaRPr>
            </a:p>
          </p:txBody>
        </p:sp>
        <p:sp>
          <p:nvSpPr>
            <p:cNvPr id="69" name="矩形 68"/>
            <p:cNvSpPr/>
            <p:nvPr/>
          </p:nvSpPr>
          <p:spPr>
            <a:xfrm>
              <a:off x="1524828" y="928350"/>
              <a:ext cx="184731" cy="369332"/>
            </a:xfrm>
            <a:prstGeom prst="rect">
              <a:avLst/>
            </a:prstGeom>
          </p:spPr>
          <p:txBody>
            <a:bodyPr wrap="none">
              <a:spAutoFit/>
            </a:bodyPr>
            <a:lstStyle/>
            <a:p>
              <a:pPr defTabSz="914400"/>
              <a:endParaRPr lang="zh-CN" altLang="en-US" b="1" dirty="0">
                <a:solidFill>
                  <a:srgbClr val="C55A11"/>
                </a:solidFill>
                <a:latin typeface="微软雅黑" panose="020B0503020204020204" charset="-122"/>
                <a:ea typeface="微软雅黑" panose="020B0503020204020204" charset="-122"/>
                <a:sym typeface="微软雅黑" panose="020B0503020204020204" charset="-122"/>
              </a:endParaRPr>
            </a:p>
          </p:txBody>
        </p:sp>
        <p:sp>
          <p:nvSpPr>
            <p:cNvPr id="70" name="矩形 69"/>
            <p:cNvSpPr/>
            <p:nvPr/>
          </p:nvSpPr>
          <p:spPr>
            <a:xfrm>
              <a:off x="1514160" y="1267852"/>
              <a:ext cx="4703830" cy="418191"/>
            </a:xfrm>
            <a:prstGeom prst="rect">
              <a:avLst/>
            </a:prstGeom>
          </p:spPr>
          <p:txBody>
            <a:bodyPr wrap="square">
              <a:spAutoFit/>
            </a:bodyPr>
            <a:lstStyle/>
            <a:p>
              <a:pPr marL="285750" indent="-285750" defTabSz="914400">
                <a:lnSpc>
                  <a:spcPct val="150000"/>
                </a:lnSpc>
                <a:buFont typeface="Wingdings" panose="05000000000000000000" pitchFamily="2" charset="2"/>
                <a:buChar char="Ø"/>
              </a:pP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71" name="组合 70"/>
          <p:cNvGrpSpPr/>
          <p:nvPr/>
        </p:nvGrpSpPr>
        <p:grpSpPr>
          <a:xfrm>
            <a:off x="459032" y="3576033"/>
            <a:ext cx="5762101" cy="1759589"/>
            <a:chOff x="455889" y="382670"/>
            <a:chExt cx="5762101" cy="1759589"/>
          </a:xfrm>
        </p:grpSpPr>
        <p:sp>
          <p:nvSpPr>
            <p:cNvPr id="72" name="斜纹 71"/>
            <p:cNvSpPr/>
            <p:nvPr/>
          </p:nvSpPr>
          <p:spPr>
            <a:xfrm>
              <a:off x="668433" y="991888"/>
              <a:ext cx="918359" cy="886691"/>
            </a:xfrm>
            <a:prstGeom prst="diagStrip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black"/>
                </a:solidFill>
                <a:latin typeface="Calibri" panose="020F0502020204030204"/>
                <a:ea typeface="宋体" panose="02010600030101010101" pitchFamily="2" charset="-122"/>
                <a:cs typeface="Arial" panose="020B0604020202020204"/>
              </a:endParaRPr>
            </a:p>
          </p:txBody>
        </p:sp>
        <p:sp>
          <p:nvSpPr>
            <p:cNvPr id="73" name="矩形 72"/>
            <p:cNvSpPr/>
            <p:nvPr/>
          </p:nvSpPr>
          <p:spPr>
            <a:xfrm>
              <a:off x="455889" y="382670"/>
              <a:ext cx="551754" cy="923330"/>
            </a:xfrm>
            <a:prstGeom prst="rect">
              <a:avLst/>
            </a:prstGeom>
          </p:spPr>
          <p:txBody>
            <a:bodyPr wrap="none">
              <a:spAutoFit/>
            </a:bodyPr>
            <a:lstStyle/>
            <a:p>
              <a:pPr algn="ctr" defTabSz="914400"/>
              <a:r>
                <a:rPr lang="en-US" altLang="zh-CN" sz="5400" dirty="0">
                  <a:solidFill>
                    <a:prstClr val="black">
                      <a:lumMod val="75000"/>
                      <a:lumOff val="25000"/>
                    </a:prstClr>
                  </a:solidFill>
                  <a:latin typeface="Impact" panose="020B0806030902050204" pitchFamily="34" charset="0"/>
                  <a:ea typeface="宋体" panose="02010600030101010101" pitchFamily="2" charset="-122"/>
                  <a:cs typeface="Arial" panose="020B0604020202020204"/>
                </a:rPr>
                <a:t>3</a:t>
              </a:r>
              <a:endParaRPr lang="en-US" altLang="zh-CN" sz="5400" dirty="0">
                <a:solidFill>
                  <a:prstClr val="black">
                    <a:lumMod val="75000"/>
                    <a:lumOff val="25000"/>
                  </a:prstClr>
                </a:solidFill>
                <a:latin typeface="Impact" panose="020B0806030902050204" pitchFamily="34" charset="0"/>
                <a:ea typeface="宋体" panose="02010600030101010101" pitchFamily="2" charset="-122"/>
                <a:cs typeface="Arial" panose="020B0604020202020204"/>
              </a:endParaRPr>
            </a:p>
          </p:txBody>
        </p:sp>
        <p:sp>
          <p:nvSpPr>
            <p:cNvPr id="74" name="矩形 73"/>
            <p:cNvSpPr/>
            <p:nvPr/>
          </p:nvSpPr>
          <p:spPr>
            <a:xfrm>
              <a:off x="1524828" y="928350"/>
              <a:ext cx="2480166" cy="369332"/>
            </a:xfrm>
            <a:prstGeom prst="rect">
              <a:avLst/>
            </a:prstGeom>
          </p:spPr>
          <p:txBody>
            <a:bodyPr wrap="none">
              <a:spAutoFit/>
            </a:bodyPr>
            <a:lstStyle/>
            <a:p>
              <a:pPr defTabSz="914400"/>
              <a:r>
                <a:rPr lang="zh-CN" altLang="en-US" b="1" dirty="0">
                  <a:solidFill>
                    <a:srgbClr val="C55A11"/>
                  </a:solidFill>
                  <a:latin typeface="微软雅黑" panose="020B0503020204020204" charset="-122"/>
                  <a:ea typeface="微软雅黑" panose="020B0503020204020204" charset="-122"/>
                  <a:sym typeface="微软雅黑" panose="020B0503020204020204" charset="-122"/>
                </a:rPr>
                <a:t>教基</a:t>
              </a:r>
              <a:r>
                <a:rPr lang="en-US" altLang="zh-CN" b="1" dirty="0">
                  <a:solidFill>
                    <a:srgbClr val="C55A11"/>
                  </a:solidFill>
                  <a:latin typeface="微软雅黑" panose="020B0503020204020204" charset="-122"/>
                  <a:ea typeface="微软雅黑" panose="020B0503020204020204" charset="-122"/>
                  <a:sym typeface="微软雅黑" panose="020B0503020204020204" charset="-122"/>
                </a:rPr>
                <a:t>3045</a:t>
              </a:r>
              <a:r>
                <a:rPr lang="zh-CN" altLang="en-US" b="1" dirty="0">
                  <a:solidFill>
                    <a:srgbClr val="C55A11"/>
                  </a:solidFill>
                  <a:latin typeface="微软雅黑" panose="020B0503020204020204" charset="-122"/>
                  <a:ea typeface="微软雅黑" panose="020B0503020204020204" charset="-122"/>
                  <a:sym typeface="微软雅黑" panose="020B0503020204020204" charset="-122"/>
                </a:rPr>
                <a:t>、教基</a:t>
              </a:r>
              <a:r>
                <a:rPr lang="en-US" altLang="zh-CN" b="1" dirty="0">
                  <a:solidFill>
                    <a:srgbClr val="C55A11"/>
                  </a:solidFill>
                  <a:latin typeface="微软雅黑" panose="020B0503020204020204" charset="-122"/>
                  <a:ea typeface="微软雅黑" panose="020B0503020204020204" charset="-122"/>
                  <a:sym typeface="微软雅黑" panose="020B0503020204020204" charset="-122"/>
                </a:rPr>
                <a:t>4067</a:t>
              </a:r>
              <a:endParaRPr lang="en-US" altLang="zh-CN" b="1" dirty="0">
                <a:solidFill>
                  <a:srgbClr val="C55A11"/>
                </a:solidFill>
                <a:latin typeface="微软雅黑" panose="020B0503020204020204" charset="-122"/>
                <a:ea typeface="微软雅黑" panose="020B0503020204020204" charset="-122"/>
                <a:sym typeface="微软雅黑" panose="020B0503020204020204" charset="-122"/>
              </a:endParaRPr>
            </a:p>
          </p:txBody>
        </p:sp>
        <p:sp>
          <p:nvSpPr>
            <p:cNvPr id="75" name="矩形 74"/>
            <p:cNvSpPr/>
            <p:nvPr/>
          </p:nvSpPr>
          <p:spPr>
            <a:xfrm>
              <a:off x="1514160" y="1267852"/>
              <a:ext cx="4703830" cy="874407"/>
            </a:xfrm>
            <a:prstGeom prst="rect">
              <a:avLst/>
            </a:prstGeom>
          </p:spPr>
          <p:txBody>
            <a:bodyPr wrap="square">
              <a:spAutoFit/>
            </a:bodyPr>
            <a:lstStyle/>
            <a:p>
              <a:pPr marL="285750" indent="-285750" defTabSz="914400">
                <a:lnSpc>
                  <a:spcPct val="150000"/>
                </a:lnSpc>
                <a:buFont typeface="Wingdings" panose="05000000000000000000" pitchFamily="2" charset="2"/>
                <a:buChar char="l"/>
              </a:pPr>
              <a:r>
                <a:rPr lang="zh-CN" altLang="en-US" dirty="0">
                  <a:latin typeface="微软雅黑" panose="020B0503020204020204" charset="-122"/>
                  <a:ea typeface="微软雅黑" panose="020B0503020204020204" charset="-122"/>
                </a:rPr>
                <a:t>完善民主党派在校生、专任教师指标的填报说明</a:t>
              </a:r>
              <a:endParaRPr lang="zh-CN" altLang="en-US" dirty="0">
                <a:latin typeface="微软雅黑" panose="020B0503020204020204" charset="-122"/>
                <a:ea typeface="微软雅黑" panose="020B0503020204020204" charset="-122"/>
              </a:endParaRPr>
            </a:p>
          </p:txBody>
        </p:sp>
      </p:grpSp>
      <p:grpSp>
        <p:nvGrpSpPr>
          <p:cNvPr id="76" name="组合 75"/>
          <p:cNvGrpSpPr/>
          <p:nvPr/>
        </p:nvGrpSpPr>
        <p:grpSpPr>
          <a:xfrm>
            <a:off x="462140" y="5025392"/>
            <a:ext cx="5762101" cy="1495909"/>
            <a:chOff x="455889" y="382670"/>
            <a:chExt cx="5762101" cy="1495909"/>
          </a:xfrm>
        </p:grpSpPr>
        <p:sp>
          <p:nvSpPr>
            <p:cNvPr id="77" name="斜纹 76"/>
            <p:cNvSpPr/>
            <p:nvPr/>
          </p:nvSpPr>
          <p:spPr>
            <a:xfrm>
              <a:off x="668433" y="991888"/>
              <a:ext cx="918359" cy="886691"/>
            </a:xfrm>
            <a:prstGeom prst="diagStrip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black"/>
                </a:solidFill>
                <a:latin typeface="Calibri" panose="020F0502020204030204"/>
                <a:ea typeface="宋体" panose="02010600030101010101" pitchFamily="2" charset="-122"/>
                <a:cs typeface="Arial" panose="020B0604020202020204"/>
              </a:endParaRPr>
            </a:p>
          </p:txBody>
        </p:sp>
        <p:sp>
          <p:nvSpPr>
            <p:cNvPr id="78" name="矩形 77"/>
            <p:cNvSpPr/>
            <p:nvPr/>
          </p:nvSpPr>
          <p:spPr>
            <a:xfrm>
              <a:off x="455889" y="382670"/>
              <a:ext cx="551754" cy="923330"/>
            </a:xfrm>
            <a:prstGeom prst="rect">
              <a:avLst/>
            </a:prstGeom>
          </p:spPr>
          <p:txBody>
            <a:bodyPr wrap="none">
              <a:spAutoFit/>
            </a:bodyPr>
            <a:lstStyle/>
            <a:p>
              <a:pPr algn="ctr" defTabSz="914400"/>
              <a:r>
                <a:rPr lang="en-US" altLang="zh-CN" sz="5400" dirty="0">
                  <a:solidFill>
                    <a:prstClr val="black">
                      <a:lumMod val="75000"/>
                      <a:lumOff val="25000"/>
                    </a:prstClr>
                  </a:solidFill>
                  <a:latin typeface="Impact" panose="020B0806030902050204" pitchFamily="34" charset="0"/>
                  <a:ea typeface="宋体" panose="02010600030101010101" pitchFamily="2" charset="-122"/>
                  <a:cs typeface="Arial" panose="020B0604020202020204"/>
                </a:rPr>
                <a:t>4</a:t>
              </a:r>
              <a:endParaRPr lang="en-US" altLang="zh-CN" sz="5400" dirty="0">
                <a:solidFill>
                  <a:prstClr val="black">
                    <a:lumMod val="75000"/>
                    <a:lumOff val="25000"/>
                  </a:prstClr>
                </a:solidFill>
                <a:latin typeface="Impact" panose="020B0806030902050204" pitchFamily="34" charset="0"/>
                <a:ea typeface="宋体" panose="02010600030101010101" pitchFamily="2" charset="-122"/>
                <a:cs typeface="Arial" panose="020B0604020202020204"/>
              </a:endParaRPr>
            </a:p>
          </p:txBody>
        </p:sp>
        <p:sp>
          <p:nvSpPr>
            <p:cNvPr id="79" name="矩形 78"/>
            <p:cNvSpPr/>
            <p:nvPr/>
          </p:nvSpPr>
          <p:spPr>
            <a:xfrm>
              <a:off x="1524828" y="928350"/>
              <a:ext cx="1217000" cy="369332"/>
            </a:xfrm>
            <a:prstGeom prst="rect">
              <a:avLst/>
            </a:prstGeom>
          </p:spPr>
          <p:txBody>
            <a:bodyPr wrap="none">
              <a:spAutoFit/>
            </a:bodyPr>
            <a:lstStyle/>
            <a:p>
              <a:pPr defTabSz="914400"/>
              <a:r>
                <a:rPr lang="zh-CN" altLang="en-US" b="1" dirty="0">
                  <a:solidFill>
                    <a:srgbClr val="C55A11"/>
                  </a:solidFill>
                  <a:latin typeface="微软雅黑" panose="020B0503020204020204" charset="-122"/>
                  <a:ea typeface="微软雅黑" panose="020B0503020204020204" charset="-122"/>
                  <a:sym typeface="微软雅黑" panose="020B0503020204020204" charset="-122"/>
                </a:rPr>
                <a:t>教基</a:t>
              </a:r>
              <a:r>
                <a:rPr lang="en-US" altLang="zh-CN" b="1" dirty="0">
                  <a:solidFill>
                    <a:srgbClr val="C55A11"/>
                  </a:solidFill>
                  <a:latin typeface="微软雅黑" panose="020B0503020204020204" charset="-122"/>
                  <a:ea typeface="微软雅黑" panose="020B0503020204020204" charset="-122"/>
                  <a:sym typeface="微软雅黑" panose="020B0503020204020204" charset="-122"/>
                </a:rPr>
                <a:t>4063</a:t>
              </a:r>
              <a:endParaRPr lang="zh-CN" altLang="en-US" b="1" dirty="0">
                <a:solidFill>
                  <a:srgbClr val="C55A11"/>
                </a:solidFill>
                <a:latin typeface="微软雅黑" panose="020B0503020204020204" charset="-122"/>
                <a:ea typeface="微软雅黑" panose="020B0503020204020204" charset="-122"/>
                <a:sym typeface="微软雅黑" panose="020B0503020204020204" charset="-122"/>
              </a:endParaRPr>
            </a:p>
          </p:txBody>
        </p:sp>
        <p:sp>
          <p:nvSpPr>
            <p:cNvPr id="80" name="矩形 79"/>
            <p:cNvSpPr/>
            <p:nvPr/>
          </p:nvSpPr>
          <p:spPr>
            <a:xfrm>
              <a:off x="1514160" y="1267852"/>
              <a:ext cx="4703830" cy="458908"/>
            </a:xfrm>
            <a:prstGeom prst="rect">
              <a:avLst/>
            </a:prstGeom>
          </p:spPr>
          <p:txBody>
            <a:bodyPr wrap="square">
              <a:spAutoFit/>
            </a:bodyPr>
            <a:lstStyle/>
            <a:p>
              <a:pPr marL="285750" indent="-285750" defTabSz="914400">
                <a:lnSpc>
                  <a:spcPct val="150000"/>
                </a:lnSpc>
                <a:buFont typeface="Wingdings" panose="05000000000000000000" pitchFamily="2" charset="2"/>
                <a:buChar char="l"/>
              </a:pPr>
              <a:r>
                <a:rPr lang="zh-CN" altLang="en-US" dirty="0">
                  <a:latin typeface="微软雅黑" panose="020B0503020204020204" charset="-122"/>
                  <a:ea typeface="微软雅黑" panose="020B0503020204020204" charset="-122"/>
                </a:rPr>
                <a:t>完善“学段调整”指标的填报说明</a:t>
              </a:r>
              <a:endParaRPr lang="en-US" altLang="zh-CN" dirty="0">
                <a:latin typeface="微软雅黑" panose="020B0503020204020204" charset="-122"/>
                <a:ea typeface="微软雅黑" panose="020B0503020204020204" charset="-122"/>
              </a:endParaRPr>
            </a:p>
          </p:txBody>
        </p:sp>
      </p:grpSp>
      <p:sp>
        <p:nvSpPr>
          <p:cNvPr id="32" name="矩形 31"/>
          <p:cNvSpPr/>
          <p:nvPr/>
        </p:nvSpPr>
        <p:spPr>
          <a:xfrm>
            <a:off x="1524866" y="2597239"/>
            <a:ext cx="2492990" cy="369332"/>
          </a:xfrm>
          <a:prstGeom prst="rect">
            <a:avLst/>
          </a:prstGeom>
        </p:spPr>
        <p:txBody>
          <a:bodyPr wrap="none">
            <a:spAutoFit/>
          </a:bodyPr>
          <a:lstStyle/>
          <a:p>
            <a:pPr defTabSz="914400"/>
            <a:r>
              <a:rPr lang="zh-CN" altLang="en-US" b="1" dirty="0">
                <a:solidFill>
                  <a:srgbClr val="C55A11"/>
                </a:solidFill>
                <a:latin typeface="微软雅黑" panose="020B0503020204020204" charset="-122"/>
                <a:ea typeface="微软雅黑" panose="020B0503020204020204" charset="-122"/>
                <a:sym typeface="微软雅黑" panose="020B0503020204020204" charset="-122"/>
              </a:rPr>
              <a:t>完善年龄分组填报说明</a:t>
            </a:r>
            <a:endParaRPr lang="zh-CN" altLang="en-US" b="1" dirty="0">
              <a:solidFill>
                <a:srgbClr val="C55A11"/>
              </a:solidFill>
              <a:latin typeface="微软雅黑" panose="020B0503020204020204" charset="-122"/>
              <a:ea typeface="微软雅黑" panose="020B0503020204020204" charset="-122"/>
              <a:sym typeface="微软雅黑" panose="020B0503020204020204" charset="-122"/>
            </a:endParaRPr>
          </a:p>
        </p:txBody>
      </p:sp>
      <p:sp>
        <p:nvSpPr>
          <p:cNvPr id="33" name="矩形 32"/>
          <p:cNvSpPr/>
          <p:nvPr/>
        </p:nvSpPr>
        <p:spPr>
          <a:xfrm>
            <a:off x="7822302" y="1421053"/>
            <a:ext cx="4188624" cy="1289905"/>
          </a:xfrm>
          <a:prstGeom prst="rect">
            <a:avLst/>
          </a:prstGeom>
        </p:spPr>
        <p:txBody>
          <a:bodyPr wrap="square">
            <a:spAutoFit/>
          </a:bodyPr>
          <a:lstStyle/>
          <a:p>
            <a:pPr marL="285750" indent="-285750" defTabSz="914400">
              <a:lnSpc>
                <a:spcPct val="150000"/>
              </a:lnSpc>
              <a:buFont typeface="Wingdings" panose="05000000000000000000" pitchFamily="2" charset="2"/>
              <a:buChar char="l"/>
            </a:pPr>
            <a:r>
              <a:rPr lang="zh-CN" altLang="en-US" dirty="0">
                <a:latin typeface="微软雅黑" panose="020B0503020204020204" charset="-122"/>
                <a:ea typeface="微软雅黑" panose="020B0503020204020204" charset="-122"/>
              </a:rPr>
              <a:t>完善“按工作年限分”指标的填报说明社区教育、老年教育交由开放大学进行统计</a:t>
            </a:r>
            <a:endParaRPr lang="en-US" altLang="zh-CN" dirty="0">
              <a:latin typeface="微软雅黑" panose="020B0503020204020204" charset="-122"/>
              <a:ea typeface="微软雅黑" panose="020B0503020204020204" charset="-122"/>
            </a:endParaRPr>
          </a:p>
        </p:txBody>
      </p:sp>
      <p:sp>
        <p:nvSpPr>
          <p:cNvPr id="34" name="矩形 33"/>
          <p:cNvSpPr/>
          <p:nvPr/>
        </p:nvSpPr>
        <p:spPr>
          <a:xfrm>
            <a:off x="7765044" y="1101574"/>
            <a:ext cx="1217000" cy="369332"/>
          </a:xfrm>
          <a:prstGeom prst="rect">
            <a:avLst/>
          </a:prstGeom>
        </p:spPr>
        <p:txBody>
          <a:bodyPr wrap="none">
            <a:spAutoFit/>
          </a:bodyPr>
          <a:lstStyle/>
          <a:p>
            <a:pPr defTabSz="914400"/>
            <a:r>
              <a:rPr lang="zh-CN" altLang="en-US" b="1" dirty="0">
                <a:solidFill>
                  <a:srgbClr val="C55A11"/>
                </a:solidFill>
                <a:latin typeface="微软雅黑" panose="020B0503020204020204" charset="-122"/>
                <a:ea typeface="微软雅黑" panose="020B0503020204020204" charset="-122"/>
                <a:sym typeface="微软雅黑" panose="020B0503020204020204" charset="-122"/>
              </a:rPr>
              <a:t>教基</a:t>
            </a:r>
            <a:r>
              <a:rPr lang="en-US" altLang="zh-CN" b="1" dirty="0">
                <a:solidFill>
                  <a:srgbClr val="C55A11"/>
                </a:solidFill>
                <a:latin typeface="微软雅黑" panose="020B0503020204020204" charset="-122"/>
                <a:ea typeface="微软雅黑" panose="020B0503020204020204" charset="-122"/>
                <a:sym typeface="微软雅黑" panose="020B0503020204020204" charset="-122"/>
              </a:rPr>
              <a:t>4064</a:t>
            </a:r>
            <a:endParaRPr lang="zh-CN" altLang="en-US" b="1" dirty="0">
              <a:solidFill>
                <a:srgbClr val="C55A1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673099" y="1125538"/>
          <a:ext cx="10820692" cy="5008575"/>
        </p:xfrm>
        <a:graphic>
          <a:graphicData uri="http://schemas.openxmlformats.org/drawingml/2006/table">
            <a:tbl>
              <a:tblPr firstRow="1" firstCol="1" bandRow="1"/>
              <a:tblGrid>
                <a:gridCol w="5501023"/>
                <a:gridCol w="869965"/>
                <a:gridCol w="593995"/>
                <a:gridCol w="1466588"/>
                <a:gridCol w="2389121"/>
              </a:tblGrid>
              <a:tr h="164705">
                <a:tc>
                  <a:txBody>
                    <a:bodyPr/>
                    <a:lstStyle/>
                    <a:p>
                      <a:pPr marL="266700"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计量单位</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数量</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备注</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marL="266700"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甲</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丙</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丁</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硕士学位授权一级学科点</a:t>
                      </a:r>
                      <a:endParaRPr lang="zh-CN" sz="1000" kern="100" dirty="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硕士学位授权二级学科点（不含一级学科覆盖点）</a:t>
                      </a:r>
                      <a:endParaRPr lang="zh-CN" sz="1000" kern="100" dirty="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博士学位授权一级学科点</a:t>
                      </a:r>
                      <a:endParaRPr lang="zh-CN" sz="1000" kern="100" dirty="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博士学位授权二级学科点（不含一级学科覆盖点）</a:t>
                      </a:r>
                      <a:endParaRPr lang="zh-CN" sz="1000" kern="100" dirty="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国家一流学科数量</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省级一流学科数量</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国家实验室</a:t>
                      </a:r>
                      <a:endParaRPr lang="zh-CN" sz="1000" kern="100" dirty="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国家重点实验室</a:t>
                      </a:r>
                      <a:endParaRPr lang="zh-CN" sz="1000" kern="100" dirty="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国家工程实验室</a:t>
                      </a:r>
                      <a:endParaRPr lang="zh-CN" sz="1000" kern="10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国家工程研究中心</a:t>
                      </a:r>
                      <a:endParaRPr lang="zh-CN" sz="1000" kern="10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国家工程技术研究中心</a:t>
                      </a:r>
                      <a:endParaRPr lang="zh-CN" sz="1000" kern="10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博士后科研流动站</a:t>
                      </a:r>
                      <a:endParaRPr lang="zh-CN" sz="1000" kern="10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12</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应届毕业生就业人数</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13</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普通、成人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普通本科</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14</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高等职业教育本科</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15</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高等职业教育专科</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16</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普通、成人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应届毕业生升学人数</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17</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普通、成人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普通本科</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18</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高等职业教育本科</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19</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高等职业教育专科</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20</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普通、成人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专业数</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21</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普通、成人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普通本科</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22</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高等职业教育本科</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23</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普通</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高等职业教育专科</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24</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普通、成人</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授予同等学力申请硕士学位人数</a:t>
                      </a:r>
                      <a:endParaRPr lang="zh-CN" sz="1000" kern="10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25</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授予同等学力申请博士学位人数</a:t>
                      </a:r>
                      <a:endParaRPr lang="zh-CN" sz="1000" kern="100" dirty="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26</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中国科学院院士（人事关系在本校）</a:t>
                      </a:r>
                      <a:endParaRPr lang="zh-CN" sz="1000" kern="10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27</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30">
                <a:tc>
                  <a:txBody>
                    <a:bodyPr/>
                    <a:lstStyle/>
                    <a:p>
                      <a:pPr algn="l">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中国工程院院士（人事关系在本校）</a:t>
                      </a:r>
                      <a:endParaRPr lang="zh-CN" sz="1000" kern="100">
                        <a:effectLst/>
                        <a:latin typeface="Times New Roman" panose="02020603050405020304" pitchFamily="18" charset="0"/>
                        <a:ea typeface="宋体" panose="02010600030101010101" pitchFamily="2" charset="-122"/>
                      </a:endParaRPr>
                    </a:p>
                  </a:txBody>
                  <a:tcPr marL="48554" marR="4855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28</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1000" kern="100" dirty="0">
                        <a:effectLst/>
                        <a:latin typeface="Times New Roman" panose="02020603050405020304" pitchFamily="18" charset="0"/>
                        <a:ea typeface="宋体" panose="02010600030101010101" pitchFamily="2" charset="-122"/>
                      </a:endParaRPr>
                    </a:p>
                  </a:txBody>
                  <a:tcPr marL="48554" marR="485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4336544" y="287020"/>
            <a:ext cx="3518912" cy="400110"/>
          </a:xfrm>
          <a:prstGeom prst="rect">
            <a:avLst/>
          </a:prstGeom>
        </p:spPr>
        <p:txBody>
          <a:bodyPr wrap="none">
            <a:spAutoFit/>
          </a:bodyPr>
          <a:lstStyle/>
          <a:p>
            <a:pPr algn="ctr"/>
            <a:r>
              <a:rPr lang="zh-CN" altLang="en-US" sz="2000" b="1" dirty="0">
                <a:solidFill>
                  <a:srgbClr val="304371"/>
                </a:solidFill>
                <a:cs typeface="+mn-ea"/>
                <a:sym typeface="+mn-lt"/>
              </a:rPr>
              <a:t>（四）高等教育学校基本情况</a:t>
            </a:r>
            <a:endParaRPr lang="zh-CN" altLang="en-US" sz="2000" b="1" dirty="0">
              <a:solidFill>
                <a:srgbClr val="304371"/>
              </a:solidFill>
              <a:cs typeface="+mn-ea"/>
              <a:sym typeface="+mn-lt"/>
            </a:endParaRPr>
          </a:p>
        </p:txBody>
      </p:sp>
      <p:grpSp>
        <p:nvGrpSpPr>
          <p:cNvPr id="4" name="组合 3"/>
          <p:cNvGrpSpPr/>
          <p:nvPr/>
        </p:nvGrpSpPr>
        <p:grpSpPr>
          <a:xfrm>
            <a:off x="613312" y="2108978"/>
            <a:ext cx="10834659" cy="885701"/>
            <a:chOff x="660401" y="1201441"/>
            <a:chExt cx="10858500" cy="938448"/>
          </a:xfrm>
        </p:grpSpPr>
        <p:grpSp>
          <p:nvGrpSpPr>
            <p:cNvPr id="5" name="组合 4"/>
            <p:cNvGrpSpPr/>
            <p:nvPr/>
          </p:nvGrpSpPr>
          <p:grpSpPr>
            <a:xfrm>
              <a:off x="660401" y="1613491"/>
              <a:ext cx="10858500" cy="526398"/>
              <a:chOff x="660401" y="650307"/>
              <a:chExt cx="10858500" cy="900355"/>
            </a:xfrm>
          </p:grpSpPr>
          <p:sp>
            <p:nvSpPr>
              <p:cNvPr id="7" name="矩形 6"/>
              <p:cNvSpPr/>
              <p:nvPr/>
            </p:nvSpPr>
            <p:spPr>
              <a:xfrm>
                <a:off x="660401" y="650307"/>
                <a:ext cx="10858500" cy="900355"/>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8" name="矩形 7"/>
              <p:cNvSpPr/>
              <p:nvPr/>
            </p:nvSpPr>
            <p:spPr>
              <a:xfrm>
                <a:off x="666750" y="686020"/>
                <a:ext cx="10852151" cy="732079"/>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一流学科数量是指经省级以上教育行政部门认定的一流学科</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6" name="矩形 5"/>
            <p:cNvSpPr/>
            <p:nvPr/>
          </p:nvSpPr>
          <p:spPr>
            <a:xfrm>
              <a:off x="685511" y="1201441"/>
              <a:ext cx="2235200" cy="399107"/>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60401" y="2482500"/>
            <a:ext cx="10858500" cy="1363692"/>
            <a:chOff x="660401" y="1400133"/>
            <a:chExt cx="10858500" cy="1444903"/>
          </a:xfrm>
        </p:grpSpPr>
        <p:grpSp>
          <p:nvGrpSpPr>
            <p:cNvPr id="11" name="组合 10"/>
            <p:cNvGrpSpPr/>
            <p:nvPr/>
          </p:nvGrpSpPr>
          <p:grpSpPr>
            <a:xfrm>
              <a:off x="660401" y="1578471"/>
              <a:ext cx="10858500" cy="1266565"/>
              <a:chOff x="660401" y="590407"/>
              <a:chExt cx="10858500" cy="2166339"/>
            </a:xfrm>
          </p:grpSpPr>
          <p:sp>
            <p:nvSpPr>
              <p:cNvPr id="13" name="矩形 12"/>
              <p:cNvSpPr/>
              <p:nvPr/>
            </p:nvSpPr>
            <p:spPr>
              <a:xfrm>
                <a:off x="660401" y="590407"/>
                <a:ext cx="10858500" cy="2068866"/>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4" name="矩形 13"/>
              <p:cNvSpPr/>
              <p:nvPr/>
            </p:nvSpPr>
            <p:spPr>
              <a:xfrm>
                <a:off x="666750" y="686019"/>
                <a:ext cx="10852151" cy="2070727"/>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国家实验室是以国家现代化建设和社会发展的重大需求为导向，开展基础研究、竞争前沿高技术研究和社会公益研究，积极承担国家重大科研任务的国家级科研机构。根据国家重大战略需求，在新兴前沿交叉领域和具有我国特色和优势的领域，依托国家科研院所和研究型大学，建设若干队伍强、水平高、学科综合交叉的国家实验室。（科学技术部审批）</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2" name="矩形 11"/>
            <p:cNvSpPr/>
            <p:nvPr/>
          </p:nvSpPr>
          <p:spPr>
            <a:xfrm>
              <a:off x="685511" y="1400133"/>
              <a:ext cx="2235200" cy="20041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47698" y="2605222"/>
            <a:ext cx="10858500" cy="1023519"/>
            <a:chOff x="660401" y="1400133"/>
            <a:chExt cx="10858500" cy="1084473"/>
          </a:xfrm>
        </p:grpSpPr>
        <p:grpSp>
          <p:nvGrpSpPr>
            <p:cNvPr id="16" name="组合 15"/>
            <p:cNvGrpSpPr/>
            <p:nvPr/>
          </p:nvGrpSpPr>
          <p:grpSpPr>
            <a:xfrm>
              <a:off x="660401" y="1613491"/>
              <a:ext cx="10858500" cy="871115"/>
              <a:chOff x="660401" y="650307"/>
              <a:chExt cx="10858500" cy="1489961"/>
            </a:xfrm>
          </p:grpSpPr>
          <p:sp>
            <p:nvSpPr>
              <p:cNvPr id="18" name="矩形 17"/>
              <p:cNvSpPr/>
              <p:nvPr/>
            </p:nvSpPr>
            <p:spPr>
              <a:xfrm>
                <a:off x="660401" y="650307"/>
                <a:ext cx="10858500" cy="1489961"/>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9" name="矩形 18"/>
              <p:cNvSpPr/>
              <p:nvPr/>
            </p:nvSpPr>
            <p:spPr>
              <a:xfrm>
                <a:off x="666750" y="686020"/>
                <a:ext cx="10852151" cy="1401408"/>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国家重点实验室是国家科技创新体系的重要组成部分，国家在某一学科领域或科研前沿重点扶持设立的实验室。是国家组织高水平基础研究和应用基础研究、聚集和培养优秀科学家、开展高层次学术交流的重要基地。（科学技术部审批）</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7" name="矩形 16"/>
            <p:cNvSpPr/>
            <p:nvPr/>
          </p:nvSpPr>
          <p:spPr>
            <a:xfrm>
              <a:off x="685511" y="1400133"/>
              <a:ext cx="2235200" cy="20041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47698" y="2788060"/>
            <a:ext cx="10858500" cy="1060199"/>
            <a:chOff x="660401" y="1445964"/>
            <a:chExt cx="10858500" cy="766631"/>
          </a:xfrm>
        </p:grpSpPr>
        <p:grpSp>
          <p:nvGrpSpPr>
            <p:cNvPr id="21" name="组合 20"/>
            <p:cNvGrpSpPr/>
            <p:nvPr/>
          </p:nvGrpSpPr>
          <p:grpSpPr>
            <a:xfrm>
              <a:off x="660401" y="1613491"/>
              <a:ext cx="10858500" cy="599104"/>
              <a:chOff x="660401" y="650307"/>
              <a:chExt cx="10858500" cy="1024712"/>
            </a:xfrm>
          </p:grpSpPr>
          <p:sp>
            <p:nvSpPr>
              <p:cNvPr id="23" name="矩形 22"/>
              <p:cNvSpPr/>
              <p:nvPr/>
            </p:nvSpPr>
            <p:spPr>
              <a:xfrm>
                <a:off x="660401" y="650307"/>
                <a:ext cx="10858500" cy="1024712"/>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24" name="矩形 23"/>
              <p:cNvSpPr/>
              <p:nvPr/>
            </p:nvSpPr>
            <p:spPr>
              <a:xfrm>
                <a:off x="666750" y="686020"/>
                <a:ext cx="10699751" cy="956403"/>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国家工程实验室是国家科技创新体系的重要组成部分，是依托企业、转制科研机构、科研院所或高校等设立的研究开发实体。（国家发展和改革委员会审批）</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2" name="矩形 21"/>
            <p:cNvSpPr/>
            <p:nvPr/>
          </p:nvSpPr>
          <p:spPr>
            <a:xfrm>
              <a:off x="685511" y="1445964"/>
              <a:ext cx="2235200" cy="154585"/>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622588" y="2933700"/>
            <a:ext cx="10858500" cy="1473692"/>
            <a:chOff x="660401" y="1437241"/>
            <a:chExt cx="10858500" cy="1116981"/>
          </a:xfrm>
        </p:grpSpPr>
        <p:grpSp>
          <p:nvGrpSpPr>
            <p:cNvPr id="26" name="组合 25"/>
            <p:cNvGrpSpPr/>
            <p:nvPr/>
          </p:nvGrpSpPr>
          <p:grpSpPr>
            <a:xfrm>
              <a:off x="660401" y="1613491"/>
              <a:ext cx="10858500" cy="940731"/>
              <a:chOff x="660401" y="650307"/>
              <a:chExt cx="10858500" cy="1609034"/>
            </a:xfrm>
          </p:grpSpPr>
          <p:sp>
            <p:nvSpPr>
              <p:cNvPr id="28" name="矩形 27"/>
              <p:cNvSpPr/>
              <p:nvPr/>
            </p:nvSpPr>
            <p:spPr>
              <a:xfrm>
                <a:off x="660401" y="650307"/>
                <a:ext cx="10858500" cy="1609034"/>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29" name="矩形 28"/>
              <p:cNvSpPr/>
              <p:nvPr/>
            </p:nvSpPr>
            <p:spPr>
              <a:xfrm>
                <a:off x="666750" y="686019"/>
                <a:ext cx="10852151" cy="1481292"/>
              </a:xfrm>
              <a:prstGeom prst="rect">
                <a:avLst/>
              </a:prstGeom>
            </p:spPr>
            <p:txBody>
              <a:bodyPr wrap="square">
                <a:spAutoFit/>
              </a:bodyPr>
              <a:lstStyle/>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国家工程研究中心是国家科技创新体系的重要组成部分，根据建设创新型国家和产业结构优化升级的重大战略需求，以提高自主创新能力、增强产业核心竞争能力和发展后劲为目标，组织具有较强研究开发和综合实力的高校、科研机构和企业等建设的研究开发实体。（国家发展和改革委员会审批）</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7" name="矩形 26"/>
            <p:cNvSpPr/>
            <p:nvPr/>
          </p:nvSpPr>
          <p:spPr>
            <a:xfrm>
              <a:off x="685511" y="1437241"/>
              <a:ext cx="2235200" cy="163307"/>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622588" y="3145621"/>
            <a:ext cx="10858500" cy="1767012"/>
            <a:chOff x="660401" y="1519703"/>
            <a:chExt cx="10858500" cy="794417"/>
          </a:xfrm>
        </p:grpSpPr>
        <p:grpSp>
          <p:nvGrpSpPr>
            <p:cNvPr id="31" name="组合 30"/>
            <p:cNvGrpSpPr/>
            <p:nvPr/>
          </p:nvGrpSpPr>
          <p:grpSpPr>
            <a:xfrm>
              <a:off x="660401" y="1613491"/>
              <a:ext cx="10858500" cy="700629"/>
              <a:chOff x="660401" y="650305"/>
              <a:chExt cx="10858500" cy="1198360"/>
            </a:xfrm>
          </p:grpSpPr>
          <p:sp>
            <p:nvSpPr>
              <p:cNvPr id="33" name="矩形 32"/>
              <p:cNvSpPr/>
              <p:nvPr/>
            </p:nvSpPr>
            <p:spPr>
              <a:xfrm>
                <a:off x="660401" y="650305"/>
                <a:ext cx="10858500" cy="1198360"/>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34" name="矩形 33"/>
              <p:cNvSpPr/>
              <p:nvPr/>
            </p:nvSpPr>
            <p:spPr>
              <a:xfrm>
                <a:off x="666750" y="686022"/>
                <a:ext cx="10541001" cy="1162643"/>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国家工程技术研究中心是国家科技发展计划的重要组成部分，主要依托于行业、领域科技实力雄厚的重点科研机构、科技型企业或高校，拥有国内一流的工程技术研究开发、设计和试验的专业人才队伍，具有较完备的工程技术综合配套试验条件，能够提供多种综合性服务，与相关企业紧密联系，同时具有自我良性循环发展机制的科研开发实体。（科学技术部审批）</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32" name="矩形 31"/>
            <p:cNvSpPr/>
            <p:nvPr/>
          </p:nvSpPr>
          <p:spPr>
            <a:xfrm>
              <a:off x="685511" y="1519703"/>
              <a:ext cx="2235200" cy="80845"/>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5" name="组合 34"/>
          <p:cNvGrpSpPr/>
          <p:nvPr/>
        </p:nvGrpSpPr>
        <p:grpSpPr>
          <a:xfrm>
            <a:off x="597478" y="1457514"/>
            <a:ext cx="10896604" cy="3106626"/>
            <a:chOff x="628944" y="1096504"/>
            <a:chExt cx="10896602" cy="2544261"/>
          </a:xfrm>
        </p:grpSpPr>
        <p:grpSp>
          <p:nvGrpSpPr>
            <p:cNvPr id="36" name="组合 35"/>
            <p:cNvGrpSpPr/>
            <p:nvPr/>
          </p:nvGrpSpPr>
          <p:grpSpPr>
            <a:xfrm>
              <a:off x="628944" y="1726164"/>
              <a:ext cx="10896602" cy="1914601"/>
              <a:chOff x="628944" y="843024"/>
              <a:chExt cx="10896602" cy="3274750"/>
            </a:xfrm>
          </p:grpSpPr>
          <p:sp>
            <p:nvSpPr>
              <p:cNvPr id="38" name="矩形 37"/>
              <p:cNvSpPr/>
              <p:nvPr/>
            </p:nvSpPr>
            <p:spPr>
              <a:xfrm>
                <a:off x="667046" y="843024"/>
                <a:ext cx="10858500" cy="2987477"/>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39" name="矩形 38"/>
              <p:cNvSpPr/>
              <p:nvPr/>
            </p:nvSpPr>
            <p:spPr>
              <a:xfrm>
                <a:off x="628944" y="890316"/>
                <a:ext cx="10722611" cy="3227458"/>
              </a:xfrm>
              <a:prstGeom prst="rect">
                <a:avLst/>
              </a:prstGeom>
            </p:spPr>
            <p:txBody>
              <a:bodyPr wrap="square">
                <a:spAutoFit/>
              </a:bodyPr>
              <a:lstStyle/>
              <a:p>
                <a:pPr>
                  <a:lnSpc>
                    <a:spcPct val="150000"/>
                  </a:lnSpc>
                </a:pPr>
                <a:r>
                  <a:rPr lang="zh-CN" altLang="en-US" sz="14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4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en-US" sz="1400" b="1" dirty="0">
                    <a:solidFill>
                      <a:schemeClr val="accent5">
                        <a:lumMod val="20000"/>
                        <a:lumOff val="80000"/>
                      </a:schemeClr>
                    </a:solidFill>
                    <a:latin typeface="黑体" panose="02010609060101010101" pitchFamily="49" charset="-122"/>
                    <a:ea typeface="黑体" panose="02010609060101010101" pitchFamily="49" charset="-122"/>
                  </a:rPr>
                  <a:t>）硕士、博士学位授权一级学科点填法：如果学校同时具有</a:t>
                </a:r>
                <a:r>
                  <a:rPr lang="en-US" altLang="zh-CN" sz="1400" b="1" dirty="0">
                    <a:solidFill>
                      <a:schemeClr val="accent5">
                        <a:lumMod val="20000"/>
                        <a:lumOff val="80000"/>
                      </a:schemeClr>
                    </a:solidFill>
                    <a:latin typeface="黑体" panose="02010609060101010101" pitchFamily="49" charset="-122"/>
                    <a:ea typeface="黑体" panose="02010609060101010101" pitchFamily="49" charset="-122"/>
                  </a:rPr>
                  <a:t>0201</a:t>
                </a:r>
                <a:r>
                  <a:rPr lang="zh-CN" altLang="en-US" sz="1400" b="1" dirty="0">
                    <a:solidFill>
                      <a:schemeClr val="accent5">
                        <a:lumMod val="20000"/>
                        <a:lumOff val="80000"/>
                      </a:schemeClr>
                    </a:solidFill>
                    <a:latin typeface="黑体" panose="02010609060101010101" pitchFamily="49" charset="-122"/>
                    <a:ea typeface="黑体" panose="02010609060101010101" pitchFamily="49" charset="-122"/>
                  </a:rPr>
                  <a:t>哲学一级学科博士和硕士授予权，那么硕士、博士学位授权一级学科点各填</a:t>
                </a:r>
                <a:r>
                  <a:rPr lang="en-US" altLang="zh-CN" sz="14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en-US" sz="1400" b="1" dirty="0">
                    <a:solidFill>
                      <a:schemeClr val="accent5">
                        <a:lumMod val="20000"/>
                        <a:lumOff val="80000"/>
                      </a:schemeClr>
                    </a:solidFill>
                    <a:latin typeface="黑体" panose="02010609060101010101" pitchFamily="49" charset="-122"/>
                    <a:ea typeface="黑体" panose="02010609060101010101" pitchFamily="49" charset="-122"/>
                  </a:rPr>
                  <a:t>个；如果只有</a:t>
                </a:r>
                <a:r>
                  <a:rPr lang="en-US" altLang="zh-CN" sz="1400" b="1" dirty="0">
                    <a:solidFill>
                      <a:schemeClr val="accent5">
                        <a:lumMod val="20000"/>
                        <a:lumOff val="80000"/>
                      </a:schemeClr>
                    </a:solidFill>
                    <a:latin typeface="黑体" panose="02010609060101010101" pitchFamily="49" charset="-122"/>
                    <a:ea typeface="黑体" panose="02010609060101010101" pitchFamily="49" charset="-122"/>
                  </a:rPr>
                  <a:t>0201</a:t>
                </a:r>
                <a:r>
                  <a:rPr lang="zh-CN" altLang="en-US" sz="1400" b="1" dirty="0">
                    <a:solidFill>
                      <a:schemeClr val="accent5">
                        <a:lumMod val="20000"/>
                        <a:lumOff val="80000"/>
                      </a:schemeClr>
                    </a:solidFill>
                    <a:latin typeface="黑体" panose="02010609060101010101" pitchFamily="49" charset="-122"/>
                    <a:ea typeface="黑体" panose="02010609060101010101" pitchFamily="49" charset="-122"/>
                  </a:rPr>
                  <a:t>哲学一级学科硕士授予权，硕士学位授权一级学科点填</a:t>
                </a:r>
                <a:r>
                  <a:rPr lang="en-US" altLang="zh-CN" sz="14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en-US" sz="1400" b="1" dirty="0">
                    <a:solidFill>
                      <a:schemeClr val="accent5">
                        <a:lumMod val="20000"/>
                        <a:lumOff val="80000"/>
                      </a:schemeClr>
                    </a:solidFill>
                    <a:latin typeface="黑体" panose="02010609060101010101" pitchFamily="49" charset="-122"/>
                    <a:ea typeface="黑体" panose="02010609060101010101" pitchFamily="49" charset="-122"/>
                  </a:rPr>
                  <a:t>个，博士学位授权一级学科点不填；同时该学科覆盖的硕士、博士学位授权二级学科点不填。</a:t>
                </a:r>
                <a:endParaRPr lang="zh-CN" altLang="en-US" sz="14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4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400" b="1" dirty="0">
                    <a:solidFill>
                      <a:schemeClr val="accent5">
                        <a:lumMod val="20000"/>
                        <a:lumOff val="80000"/>
                      </a:schemeClr>
                    </a:solidFill>
                    <a:latin typeface="黑体" panose="02010609060101010101" pitchFamily="49" charset="-122"/>
                    <a:ea typeface="黑体" panose="02010609060101010101" pitchFamily="49" charset="-122"/>
                  </a:rPr>
                  <a:t>2</a:t>
                </a:r>
                <a:r>
                  <a:rPr lang="zh-CN" altLang="en-US" sz="14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zh-CN" sz="1400" b="1" dirty="0">
                    <a:solidFill>
                      <a:schemeClr val="accent5">
                        <a:lumMod val="20000"/>
                        <a:lumOff val="80000"/>
                      </a:schemeClr>
                    </a:solidFill>
                    <a:latin typeface="黑体" panose="02010609060101010101" pitchFamily="49" charset="-122"/>
                    <a:ea typeface="黑体" panose="02010609060101010101" pitchFamily="49" charset="-122"/>
                  </a:rPr>
                  <a:t>硕士、博士学位授权二级学科点填法：如果学校同时具有</a:t>
                </a:r>
                <a:r>
                  <a:rPr lang="en-US" altLang="zh-CN" sz="1400" b="1" dirty="0">
                    <a:solidFill>
                      <a:schemeClr val="accent5">
                        <a:lumMod val="20000"/>
                        <a:lumOff val="80000"/>
                      </a:schemeClr>
                    </a:solidFill>
                    <a:latin typeface="黑体" panose="02010609060101010101" pitchFamily="49" charset="-122"/>
                    <a:ea typeface="黑体" panose="02010609060101010101" pitchFamily="49" charset="-122"/>
                  </a:rPr>
                  <a:t>010101</a:t>
                </a:r>
                <a:r>
                  <a:rPr lang="zh-CN" altLang="zh-CN" sz="1400" b="1" dirty="0">
                    <a:solidFill>
                      <a:schemeClr val="accent5">
                        <a:lumMod val="20000"/>
                        <a:lumOff val="80000"/>
                      </a:schemeClr>
                    </a:solidFill>
                    <a:latin typeface="黑体" panose="02010609060101010101" pitchFamily="49" charset="-122"/>
                    <a:ea typeface="黑体" panose="02010609060101010101" pitchFamily="49" charset="-122"/>
                  </a:rPr>
                  <a:t>马克思主义哲学、</a:t>
                </a:r>
                <a:r>
                  <a:rPr lang="en-US" altLang="zh-CN" sz="1400" b="1" dirty="0">
                    <a:solidFill>
                      <a:schemeClr val="accent5">
                        <a:lumMod val="20000"/>
                        <a:lumOff val="80000"/>
                      </a:schemeClr>
                    </a:solidFill>
                    <a:latin typeface="黑体" panose="02010609060101010101" pitchFamily="49" charset="-122"/>
                    <a:ea typeface="黑体" panose="02010609060101010101" pitchFamily="49" charset="-122"/>
                  </a:rPr>
                  <a:t>010102</a:t>
                </a:r>
                <a:r>
                  <a:rPr lang="zh-CN" altLang="zh-CN" sz="1400" b="1" dirty="0">
                    <a:solidFill>
                      <a:schemeClr val="accent5">
                        <a:lumMod val="20000"/>
                        <a:lumOff val="80000"/>
                      </a:schemeClr>
                    </a:solidFill>
                    <a:latin typeface="黑体" panose="02010609060101010101" pitchFamily="49" charset="-122"/>
                    <a:ea typeface="黑体" panose="02010609060101010101" pitchFamily="49" charset="-122"/>
                  </a:rPr>
                  <a:t>中国哲学两个二级学科博士和硕士学位授予权，硕士、博士学位授权二级学科点各填</a:t>
                </a:r>
                <a:r>
                  <a:rPr lang="en-US" altLang="zh-CN" sz="1400" b="1" dirty="0">
                    <a:solidFill>
                      <a:schemeClr val="accent5">
                        <a:lumMod val="20000"/>
                        <a:lumOff val="80000"/>
                      </a:schemeClr>
                    </a:solidFill>
                    <a:latin typeface="黑体" panose="02010609060101010101" pitchFamily="49" charset="-122"/>
                    <a:ea typeface="黑体" panose="02010609060101010101" pitchFamily="49" charset="-122"/>
                  </a:rPr>
                  <a:t>2</a:t>
                </a:r>
                <a:r>
                  <a:rPr lang="zh-CN" altLang="zh-CN" sz="1400" b="1" dirty="0">
                    <a:solidFill>
                      <a:schemeClr val="accent5">
                        <a:lumMod val="20000"/>
                        <a:lumOff val="80000"/>
                      </a:schemeClr>
                    </a:solidFill>
                    <a:latin typeface="黑体" panose="02010609060101010101" pitchFamily="49" charset="-122"/>
                    <a:ea typeface="黑体" panose="02010609060101010101" pitchFamily="49" charset="-122"/>
                  </a:rPr>
                  <a:t>个；如果学校只具有</a:t>
                </a:r>
                <a:r>
                  <a:rPr lang="en-US" altLang="zh-CN" sz="1400" b="1" dirty="0">
                    <a:solidFill>
                      <a:schemeClr val="accent5">
                        <a:lumMod val="20000"/>
                        <a:lumOff val="80000"/>
                      </a:schemeClr>
                    </a:solidFill>
                    <a:latin typeface="黑体" panose="02010609060101010101" pitchFamily="49" charset="-122"/>
                    <a:ea typeface="黑体" panose="02010609060101010101" pitchFamily="49" charset="-122"/>
                  </a:rPr>
                  <a:t>010101</a:t>
                </a:r>
                <a:r>
                  <a:rPr lang="zh-CN" altLang="zh-CN" sz="1400" b="1" dirty="0">
                    <a:solidFill>
                      <a:schemeClr val="accent5">
                        <a:lumMod val="20000"/>
                        <a:lumOff val="80000"/>
                      </a:schemeClr>
                    </a:solidFill>
                    <a:latin typeface="黑体" panose="02010609060101010101" pitchFamily="49" charset="-122"/>
                    <a:ea typeface="黑体" panose="02010609060101010101" pitchFamily="49" charset="-122"/>
                  </a:rPr>
                  <a:t>马克思主义哲学、</a:t>
                </a:r>
                <a:r>
                  <a:rPr lang="en-US" altLang="zh-CN" sz="1400" b="1" dirty="0">
                    <a:solidFill>
                      <a:schemeClr val="accent5">
                        <a:lumMod val="20000"/>
                        <a:lumOff val="80000"/>
                      </a:schemeClr>
                    </a:solidFill>
                    <a:latin typeface="黑体" panose="02010609060101010101" pitchFamily="49" charset="-122"/>
                    <a:ea typeface="黑体" panose="02010609060101010101" pitchFamily="49" charset="-122"/>
                  </a:rPr>
                  <a:t>010102</a:t>
                </a:r>
                <a:r>
                  <a:rPr lang="zh-CN" altLang="zh-CN" sz="1400" b="1" dirty="0">
                    <a:solidFill>
                      <a:schemeClr val="accent5">
                        <a:lumMod val="20000"/>
                        <a:lumOff val="80000"/>
                      </a:schemeClr>
                    </a:solidFill>
                    <a:latin typeface="黑体" panose="02010609060101010101" pitchFamily="49" charset="-122"/>
                    <a:ea typeface="黑体" panose="02010609060101010101" pitchFamily="49" charset="-122"/>
                  </a:rPr>
                  <a:t>中国哲学两个二级学科硕士学位授予权，硕士学位授权二级学科点填</a:t>
                </a:r>
                <a:r>
                  <a:rPr lang="en-US" altLang="zh-CN" sz="1400" b="1" dirty="0">
                    <a:solidFill>
                      <a:schemeClr val="accent5">
                        <a:lumMod val="20000"/>
                        <a:lumOff val="80000"/>
                      </a:schemeClr>
                    </a:solidFill>
                    <a:latin typeface="黑体" panose="02010609060101010101" pitchFamily="49" charset="-122"/>
                    <a:ea typeface="黑体" panose="02010609060101010101" pitchFamily="49" charset="-122"/>
                  </a:rPr>
                  <a:t>2</a:t>
                </a:r>
                <a:r>
                  <a:rPr lang="zh-CN" altLang="zh-CN" sz="1400" b="1" dirty="0">
                    <a:solidFill>
                      <a:schemeClr val="accent5">
                        <a:lumMod val="20000"/>
                        <a:lumOff val="80000"/>
                      </a:schemeClr>
                    </a:solidFill>
                    <a:latin typeface="黑体" panose="02010609060101010101" pitchFamily="49" charset="-122"/>
                    <a:ea typeface="黑体" panose="02010609060101010101" pitchFamily="49" charset="-122"/>
                  </a:rPr>
                  <a:t>个，博士学位授权二级学科点不填；硕士、博士学位授权一级学科点不填。</a:t>
                </a:r>
                <a:endParaRPr lang="zh-CN" altLang="zh-CN" sz="14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endParaRPr lang="zh-CN" altLang="en-US" sz="14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37" name="矩形 36"/>
            <p:cNvSpPr/>
            <p:nvPr/>
          </p:nvSpPr>
          <p:spPr>
            <a:xfrm>
              <a:off x="679450" y="1096504"/>
              <a:ext cx="3121560" cy="569754"/>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10"/>
                                        </p:tgtEl>
                                      </p:cBhvr>
                                    </p:animEffect>
                                    <p:set>
                                      <p:cBhvr>
                                        <p:cTn id="22" dur="1" fill="hold">
                                          <p:stCondLst>
                                            <p:cond delay="24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15"/>
                                        </p:tgtEl>
                                      </p:cBhvr>
                                    </p:animEffect>
                                    <p:set>
                                      <p:cBhvr>
                                        <p:cTn id="32" dur="1" fill="hold">
                                          <p:stCondLst>
                                            <p:cond delay="24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50"/>
                                        <p:tgtEl>
                                          <p:spTgt spid="20"/>
                                        </p:tgtEl>
                                      </p:cBhvr>
                                    </p:animEffect>
                                    <p:set>
                                      <p:cBhvr>
                                        <p:cTn id="42" dur="1" fill="hold">
                                          <p:stCondLst>
                                            <p:cond delay="24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50"/>
                                        <p:tgtEl>
                                          <p:spTgt spid="25"/>
                                        </p:tgtEl>
                                      </p:cBhvr>
                                    </p:animEffect>
                                    <p:set>
                                      <p:cBhvr>
                                        <p:cTn id="52" dur="1" fill="hold">
                                          <p:stCondLst>
                                            <p:cond delay="249"/>
                                          </p:stCondLst>
                                        </p:cTn>
                                        <p:tgtEl>
                                          <p:spTgt spid="2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250"/>
                                        <p:tgtEl>
                                          <p:spTgt spid="30"/>
                                        </p:tgtEl>
                                      </p:cBhvr>
                                    </p:animEffect>
                                    <p:set>
                                      <p:cBhvr>
                                        <p:cTn id="62" dur="1" fill="hold">
                                          <p:stCondLst>
                                            <p:cond delay="249"/>
                                          </p:stCondLst>
                                        </p:cTn>
                                        <p:tgtEl>
                                          <p:spTgt spid="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250"/>
                                        <p:tgtEl>
                                          <p:spTgt spid="35"/>
                                        </p:tgtEl>
                                      </p:cBhvr>
                                    </p:animEffect>
                                    <p:set>
                                      <p:cBhvr>
                                        <p:cTn id="72" dur="1" fill="hold">
                                          <p:stCondLst>
                                            <p:cond delay="24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555080" y="287020"/>
            <a:ext cx="5081840" cy="400110"/>
          </a:xfrm>
          <a:prstGeom prst="rect">
            <a:avLst/>
          </a:prstGeom>
        </p:spPr>
        <p:txBody>
          <a:bodyPr wrap="none">
            <a:spAutoFit/>
          </a:bodyPr>
          <a:lstStyle/>
          <a:p>
            <a:pPr algn="ctr"/>
            <a:r>
              <a:rPr lang="zh-CN" altLang="en-US" sz="2000" b="1" dirty="0">
                <a:solidFill>
                  <a:srgbClr val="FF0000"/>
                </a:solidFill>
                <a:cs typeface="+mn-ea"/>
                <a:sym typeface="+mn-lt"/>
              </a:rPr>
              <a:t>★ </a:t>
            </a:r>
            <a:r>
              <a:rPr lang="zh-CN" altLang="en-US" sz="2000" b="1" dirty="0">
                <a:solidFill>
                  <a:srgbClr val="304371"/>
                </a:solidFill>
                <a:cs typeface="+mn-ea"/>
                <a:sym typeface="+mn-lt"/>
              </a:rPr>
              <a:t>（四）高等教育学校基本情况（接上页）</a:t>
            </a:r>
            <a:endParaRPr lang="zh-CN" altLang="en-US" sz="2000" b="1" dirty="0">
              <a:solidFill>
                <a:srgbClr val="304371"/>
              </a:solidFill>
              <a:cs typeface="+mn-ea"/>
              <a:sym typeface="+mn-lt"/>
            </a:endParaRPr>
          </a:p>
        </p:txBody>
      </p:sp>
      <p:graphicFrame>
        <p:nvGraphicFramePr>
          <p:cNvPr id="3" name="表格 2"/>
          <p:cNvGraphicFramePr>
            <a:graphicFrameLocks noGrp="1"/>
          </p:cNvGraphicFramePr>
          <p:nvPr/>
        </p:nvGraphicFramePr>
        <p:xfrm>
          <a:off x="532433" y="687130"/>
          <a:ext cx="10762624" cy="6067044"/>
        </p:xfrm>
        <a:graphic>
          <a:graphicData uri="http://schemas.openxmlformats.org/drawingml/2006/table">
            <a:tbl>
              <a:tblPr firstRow="1" firstCol="1" bandRow="1"/>
              <a:tblGrid>
                <a:gridCol w="5471500"/>
                <a:gridCol w="865298"/>
                <a:gridCol w="590808"/>
                <a:gridCol w="1458718"/>
                <a:gridCol w="2376300"/>
              </a:tblGrid>
              <a:tr h="150450">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在校生中住宿生</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altLang="zh-CN" sz="900" kern="100" dirty="0">
                          <a:effectLst/>
                          <a:latin typeface="宋体" panose="02010600030101010101" pitchFamily="2" charset="-122"/>
                          <a:ea typeface="宋体" panose="02010600030101010101" pitchFamily="2" charset="-122"/>
                        </a:rPr>
                        <a:t>29</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普通、成人、科研</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indent="1143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研究生</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altLang="zh-CN" sz="900" kern="100" dirty="0">
                          <a:effectLst/>
                          <a:latin typeface="宋体" panose="02010600030101010101" pitchFamily="2" charset="-122"/>
                          <a:ea typeface="宋体" panose="02010600030101010101" pitchFamily="2" charset="-122"/>
                        </a:rPr>
                        <a:t>30</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普通、科研</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indent="1143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普通本科</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31</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indent="1143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高等职业教育本科</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32</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indent="1143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高等职业教育专科</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33</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普通、成人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实有床位数</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张</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34</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普通、成人、科研</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indent="1143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学校产权</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张</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35</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普通、成人、科研</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indent="114300" algn="l">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非学校产权</a:t>
                      </a:r>
                      <a:endParaRPr lang="zh-CN" sz="900" kern="100" dirty="0">
                        <a:effectLst/>
                        <a:latin typeface="Times New Roman" panose="02020603050405020304" pitchFamily="18" charset="0"/>
                        <a:ea typeface="宋体" panose="02010600030101010101" pitchFamily="2" charset="-122"/>
                      </a:endParaRPr>
                    </a:p>
                  </a:txBody>
                  <a:tcPr marL="45852" marR="4585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张</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36</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普通、成人、科研</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326">
                <a:tc>
                  <a:txBody>
                    <a:bodyPr/>
                    <a:lstStyle/>
                    <a:p>
                      <a:pPr algn="just">
                        <a:lnSpc>
                          <a:spcPts val="1400"/>
                        </a:lnSpc>
                        <a:spcAft>
                          <a:spcPts val="0"/>
                        </a:spcAft>
                      </a:pPr>
                      <a:r>
                        <a:rPr lang="zh-CN" altLang="zh-CN" sz="900" kern="100" dirty="0">
                          <a:effectLst/>
                          <a:latin typeface="Times New Roman" panose="02020603050405020304" pitchFamily="18" charset="0"/>
                          <a:ea typeface="宋体" panose="02010600030101010101" pitchFamily="2" charset="-122"/>
                        </a:rPr>
                        <a:t>上学年</a:t>
                      </a:r>
                      <a:r>
                        <a:rPr lang="zh-CN" altLang="en-US" sz="900" kern="100" dirty="0">
                          <a:effectLst/>
                          <a:latin typeface="Times New Roman" panose="02020603050405020304" pitchFamily="18" charset="0"/>
                          <a:ea typeface="宋体" panose="02010600030101010101" pitchFamily="2" charset="-122"/>
                        </a:rPr>
                        <a:t>参加国家学生体质健康标准测试人数</a:t>
                      </a:r>
                      <a:endParaRPr lang="zh-CN" alt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altLang="en-US" sz="900" kern="100" dirty="0">
                          <a:effectLst/>
                          <a:latin typeface="Times New Roman" panose="02020603050405020304" pitchFamily="18" charset="0"/>
                          <a:ea typeface="宋体" panose="02010600030101010101" pitchFamily="2" charset="-122"/>
                        </a:rPr>
                        <a:t>人</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37</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altLang="en-US" sz="900" kern="100" dirty="0">
                          <a:effectLst/>
                          <a:latin typeface="Times New Roman" panose="02020603050405020304" pitchFamily="18" charset="0"/>
                          <a:ea typeface="宋体" panose="02010600030101010101" pitchFamily="2" charset="-122"/>
                        </a:rPr>
                        <a:t>普通</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优秀</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38</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良好</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人</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39</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326">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及格</a:t>
                      </a:r>
                      <a:endParaRPr lang="zh-CN" sz="900" kern="10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altLang="zh-CN" sz="900" kern="100" dirty="0">
                          <a:effectLst/>
                          <a:latin typeface="Times New Roman" panose="02020603050405020304" pitchFamily="18" charset="0"/>
                          <a:ea typeface="宋体" panose="02010600030101010101" pitchFamily="2" charset="-122"/>
                        </a:rPr>
                        <a:t>40</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不及格</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41</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上学年全日制在校生短期出国校际交流人数</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42</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博物馆</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个</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43</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美术馆</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个</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44</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音乐厅和剧场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个</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45</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algn="just">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学校附属医院</a:t>
                      </a:r>
                      <a:endParaRPr lang="zh-CN" sz="900" kern="100" dirty="0">
                        <a:effectLst/>
                        <a:latin typeface="Times New Roman" panose="02020603050405020304" pitchFamily="18" charset="0"/>
                        <a:ea typeface="宋体" panose="02010600030101010101" pitchFamily="2" charset="-122"/>
                      </a:endParaRPr>
                    </a:p>
                  </a:txBody>
                  <a:tcPr marL="45852" marR="4585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所</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46</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indent="114300" algn="just">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建筑面积</a:t>
                      </a:r>
                      <a:endParaRPr lang="zh-CN" sz="900" kern="100" dirty="0">
                        <a:effectLst/>
                        <a:latin typeface="Times New Roman" panose="02020603050405020304" pitchFamily="18" charset="0"/>
                        <a:ea typeface="宋体" panose="02010600030101010101" pitchFamily="2" charset="-122"/>
                      </a:endParaRPr>
                    </a:p>
                  </a:txBody>
                  <a:tcPr marL="45852" marR="4585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47</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indent="114300" algn="just">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床位数 </a:t>
                      </a:r>
                      <a:endParaRPr lang="zh-CN" sz="900" kern="100">
                        <a:effectLst/>
                        <a:latin typeface="Times New Roman" panose="02020603050405020304" pitchFamily="18" charset="0"/>
                        <a:ea typeface="宋体" panose="02010600030101010101" pitchFamily="2" charset="-122"/>
                      </a:endParaRPr>
                    </a:p>
                  </a:txBody>
                  <a:tcPr marL="45852" marR="4585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个</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48</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indent="114300" algn="just">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临床教师</a:t>
                      </a:r>
                      <a:endParaRPr lang="zh-CN" sz="900" kern="100">
                        <a:effectLst/>
                        <a:latin typeface="Times New Roman" panose="02020603050405020304" pitchFamily="18" charset="0"/>
                        <a:ea typeface="宋体" panose="02010600030101010101" pitchFamily="2" charset="-122"/>
                      </a:endParaRPr>
                    </a:p>
                  </a:txBody>
                  <a:tcPr marL="45852" marR="4585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49</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学校附属幼儿园、中小学</a:t>
                      </a:r>
                      <a:endParaRPr lang="zh-CN" sz="900" kern="10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所</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50</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普通、成人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安全保卫人员</a:t>
                      </a:r>
                      <a:endParaRPr lang="zh-CN" sz="900" kern="10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51</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学校首席信息官（</a:t>
                      </a:r>
                      <a:r>
                        <a:rPr lang="en-US" sz="900" kern="100">
                          <a:effectLst/>
                          <a:latin typeface="Times New Roman" panose="02020603050405020304" pitchFamily="18" charset="0"/>
                          <a:ea typeface="宋体" panose="02010600030101010101" pitchFamily="2" charset="-122"/>
                        </a:rPr>
                        <a:t>CIO</a:t>
                      </a: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52</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1.</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有</a:t>
                      </a:r>
                      <a:r>
                        <a:rPr lang="en-US" sz="900" kern="100" dirty="0">
                          <a:effectLst/>
                          <a:latin typeface="Times New Roman" panose="02020603050405020304" pitchFamily="18" charset="0"/>
                          <a:ea typeface="宋体" panose="02010600030101010101" pitchFamily="2" charset="-122"/>
                          <a:cs typeface="宋体" panose="02010600030101010101" pitchFamily="2" charset="-122"/>
                        </a:rPr>
                        <a:t> 2.</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无</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预防艾滋病教育和性教育相关课程和活动</a:t>
                      </a:r>
                      <a:endParaRPr lang="zh-CN" sz="900" kern="10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53</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1.</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有</a:t>
                      </a:r>
                      <a:r>
                        <a:rPr lang="en-US" sz="900" kern="100" dirty="0">
                          <a:effectLst/>
                          <a:latin typeface="Times New Roman" panose="02020603050405020304" pitchFamily="18" charset="0"/>
                          <a:ea typeface="宋体" panose="02010600030101010101" pitchFamily="2" charset="-122"/>
                          <a:cs typeface="宋体" panose="02010600030101010101" pitchFamily="2" charset="-122"/>
                        </a:rPr>
                        <a:t> 2.</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无</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50">
                <a:tc>
                  <a:txBody>
                    <a:bodyPr/>
                    <a:lstStyle/>
                    <a:p>
                      <a:pPr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预科注册学生数</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54</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a:t>
                      </a:r>
                      <a:endParaRPr lang="zh-CN" sz="900" kern="100">
                        <a:effectLst/>
                        <a:latin typeface="Times New Roman" panose="02020603050405020304" pitchFamily="18" charset="0"/>
                        <a:ea typeface="宋体" panose="02010600030101010101" pitchFamily="2" charset="-122"/>
                      </a:endParaRPr>
                    </a:p>
                  </a:txBody>
                  <a:tcPr marL="45852" marR="458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0153">
                <a:tc gridSpan="5">
                  <a:txBody>
                    <a:bodyPr/>
                    <a:lstStyle/>
                    <a:p>
                      <a:pPr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学校简介：</a:t>
                      </a:r>
                      <a:endParaRPr lang="zh-CN" sz="900" kern="100" dirty="0">
                        <a:effectLst/>
                        <a:latin typeface="Times New Roman" panose="02020603050405020304" pitchFamily="18" charset="0"/>
                        <a:ea typeface="宋体" panose="02010600030101010101" pitchFamily="2" charset="-122"/>
                      </a:endParaRPr>
                    </a:p>
                    <a:p>
                      <a:pPr indent="228600"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一、历史沿革：</a:t>
                      </a:r>
                      <a:endParaRPr lang="zh-CN" sz="900" kern="100" dirty="0">
                        <a:effectLst/>
                        <a:latin typeface="Times New Roman" panose="02020603050405020304" pitchFamily="18" charset="0"/>
                        <a:ea typeface="宋体" panose="02010600030101010101" pitchFamily="2" charset="-122"/>
                      </a:endParaRPr>
                    </a:p>
                    <a:p>
                      <a:pPr indent="228600"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二、院系设置：</a:t>
                      </a:r>
                      <a:endParaRPr lang="zh-CN" sz="900" kern="100" dirty="0">
                        <a:effectLst/>
                        <a:latin typeface="Times New Roman" panose="02020603050405020304" pitchFamily="18" charset="0"/>
                        <a:ea typeface="宋体" panose="02010600030101010101" pitchFamily="2" charset="-122"/>
                      </a:endParaRPr>
                    </a:p>
                    <a:p>
                      <a:pPr indent="228600"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三、专业设置：</a:t>
                      </a:r>
                      <a:endParaRPr lang="zh-CN" sz="900" kern="100" dirty="0">
                        <a:effectLst/>
                        <a:latin typeface="Times New Roman" panose="02020603050405020304" pitchFamily="18" charset="0"/>
                        <a:ea typeface="宋体" panose="02010600030101010101" pitchFamily="2" charset="-122"/>
                      </a:endParaRPr>
                    </a:p>
                    <a:p>
                      <a:pPr indent="228600"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四、国家级、省部级研究机构设置：</a:t>
                      </a:r>
                      <a:endParaRPr lang="zh-CN" sz="900" kern="100" dirty="0">
                        <a:effectLst/>
                        <a:latin typeface="Times New Roman" panose="02020603050405020304" pitchFamily="18" charset="0"/>
                        <a:ea typeface="宋体" panose="02010600030101010101" pitchFamily="2" charset="-122"/>
                      </a:endParaRPr>
                    </a:p>
                    <a:p>
                      <a:pPr indent="457200" algn="just">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1.</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实验室：</a:t>
                      </a:r>
                      <a:endParaRPr lang="zh-CN" sz="900" kern="100" dirty="0">
                        <a:effectLst/>
                        <a:latin typeface="Times New Roman" panose="02020603050405020304" pitchFamily="18" charset="0"/>
                        <a:ea typeface="宋体" panose="02010600030101010101" pitchFamily="2" charset="-122"/>
                      </a:endParaRPr>
                    </a:p>
                    <a:p>
                      <a:pPr indent="457200" algn="just">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2.</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研究中心（所）：</a:t>
                      </a:r>
                      <a:endParaRPr lang="zh-CN" sz="900" kern="100" dirty="0">
                        <a:effectLst/>
                        <a:latin typeface="Times New Roman" panose="02020603050405020304" pitchFamily="18" charset="0"/>
                        <a:ea typeface="宋体" panose="02010600030101010101" pitchFamily="2" charset="-122"/>
                      </a:endParaRPr>
                    </a:p>
                    <a:p>
                      <a:pPr indent="228600"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五、博士后科研流动站：</a:t>
                      </a:r>
                      <a:endParaRPr lang="zh-CN" sz="900" kern="100" dirty="0">
                        <a:effectLst/>
                        <a:latin typeface="Times New Roman" panose="02020603050405020304" pitchFamily="18" charset="0"/>
                        <a:ea typeface="宋体" panose="02010600030101010101" pitchFamily="2" charset="-122"/>
                      </a:endParaRPr>
                    </a:p>
                    <a:p>
                      <a:pPr indent="228600"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六、定期公开出版的专业刊物：</a:t>
                      </a:r>
                      <a:endParaRPr lang="zh-CN" sz="900" kern="100" dirty="0">
                        <a:effectLst/>
                        <a:latin typeface="Times New Roman" panose="02020603050405020304" pitchFamily="18" charset="0"/>
                        <a:ea typeface="宋体" panose="02010600030101010101" pitchFamily="2" charset="-122"/>
                      </a:endParaRPr>
                    </a:p>
                    <a:p>
                      <a:pPr indent="228600"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七、学校设立奖学金情况：学校设立奖学金</a:t>
                      </a:r>
                      <a:r>
                        <a:rPr lang="en-US" sz="900" kern="100" dirty="0">
                          <a:effectLst/>
                          <a:latin typeface="Times New Roman" panose="02020603050405020304" pitchFamily="18" charset="0"/>
                          <a:ea typeface="宋体" panose="02010600030101010101" pitchFamily="2" charset="-122"/>
                          <a:cs typeface="宋体" panose="02010600030101010101" pitchFamily="2" charset="-122"/>
                        </a:rPr>
                        <a:t>      </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项，奖励总金额元／年，最低金额　　　元／年。</a:t>
                      </a:r>
                      <a:endParaRPr lang="zh-CN" sz="900" kern="100" dirty="0">
                        <a:effectLst/>
                        <a:latin typeface="Times New Roman" panose="02020603050405020304" pitchFamily="18" charset="0"/>
                        <a:ea typeface="宋体" panose="02010600030101010101" pitchFamily="2" charset="-122"/>
                      </a:endParaRPr>
                    </a:p>
                    <a:p>
                      <a:pPr indent="228600"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八、主要校办产业：</a:t>
                      </a:r>
                      <a:endParaRPr lang="zh-CN" sz="900" kern="100" dirty="0">
                        <a:effectLst/>
                        <a:latin typeface="Times New Roman" panose="02020603050405020304" pitchFamily="18" charset="0"/>
                        <a:ea typeface="宋体" panose="02010600030101010101" pitchFamily="2" charset="-122"/>
                      </a:endParaRPr>
                    </a:p>
                  </a:txBody>
                  <a:tcPr marL="45852" marR="4585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bl>
          </a:graphicData>
        </a:graphic>
      </p:graphicFrame>
      <p:grpSp>
        <p:nvGrpSpPr>
          <p:cNvPr id="4" name="组合 3"/>
          <p:cNvGrpSpPr/>
          <p:nvPr/>
        </p:nvGrpSpPr>
        <p:grpSpPr>
          <a:xfrm>
            <a:off x="532433" y="4635797"/>
            <a:ext cx="10858500" cy="710335"/>
            <a:chOff x="660401" y="1351753"/>
            <a:chExt cx="10858500" cy="710633"/>
          </a:xfrm>
        </p:grpSpPr>
        <p:grpSp>
          <p:nvGrpSpPr>
            <p:cNvPr id="5" name="组合 4"/>
            <p:cNvGrpSpPr/>
            <p:nvPr/>
          </p:nvGrpSpPr>
          <p:grpSpPr>
            <a:xfrm>
              <a:off x="660401" y="1613492"/>
              <a:ext cx="10858500" cy="448894"/>
              <a:chOff x="660401" y="650309"/>
              <a:chExt cx="10858500" cy="767792"/>
            </a:xfrm>
          </p:grpSpPr>
          <p:sp>
            <p:nvSpPr>
              <p:cNvPr id="7" name="矩形 6"/>
              <p:cNvSpPr/>
              <p:nvPr/>
            </p:nvSpPr>
            <p:spPr>
              <a:xfrm>
                <a:off x="660401" y="650309"/>
                <a:ext cx="10858500" cy="767792"/>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8" name="矩形 7"/>
              <p:cNvSpPr/>
              <p:nvPr/>
            </p:nvSpPr>
            <p:spPr>
              <a:xfrm>
                <a:off x="666750" y="686020"/>
                <a:ext cx="10722611" cy="691221"/>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sym typeface="+mn-ea"/>
                  </a:rPr>
                  <a:t>将“普通预科注册学生数”指标名称改为“预科注册学生数”（修改指标名称）</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6" name="矩形 5"/>
            <p:cNvSpPr/>
            <p:nvPr/>
          </p:nvSpPr>
          <p:spPr>
            <a:xfrm>
              <a:off x="685511" y="1351753"/>
              <a:ext cx="1069238" cy="242025"/>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58813" y="1125537"/>
          <a:ext cx="10874376" cy="5311363"/>
        </p:xfrm>
        <a:graphic>
          <a:graphicData uri="http://schemas.openxmlformats.org/drawingml/2006/table">
            <a:tbl>
              <a:tblPr firstRow="1" firstCol="1" bandRow="1"/>
              <a:tblGrid>
                <a:gridCol w="3560981"/>
                <a:gridCol w="815743"/>
                <a:gridCol w="2164434"/>
                <a:gridCol w="2166609"/>
                <a:gridCol w="2166609"/>
              </a:tblGrid>
              <a:tr h="604701">
                <a:tc>
                  <a:txBody>
                    <a:bodyPr/>
                    <a:lstStyle/>
                    <a:p>
                      <a:pPr marR="228600" indent="228600" algn="ctr">
                        <a:lnSpc>
                          <a:spcPts val="1400"/>
                        </a:lnSpc>
                        <a:spcAft>
                          <a:spcPts val="0"/>
                        </a:spcAft>
                      </a:pPr>
                      <a:r>
                        <a:rPr lang="zh-CN" sz="900" kern="100">
                          <a:effectLst/>
                          <a:latin typeface="Times New Roman" panose="02020603050405020304" pitchFamily="18" charset="0"/>
                          <a:ea typeface="宋体" panose="02010600030101010101" pitchFamily="2" charset="-122"/>
                        </a:rPr>
                        <a:t>指标名称</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合计</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公共基础课</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专业课</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444">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a:t>
                      </a:r>
                      <a:endParaRPr lang="zh-CN" sz="1000" kern="100">
                        <a:effectLst/>
                        <a:latin typeface="Times New Roman" panose="02020603050405020304" pitchFamily="18" charset="0"/>
                        <a:ea typeface="宋体" panose="02010600030101010101" pitchFamily="2" charset="-122"/>
                      </a:endParaRPr>
                    </a:p>
                  </a:txBody>
                  <a:tcPr marL="18143" marR="18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18143" marR="1814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41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总计</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01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w="12700" cap="flat" cmpd="sng" algn="ctr">
                      <a:solidFill>
                        <a:srgbClr val="000000"/>
                      </a:solidFill>
                      <a:prstDash val="solid"/>
                      <a:round/>
                      <a:headEnd type="none" w="med" len="med"/>
                      <a:tailEnd type="none" w="med" len="med"/>
                    </a:lnT>
                    <a:lnB>
                      <a:noFill/>
                    </a:lnB>
                  </a:tcPr>
                </a:tc>
              </a:tr>
              <a:tr h="205419">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高等职业</a:t>
                      </a:r>
                      <a:r>
                        <a:rPr lang="zh-CN" altLang="en-US" sz="900" kern="100" dirty="0">
                          <a:effectLst/>
                          <a:latin typeface="Times New Roman" panose="02020603050405020304" pitchFamily="18" charset="0"/>
                          <a:ea typeface="宋体" panose="02010600030101010101" pitchFamily="2" charset="-122"/>
                        </a:rPr>
                        <a:t>教育</a:t>
                      </a:r>
                      <a:r>
                        <a:rPr lang="zh-CN" sz="900" kern="100" dirty="0">
                          <a:effectLst/>
                          <a:latin typeface="Times New Roman" panose="02020603050405020304" pitchFamily="18" charset="0"/>
                          <a:ea typeface="宋体" panose="02010600030101010101" pitchFamily="2" charset="-122"/>
                        </a:rPr>
                        <a:t>专科</a:t>
                      </a:r>
                      <a:endParaRPr lang="zh-CN" sz="1000" kern="100" dirty="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30</a:t>
                      </a:r>
                      <a:r>
                        <a:rPr lang="zh-CN" sz="900" kern="100">
                          <a:effectLst/>
                          <a:latin typeface="Times New Roman" panose="02020603050405020304" pitchFamily="18" charset="0"/>
                          <a:ea typeface="宋体" panose="02010600030101010101" pitchFamily="2" charset="-122"/>
                        </a:rPr>
                        <a:t>人以下</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31-50</a:t>
                      </a: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51-100</a:t>
                      </a: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101-150</a:t>
                      </a: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dirty="0">
                          <a:effectLst/>
                          <a:latin typeface="宋体" panose="02010600030101010101" pitchFamily="2" charset="-122"/>
                          <a:ea typeface="宋体" panose="02010600030101010101" pitchFamily="2" charset="-122"/>
                        </a:rPr>
                        <a:t>151-200</a:t>
                      </a:r>
                      <a:r>
                        <a:rPr lang="zh-CN" sz="900" kern="100" dirty="0">
                          <a:effectLst/>
                          <a:latin typeface="Times New Roman" panose="02020603050405020304" pitchFamily="18" charset="0"/>
                          <a:ea typeface="宋体" panose="02010600030101010101" pitchFamily="2" charset="-122"/>
                        </a:rPr>
                        <a:t>人</a:t>
                      </a:r>
                      <a:endParaRPr lang="zh-CN" sz="1000" kern="100" dirty="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201</a:t>
                      </a:r>
                      <a:r>
                        <a:rPr lang="zh-CN" sz="900" kern="100">
                          <a:effectLst/>
                          <a:latin typeface="Times New Roman" panose="02020603050405020304" pitchFamily="18" charset="0"/>
                          <a:ea typeface="宋体" panose="02010600030101010101" pitchFamily="2" charset="-122"/>
                        </a:rPr>
                        <a:t>人以上</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普通本科、高等职业教育本科</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dirty="0">
                          <a:effectLst/>
                          <a:latin typeface="宋体" panose="02010600030101010101" pitchFamily="2" charset="-122"/>
                          <a:ea typeface="宋体" panose="02010600030101010101" pitchFamily="2" charset="-122"/>
                        </a:rPr>
                        <a:t>30</a:t>
                      </a:r>
                      <a:r>
                        <a:rPr lang="zh-CN" sz="900" kern="100" dirty="0">
                          <a:effectLst/>
                          <a:latin typeface="Times New Roman" panose="02020603050405020304" pitchFamily="18" charset="0"/>
                          <a:ea typeface="宋体" panose="02010600030101010101" pitchFamily="2" charset="-122"/>
                        </a:rPr>
                        <a:t>人以下</a:t>
                      </a:r>
                      <a:endParaRPr lang="zh-CN" sz="1000" kern="100" dirty="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31-50</a:t>
                      </a: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dirty="0">
                          <a:effectLst/>
                          <a:latin typeface="宋体" panose="02010600030101010101" pitchFamily="2" charset="-122"/>
                          <a:ea typeface="宋体" panose="02010600030101010101" pitchFamily="2" charset="-122"/>
                        </a:rPr>
                        <a:t>51-100</a:t>
                      </a:r>
                      <a:r>
                        <a:rPr lang="zh-CN" sz="900" kern="100" dirty="0">
                          <a:effectLst/>
                          <a:latin typeface="Times New Roman" panose="02020603050405020304" pitchFamily="18" charset="0"/>
                          <a:ea typeface="宋体" panose="02010600030101010101" pitchFamily="2" charset="-122"/>
                        </a:rPr>
                        <a:t>人</a:t>
                      </a:r>
                      <a:endParaRPr lang="zh-CN" sz="1000" kern="100" dirty="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12</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dirty="0">
                          <a:effectLst/>
                          <a:latin typeface="宋体" panose="02010600030101010101" pitchFamily="2" charset="-122"/>
                          <a:ea typeface="宋体" panose="02010600030101010101" pitchFamily="2" charset="-122"/>
                        </a:rPr>
                        <a:t>101-150</a:t>
                      </a:r>
                      <a:r>
                        <a:rPr lang="zh-CN" sz="900" kern="100" dirty="0">
                          <a:effectLst/>
                          <a:latin typeface="Times New Roman" panose="02020603050405020304" pitchFamily="18" charset="0"/>
                          <a:ea typeface="宋体" panose="02010600030101010101" pitchFamily="2" charset="-122"/>
                        </a:rPr>
                        <a:t>人</a:t>
                      </a:r>
                      <a:endParaRPr lang="zh-CN" sz="1000" kern="100" dirty="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13</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151-200</a:t>
                      </a: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14</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201</a:t>
                      </a:r>
                      <a:r>
                        <a:rPr lang="zh-CN" sz="900" kern="100">
                          <a:effectLst/>
                          <a:latin typeface="Times New Roman" panose="02020603050405020304" pitchFamily="18" charset="0"/>
                          <a:ea typeface="宋体" panose="02010600030101010101" pitchFamily="2" charset="-122"/>
                        </a:rPr>
                        <a:t>人以上</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15</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研究生</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16</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30</a:t>
                      </a:r>
                      <a:r>
                        <a:rPr lang="zh-CN" sz="900" kern="100">
                          <a:effectLst/>
                          <a:latin typeface="Times New Roman" panose="02020603050405020304" pitchFamily="18" charset="0"/>
                          <a:ea typeface="宋体" panose="02010600030101010101" pitchFamily="2" charset="-122"/>
                        </a:rPr>
                        <a:t>人以下</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17</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31-50</a:t>
                      </a: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18</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51-100</a:t>
                      </a: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19</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101-150</a:t>
                      </a: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20</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151-200</a:t>
                      </a:r>
                      <a:r>
                        <a:rPr lang="zh-CN" sz="900" kern="100">
                          <a:effectLst/>
                          <a:latin typeface="Times New Roman" panose="02020603050405020304" pitchFamily="18" charset="0"/>
                          <a:ea typeface="宋体" panose="02010600030101010101" pitchFamily="2" charset="-122"/>
                        </a:rPr>
                        <a:t>人</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21</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a:noFill/>
                    </a:lnB>
                  </a:tcPr>
                </a:tc>
              </a:tr>
              <a:tr h="205419">
                <a:tc>
                  <a:txBody>
                    <a:bodyPr/>
                    <a:lstStyle/>
                    <a:p>
                      <a:pPr indent="228600" algn="l">
                        <a:lnSpc>
                          <a:spcPts val="1400"/>
                        </a:lnSpc>
                        <a:spcAft>
                          <a:spcPts val="0"/>
                        </a:spcAft>
                      </a:pPr>
                      <a:r>
                        <a:rPr lang="en-US" sz="900" kern="100">
                          <a:effectLst/>
                          <a:latin typeface="宋体" panose="02010600030101010101" pitchFamily="2" charset="-122"/>
                          <a:ea typeface="宋体" panose="02010600030101010101" pitchFamily="2" charset="-122"/>
                        </a:rPr>
                        <a:t>201</a:t>
                      </a:r>
                      <a:r>
                        <a:rPr lang="zh-CN" sz="900" kern="100">
                          <a:effectLst/>
                          <a:latin typeface="Times New Roman" panose="02020603050405020304" pitchFamily="18" charset="0"/>
                          <a:ea typeface="宋体" panose="02010600030101010101" pitchFamily="2" charset="-122"/>
                        </a:rPr>
                        <a:t>人以上</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22</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143" marR="18143"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4593028" y="287020"/>
            <a:ext cx="3005951" cy="400110"/>
          </a:xfrm>
          <a:prstGeom prst="rect">
            <a:avLst/>
          </a:prstGeom>
        </p:spPr>
        <p:txBody>
          <a:bodyPr wrap="none">
            <a:spAutoFit/>
          </a:bodyPr>
          <a:lstStyle/>
          <a:p>
            <a:pPr algn="ctr"/>
            <a:r>
              <a:rPr lang="zh-CN" altLang="en-US" sz="2000" b="1" dirty="0">
                <a:solidFill>
                  <a:srgbClr val="304371"/>
                </a:solidFill>
                <a:cs typeface="+mn-ea"/>
                <a:sym typeface="+mn-lt"/>
              </a:rPr>
              <a:t>（十）高等教育班额情况</a:t>
            </a:r>
            <a:endParaRPr lang="zh-CN" altLang="zh-CN" sz="2000" b="1" dirty="0">
              <a:solidFill>
                <a:srgbClr val="304371"/>
              </a:solidFill>
              <a:cs typeface="+mn-ea"/>
              <a:sym typeface="+mn-lt"/>
            </a:endParaRPr>
          </a:p>
        </p:txBody>
      </p:sp>
      <p:grpSp>
        <p:nvGrpSpPr>
          <p:cNvPr id="4" name="组合 3"/>
          <p:cNvGrpSpPr/>
          <p:nvPr/>
        </p:nvGrpSpPr>
        <p:grpSpPr>
          <a:xfrm>
            <a:off x="667041" y="1274618"/>
            <a:ext cx="10858500" cy="1128187"/>
            <a:chOff x="660401" y="1240030"/>
            <a:chExt cx="10858500" cy="1253572"/>
          </a:xfrm>
        </p:grpSpPr>
        <p:grpSp>
          <p:nvGrpSpPr>
            <p:cNvPr id="5" name="组合 4"/>
            <p:cNvGrpSpPr/>
            <p:nvPr/>
          </p:nvGrpSpPr>
          <p:grpSpPr>
            <a:xfrm>
              <a:off x="660401" y="1613490"/>
              <a:ext cx="10858500" cy="880112"/>
              <a:chOff x="660401" y="650305"/>
              <a:chExt cx="10858500" cy="1505352"/>
            </a:xfrm>
          </p:grpSpPr>
          <p:sp>
            <p:nvSpPr>
              <p:cNvPr id="7" name="矩形 6"/>
              <p:cNvSpPr/>
              <p:nvPr/>
            </p:nvSpPr>
            <p:spPr>
              <a:xfrm>
                <a:off x="660401" y="650305"/>
                <a:ext cx="10858500" cy="146963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8" name="矩形 7"/>
              <p:cNvSpPr/>
              <p:nvPr/>
            </p:nvSpPr>
            <p:spPr>
              <a:xfrm>
                <a:off x="666750" y="686019"/>
                <a:ext cx="10722611" cy="1469638"/>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公共基础课是指全部专业或部分同类专业的学生都必须学习的课程，如思政类、公共外语类、数学类、体育类、国防教育类等课程。</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6" name="矩形 5"/>
            <p:cNvSpPr/>
            <p:nvPr/>
          </p:nvSpPr>
          <p:spPr>
            <a:xfrm>
              <a:off x="7682632" y="1240030"/>
              <a:ext cx="1163783" cy="373460"/>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0" name="组合 9"/>
          <p:cNvGrpSpPr/>
          <p:nvPr/>
        </p:nvGrpSpPr>
        <p:grpSpPr>
          <a:xfrm>
            <a:off x="667041" y="1293410"/>
            <a:ext cx="10858500" cy="1249259"/>
            <a:chOff x="660401" y="1084622"/>
            <a:chExt cx="10858500" cy="1388100"/>
          </a:xfrm>
        </p:grpSpPr>
        <p:grpSp>
          <p:nvGrpSpPr>
            <p:cNvPr id="11" name="组合 10"/>
            <p:cNvGrpSpPr/>
            <p:nvPr/>
          </p:nvGrpSpPr>
          <p:grpSpPr>
            <a:xfrm>
              <a:off x="660401" y="1613490"/>
              <a:ext cx="10858500" cy="859232"/>
              <a:chOff x="660401" y="650305"/>
              <a:chExt cx="10858500" cy="1469638"/>
            </a:xfrm>
          </p:grpSpPr>
          <p:sp>
            <p:nvSpPr>
              <p:cNvPr id="13" name="矩形 12"/>
              <p:cNvSpPr/>
              <p:nvPr/>
            </p:nvSpPr>
            <p:spPr>
              <a:xfrm>
                <a:off x="660401" y="650305"/>
                <a:ext cx="10858500" cy="146963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4" name="矩形 13"/>
              <p:cNvSpPr/>
              <p:nvPr/>
            </p:nvSpPr>
            <p:spPr>
              <a:xfrm>
                <a:off x="666750" y="686023"/>
                <a:ext cx="10722611" cy="767721"/>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专业课与公共基础课相对，是指根据培养目标所开设的专业知识和专门技能的课程</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2" name="矩形 11"/>
            <p:cNvSpPr/>
            <p:nvPr/>
          </p:nvSpPr>
          <p:spPr>
            <a:xfrm>
              <a:off x="9834676" y="1084622"/>
              <a:ext cx="1163783" cy="373460"/>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5" name="组合 14"/>
          <p:cNvGrpSpPr/>
          <p:nvPr/>
        </p:nvGrpSpPr>
        <p:grpSpPr>
          <a:xfrm>
            <a:off x="667041" y="279909"/>
            <a:ext cx="10858500" cy="1349608"/>
            <a:chOff x="660401" y="994002"/>
            <a:chExt cx="10858500" cy="1499602"/>
          </a:xfrm>
        </p:grpSpPr>
        <p:grpSp>
          <p:nvGrpSpPr>
            <p:cNvPr id="16" name="组合 15"/>
            <p:cNvGrpSpPr/>
            <p:nvPr/>
          </p:nvGrpSpPr>
          <p:grpSpPr>
            <a:xfrm>
              <a:off x="660401" y="1613490"/>
              <a:ext cx="10858500" cy="880114"/>
              <a:chOff x="660401" y="650305"/>
              <a:chExt cx="10858500" cy="1505354"/>
            </a:xfrm>
          </p:grpSpPr>
          <p:sp>
            <p:nvSpPr>
              <p:cNvPr id="18" name="矩形 17"/>
              <p:cNvSpPr/>
              <p:nvPr/>
            </p:nvSpPr>
            <p:spPr>
              <a:xfrm>
                <a:off x="660401" y="650305"/>
                <a:ext cx="10858500" cy="146963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9" name="矩形 18"/>
              <p:cNvSpPr/>
              <p:nvPr/>
            </p:nvSpPr>
            <p:spPr>
              <a:xfrm>
                <a:off x="666750" y="686023"/>
                <a:ext cx="10722611" cy="1469636"/>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填报说明：</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本表按本学年第一学期数据填报</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7" name="矩形 16"/>
            <p:cNvSpPr/>
            <p:nvPr/>
          </p:nvSpPr>
          <p:spPr>
            <a:xfrm>
              <a:off x="5327359" y="994002"/>
              <a:ext cx="2264979" cy="406279"/>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10"/>
                                        </p:tgtEl>
                                      </p:cBhvr>
                                    </p:animEffect>
                                    <p:set>
                                      <p:cBhvr>
                                        <p:cTn id="22" dur="1" fill="hold">
                                          <p:stCondLst>
                                            <p:cond delay="24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15"/>
                                        </p:tgtEl>
                                      </p:cBhvr>
                                    </p:animEffect>
                                    <p:set>
                                      <p:cBhvr>
                                        <p:cTn id="32" dur="1" fill="hold">
                                          <p:stCondLst>
                                            <p:cond delay="24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660399" y="1125538"/>
          <a:ext cx="10858500" cy="4021153"/>
        </p:xfrm>
        <a:graphic>
          <a:graphicData uri="http://schemas.openxmlformats.org/drawingml/2006/table">
            <a:tbl>
              <a:tblPr firstRow="1" firstCol="1" bandRow="1"/>
              <a:tblGrid>
                <a:gridCol w="1993622"/>
                <a:gridCol w="540753"/>
                <a:gridCol w="925144"/>
                <a:gridCol w="925144"/>
                <a:gridCol w="925144"/>
                <a:gridCol w="925144"/>
                <a:gridCol w="925144"/>
                <a:gridCol w="925144"/>
                <a:gridCol w="925144"/>
                <a:gridCol w="925144"/>
                <a:gridCol w="922973"/>
              </a:tblGrid>
              <a:tr h="291620">
                <a:tc rowSpan="2">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rPr>
                        <a:t>专业名称</a:t>
                      </a:r>
                      <a:endParaRPr lang="zh-CN" sz="1000" kern="100" dirty="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自主专业名称</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是否师范专业</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专业代码</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年制</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毕业生数</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授予学位数</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招生数</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777">
                <a:tc vMerge="1">
                  <a:tcPr/>
                </a:tc>
                <a:tc vMerge="1">
                  <a:tcPr/>
                </a:tc>
                <a:tc vMerge="1">
                  <a:tcPr/>
                </a:tc>
                <a:tc vMerge="1">
                  <a:tcPr/>
                </a:tc>
                <a:tc vMerge="1">
                  <a:tcPr/>
                </a:tc>
                <a:tc vMerge="1">
                  <a:tcPr/>
                </a:tc>
                <a:tc v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a:t>
                      </a:r>
                      <a:r>
                        <a:rPr lang="zh-CN" sz="900" kern="0">
                          <a:effectLst/>
                          <a:latin typeface="Times New Roman" panose="02020603050405020304" pitchFamily="18" charset="0"/>
                          <a:ea typeface="宋体" panose="02010600030101010101" pitchFamily="2" charset="-122"/>
                        </a:rPr>
                        <a:t>师范生</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a:t>
                      </a:r>
                      <a:r>
                        <a:rPr lang="zh-CN" sz="900" kern="0">
                          <a:effectLst/>
                          <a:latin typeface="Times New Roman" panose="02020603050405020304" pitchFamily="18" charset="0"/>
                          <a:ea typeface="宋体" panose="02010600030101010101" pitchFamily="2" charset="-122"/>
                        </a:rPr>
                        <a:t>师范生</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563">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丙</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丁</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戊</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己</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2</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5</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563">
                <a:tc>
                  <a:txBody>
                    <a:bodyPr/>
                    <a:lstStyle/>
                    <a:p>
                      <a:pPr algn="just">
                        <a:lnSpc>
                          <a:spcPts val="1400"/>
                        </a:lnSpc>
                        <a:spcAft>
                          <a:spcPts val="0"/>
                        </a:spcAft>
                      </a:pPr>
                      <a:r>
                        <a:rPr lang="zh-CN" sz="900" kern="0">
                          <a:effectLst/>
                          <a:latin typeface="Times New Roman" panose="02020603050405020304" pitchFamily="18" charset="0"/>
                          <a:ea typeface="宋体" panose="02010600030101010101" pitchFamily="2" charset="-122"/>
                        </a:rPr>
                        <a:t>普通本科生</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w="12700" cap="flat" cmpd="sng" algn="ctr">
                      <a:solidFill>
                        <a:srgbClr val="000000"/>
                      </a:solidFill>
                      <a:prstDash val="solid"/>
                      <a:round/>
                      <a:headEnd type="none" w="med" len="med"/>
                      <a:tailEnd type="none" w="med" len="med"/>
                    </a:lnT>
                    <a:lnB>
                      <a:noFill/>
                    </a:lnB>
                  </a:tcPr>
                </a:tc>
              </a:tr>
              <a:tr h="286563">
                <a:tc>
                  <a:txBody>
                    <a:bodyPr/>
                    <a:lstStyle/>
                    <a:p>
                      <a:pPr indent="228600" algn="just">
                        <a:lnSpc>
                          <a:spcPts val="1400"/>
                        </a:lnSpc>
                        <a:spcAft>
                          <a:spcPts val="0"/>
                        </a:spcAft>
                      </a:pPr>
                      <a:r>
                        <a:rPr lang="en-US" sz="900" kern="0">
                          <a:effectLst/>
                          <a:latin typeface="宋体" panose="02010600030101010101" pitchFamily="2" charset="-122"/>
                          <a:ea typeface="宋体" panose="02010600030101010101" pitchFamily="2" charset="-122"/>
                        </a:rPr>
                        <a:t>#</a:t>
                      </a:r>
                      <a:r>
                        <a:rPr lang="zh-CN" sz="900" kern="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r>
              <a:tr h="286563">
                <a:tc>
                  <a:txBody>
                    <a:bodyPr/>
                    <a:lstStyle/>
                    <a:p>
                      <a:pPr indent="114300" algn="ctr">
                        <a:lnSpc>
                          <a:spcPts val="1400"/>
                        </a:lnSpc>
                        <a:spcAft>
                          <a:spcPts val="0"/>
                        </a:spcAft>
                      </a:pPr>
                      <a:r>
                        <a:rPr lang="zh-CN" sz="900" kern="0">
                          <a:effectLst/>
                          <a:latin typeface="Times New Roman" panose="02020603050405020304" pitchFamily="18" charset="0"/>
                          <a:ea typeface="宋体" panose="02010600030101010101" pitchFamily="2" charset="-122"/>
                        </a:rPr>
                        <a:t>高中起点本科</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r>
              <a:tr h="286563">
                <a:tc>
                  <a:txBody>
                    <a:bodyPr/>
                    <a:lstStyle/>
                    <a:p>
                      <a:pPr indent="114300" algn="ctr">
                        <a:lnSpc>
                          <a:spcPts val="1400"/>
                        </a:lnSpc>
                        <a:spcAft>
                          <a:spcPts val="0"/>
                        </a:spcAft>
                      </a:pPr>
                      <a:r>
                        <a:rPr lang="zh-CN" sz="900" kern="0">
                          <a:effectLst/>
                          <a:latin typeface="Times New Roman" panose="02020603050405020304" pitchFamily="18" charset="0"/>
                          <a:ea typeface="宋体" panose="02010600030101010101" pitchFamily="2" charset="-122"/>
                        </a:rPr>
                        <a:t>专业名称</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r>
              <a:tr h="286563">
                <a:tc>
                  <a:txBody>
                    <a:bodyPr/>
                    <a:lstStyle/>
                    <a:p>
                      <a:pPr indent="114300"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r>
              <a:tr h="286563">
                <a:tc>
                  <a:txBody>
                    <a:bodyPr/>
                    <a:lstStyle/>
                    <a:p>
                      <a:pPr indent="114300" algn="ctr">
                        <a:lnSpc>
                          <a:spcPts val="1400"/>
                        </a:lnSpc>
                        <a:spcAft>
                          <a:spcPts val="0"/>
                        </a:spcAft>
                      </a:pPr>
                      <a:r>
                        <a:rPr lang="zh-CN" sz="900" kern="0">
                          <a:effectLst/>
                          <a:latin typeface="Times New Roman" panose="02020603050405020304" pitchFamily="18" charset="0"/>
                          <a:ea typeface="宋体" panose="02010600030101010101" pitchFamily="2" charset="-122"/>
                        </a:rPr>
                        <a:t>专科起点本科</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r>
              <a:tr h="286563">
                <a:tc>
                  <a:txBody>
                    <a:bodyPr/>
                    <a:lstStyle/>
                    <a:p>
                      <a:pPr indent="114300" algn="ctr">
                        <a:lnSpc>
                          <a:spcPts val="1400"/>
                        </a:lnSpc>
                        <a:spcAft>
                          <a:spcPts val="0"/>
                        </a:spcAft>
                      </a:pPr>
                      <a:r>
                        <a:rPr lang="zh-CN" sz="900" kern="0">
                          <a:effectLst/>
                          <a:latin typeface="Times New Roman" panose="02020603050405020304" pitchFamily="18" charset="0"/>
                          <a:ea typeface="宋体" panose="02010600030101010101" pitchFamily="2" charset="-122"/>
                        </a:rPr>
                        <a:t>专业名称</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r>
              <a:tr h="286563">
                <a:tc>
                  <a:txBody>
                    <a:bodyPr/>
                    <a:lstStyle/>
                    <a:p>
                      <a:pPr indent="114300"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r>
              <a:tr h="286563">
                <a:tc>
                  <a:txBody>
                    <a:bodyPr/>
                    <a:lstStyle/>
                    <a:p>
                      <a:pPr indent="114300" algn="ctr">
                        <a:lnSpc>
                          <a:spcPts val="1400"/>
                        </a:lnSpc>
                        <a:spcAft>
                          <a:spcPts val="0"/>
                        </a:spcAft>
                      </a:pPr>
                      <a:r>
                        <a:rPr lang="zh-CN" sz="900" kern="0" dirty="0">
                          <a:effectLst/>
                          <a:latin typeface="Times New Roman" panose="02020603050405020304" pitchFamily="18" charset="0"/>
                          <a:ea typeface="宋体" panose="02010600030101010101" pitchFamily="2" charset="-122"/>
                        </a:rPr>
                        <a:t>第二学士学位</a:t>
                      </a:r>
                      <a:endParaRPr lang="zh-CN" sz="1000" kern="100" dirty="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r>
              <a:tr h="286563">
                <a:tc>
                  <a:txBody>
                    <a:bodyPr/>
                    <a:lstStyle/>
                    <a:p>
                      <a:pPr indent="114300" algn="ctr">
                        <a:lnSpc>
                          <a:spcPts val="1400"/>
                        </a:lnSpc>
                        <a:spcAft>
                          <a:spcPts val="0"/>
                        </a:spcAft>
                      </a:pPr>
                      <a:r>
                        <a:rPr lang="zh-CN" sz="900" kern="0">
                          <a:effectLst/>
                          <a:latin typeface="Times New Roman" panose="02020603050405020304" pitchFamily="18" charset="0"/>
                          <a:ea typeface="宋体" panose="02010600030101010101" pitchFamily="2" charset="-122"/>
                        </a:rPr>
                        <a:t>专业名称</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rPr>
                        <a:t>08</a:t>
                      </a:r>
                      <a:endParaRPr lang="zh-CN" sz="1000" kern="100" dirty="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a:noFill/>
                    </a:lnB>
                  </a:tcPr>
                </a:tc>
              </a:tr>
              <a:tr h="286563">
                <a:tc>
                  <a:txBody>
                    <a:bodyPr/>
                    <a:lstStyle/>
                    <a:p>
                      <a:pPr indent="114300"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6" marR="68566"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4080064" y="287020"/>
            <a:ext cx="4312399" cy="400110"/>
          </a:xfrm>
          <a:prstGeom prst="rect">
            <a:avLst/>
          </a:prstGeom>
        </p:spPr>
        <p:txBody>
          <a:bodyPr wrap="none">
            <a:spAutoFit/>
          </a:bodyPr>
          <a:lstStyle/>
          <a:p>
            <a:r>
              <a:rPr lang="zh-CN" altLang="en-US" sz="2000" b="1" dirty="0">
                <a:solidFill>
                  <a:srgbClr val="FF0000"/>
                </a:solidFill>
                <a:cs typeface="+mn-ea"/>
                <a:sym typeface="+mn-lt"/>
              </a:rPr>
              <a:t>★ </a:t>
            </a:r>
            <a:r>
              <a:rPr lang="x-none" altLang="zh-CN" sz="2000" b="1" dirty="0">
                <a:solidFill>
                  <a:srgbClr val="304371"/>
                </a:solidFill>
                <a:cs typeface="+mn-ea"/>
                <a:sym typeface="+mn-lt"/>
              </a:rPr>
              <a:t>（二十</a:t>
            </a:r>
            <a:r>
              <a:rPr lang="zh-CN" altLang="zh-CN" sz="2000" b="1" dirty="0">
                <a:solidFill>
                  <a:srgbClr val="304371"/>
                </a:solidFill>
                <a:cs typeface="+mn-ea"/>
                <a:sym typeface="+mn-lt"/>
              </a:rPr>
              <a:t>六</a:t>
            </a:r>
            <a:r>
              <a:rPr lang="x-none" altLang="zh-CN" sz="2000" b="1" dirty="0">
                <a:solidFill>
                  <a:srgbClr val="304371"/>
                </a:solidFill>
                <a:cs typeface="+mn-ea"/>
                <a:sym typeface="+mn-lt"/>
              </a:rPr>
              <a:t>）普通本科分专业学生数</a:t>
            </a:r>
            <a:endParaRPr lang="zh-CN" altLang="zh-CN" sz="2000" b="1" dirty="0">
              <a:solidFill>
                <a:srgbClr val="304371"/>
              </a:solidFill>
              <a:cs typeface="+mn-ea"/>
              <a:sym typeface="+mn-lt"/>
            </a:endParaRPr>
          </a:p>
        </p:txBody>
      </p:sp>
      <p:sp>
        <p:nvSpPr>
          <p:cNvPr id="4" name="矩形 3"/>
          <p:cNvSpPr/>
          <p:nvPr/>
        </p:nvSpPr>
        <p:spPr>
          <a:xfrm>
            <a:off x="679450" y="5379842"/>
            <a:ext cx="646331" cy="262508"/>
          </a:xfrm>
          <a:prstGeom prst="rect">
            <a:avLst/>
          </a:prstGeom>
        </p:spPr>
        <p:txBody>
          <a:bodyPr wrap="none">
            <a:spAutoFit/>
          </a:bodyPr>
          <a:lstStyle/>
          <a:p>
            <a:pPr algn="just">
              <a:lnSpc>
                <a:spcPts val="1200"/>
              </a:lnSpc>
              <a:spcAft>
                <a:spcPts val="0"/>
              </a:spcAft>
            </a:pPr>
            <a:r>
              <a:rPr lang="zh-CN" altLang="zh-CN" kern="100" dirty="0">
                <a:cs typeface="+mn-ea"/>
                <a:sym typeface="+mn-lt"/>
              </a:rPr>
              <a:t>续表</a:t>
            </a:r>
            <a:endParaRPr lang="zh-CN" altLang="zh-CN" sz="2400" kern="100" dirty="0">
              <a:cs typeface="+mn-ea"/>
              <a:sym typeface="+mn-lt"/>
            </a:endParaRPr>
          </a:p>
        </p:txBody>
      </p:sp>
      <p:graphicFrame>
        <p:nvGraphicFramePr>
          <p:cNvPr id="7" name="表格 6"/>
          <p:cNvGraphicFramePr>
            <a:graphicFrameLocks noGrp="1"/>
          </p:cNvGraphicFramePr>
          <p:nvPr/>
        </p:nvGraphicFramePr>
        <p:xfrm>
          <a:off x="679450" y="5666301"/>
          <a:ext cx="10858501" cy="859295"/>
        </p:xfrm>
        <a:graphic>
          <a:graphicData uri="http://schemas.openxmlformats.org/drawingml/2006/table">
            <a:tbl>
              <a:tblPr firstRow="1" firstCol="1" bandRow="1"/>
              <a:tblGrid>
                <a:gridCol w="1352969"/>
                <a:gridCol w="1339939"/>
                <a:gridCol w="1339939"/>
                <a:gridCol w="1339939"/>
                <a:gridCol w="1339939"/>
                <a:gridCol w="1342111"/>
                <a:gridCol w="1342111"/>
                <a:gridCol w="1461554"/>
              </a:tblGrid>
              <a:tr h="213256">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在校生数</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7740" marR="6774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预计毕业生数</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783">
                <a:tc v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r>
                        <a:rPr lang="zh-CN" sz="900" kern="0">
                          <a:effectLst/>
                          <a:latin typeface="Times New Roman" panose="02020603050405020304" pitchFamily="18" charset="0"/>
                          <a:ea typeface="宋体" panose="02010600030101010101" pitchFamily="2" charset="-122"/>
                          <a:cs typeface="宋体" panose="02010600030101010101" pitchFamily="2" charset="-122"/>
                        </a:rPr>
                        <a:t>师范生</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一年级</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二年级</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三年级</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四年级</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五年级以上</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13256">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6</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7</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8</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9</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12</a:t>
                      </a:r>
                      <a:endParaRPr lang="zh-CN" sz="1000" kern="10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13</a:t>
                      </a:r>
                      <a:endParaRPr lang="zh-CN" sz="1000" kern="100" dirty="0">
                        <a:effectLst/>
                        <a:latin typeface="Times New Roman" panose="02020603050405020304" pitchFamily="18" charset="0"/>
                        <a:ea typeface="宋体" panose="02010600030101010101" pitchFamily="2" charset="-122"/>
                      </a:endParaRPr>
                    </a:p>
                  </a:txBody>
                  <a:tcPr marL="67740" marR="6774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5" name="组合 34"/>
          <p:cNvGrpSpPr/>
          <p:nvPr/>
        </p:nvGrpSpPr>
        <p:grpSpPr>
          <a:xfrm>
            <a:off x="621615" y="1443369"/>
            <a:ext cx="10858500" cy="1348947"/>
            <a:chOff x="660401" y="1031894"/>
            <a:chExt cx="10858500" cy="1498867"/>
          </a:xfrm>
        </p:grpSpPr>
        <p:grpSp>
          <p:nvGrpSpPr>
            <p:cNvPr id="36" name="组合 35"/>
            <p:cNvGrpSpPr/>
            <p:nvPr/>
          </p:nvGrpSpPr>
          <p:grpSpPr>
            <a:xfrm>
              <a:off x="660401" y="1536515"/>
              <a:ext cx="10858500" cy="994246"/>
              <a:chOff x="660401" y="518650"/>
              <a:chExt cx="10858500" cy="1700566"/>
            </a:xfrm>
          </p:grpSpPr>
          <p:sp>
            <p:nvSpPr>
              <p:cNvPr id="38" name="矩形 37"/>
              <p:cNvSpPr/>
              <p:nvPr/>
            </p:nvSpPr>
            <p:spPr>
              <a:xfrm>
                <a:off x="660401" y="518650"/>
                <a:ext cx="10858500" cy="1700566"/>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39" name="矩形 38"/>
              <p:cNvSpPr/>
              <p:nvPr/>
            </p:nvSpPr>
            <p:spPr>
              <a:xfrm>
                <a:off x="666750" y="686020"/>
                <a:ext cx="10722611" cy="1469638"/>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师范生是指按照师范类专业培养方案，在毕业前修完教师教育课程标准规定有关课程，且完成累计不少于</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18</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周教育实践的学生，包括在师范专业以及在兼招专业中按照上述标准进行培养的学生</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37" name="矩形 36"/>
            <p:cNvSpPr/>
            <p:nvPr/>
          </p:nvSpPr>
          <p:spPr>
            <a:xfrm>
              <a:off x="7786781" y="1031894"/>
              <a:ext cx="1122834" cy="248734"/>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1" name="组合 40"/>
          <p:cNvGrpSpPr/>
          <p:nvPr/>
        </p:nvGrpSpPr>
        <p:grpSpPr>
          <a:xfrm>
            <a:off x="693714" y="1258867"/>
            <a:ext cx="10858500" cy="975342"/>
            <a:chOff x="660401" y="999480"/>
            <a:chExt cx="10858500" cy="1083741"/>
          </a:xfrm>
        </p:grpSpPr>
        <p:grpSp>
          <p:nvGrpSpPr>
            <p:cNvPr id="42" name="组合 41"/>
            <p:cNvGrpSpPr/>
            <p:nvPr/>
          </p:nvGrpSpPr>
          <p:grpSpPr>
            <a:xfrm>
              <a:off x="660401" y="1536515"/>
              <a:ext cx="10858500" cy="546706"/>
              <a:chOff x="660401" y="518650"/>
              <a:chExt cx="10858500" cy="935091"/>
            </a:xfrm>
          </p:grpSpPr>
          <p:sp>
            <p:nvSpPr>
              <p:cNvPr id="44" name="矩形 43"/>
              <p:cNvSpPr/>
              <p:nvPr/>
            </p:nvSpPr>
            <p:spPr>
              <a:xfrm>
                <a:off x="660401" y="518650"/>
                <a:ext cx="10858500" cy="935090"/>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45" name="矩形 44"/>
              <p:cNvSpPr/>
              <p:nvPr/>
            </p:nvSpPr>
            <p:spPr>
              <a:xfrm>
                <a:off x="666750" y="686020"/>
                <a:ext cx="10722611" cy="767721"/>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非师范专业在专业代码后加</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0</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；师范专业在专业代码后加</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，自主专业名称填写“专业名称（师范类）”</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43" name="矩形 42"/>
            <p:cNvSpPr/>
            <p:nvPr/>
          </p:nvSpPr>
          <p:spPr>
            <a:xfrm>
              <a:off x="4067365" y="999480"/>
              <a:ext cx="1122834" cy="499875"/>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0" name="组合 19"/>
          <p:cNvGrpSpPr/>
          <p:nvPr/>
        </p:nvGrpSpPr>
        <p:grpSpPr>
          <a:xfrm>
            <a:off x="660399" y="301843"/>
            <a:ext cx="10877552" cy="1315450"/>
            <a:chOff x="660401" y="7969"/>
            <a:chExt cx="10891859" cy="1461647"/>
          </a:xfrm>
        </p:grpSpPr>
        <p:grpSp>
          <p:nvGrpSpPr>
            <p:cNvPr id="21" name="组合 20"/>
            <p:cNvGrpSpPr/>
            <p:nvPr/>
          </p:nvGrpSpPr>
          <p:grpSpPr>
            <a:xfrm>
              <a:off x="660401" y="524650"/>
              <a:ext cx="10891859" cy="944966"/>
              <a:chOff x="660401" y="-1212053"/>
              <a:chExt cx="10891859" cy="1616278"/>
            </a:xfrm>
          </p:grpSpPr>
          <p:sp>
            <p:nvSpPr>
              <p:cNvPr id="23" name="矩形 22"/>
              <p:cNvSpPr/>
              <p:nvPr/>
            </p:nvSpPr>
            <p:spPr>
              <a:xfrm>
                <a:off x="693760" y="-1192493"/>
                <a:ext cx="10858500" cy="159671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本表由大学、学院、独立学院、本科层次职业学校、其他普通高教机构（分校或大专班）（含撤销学校、办学类型调整学校）填报，若存在多点办学（主校区、分校区、有学生培养任务的附属医院）情况，需分别填报</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（修改填报范围，增加办学点范围）</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sp>
            <p:nvSpPr>
              <p:cNvPr id="24" name="矩形 23"/>
              <p:cNvSpPr/>
              <p:nvPr/>
            </p:nvSpPr>
            <p:spPr>
              <a:xfrm>
                <a:off x="660401" y="-1212053"/>
                <a:ext cx="10722611" cy="767721"/>
              </a:xfrm>
              <a:prstGeom prst="rect">
                <a:avLst/>
              </a:prstGeom>
            </p:spPr>
            <p:txBody>
              <a:bodyPr wrap="square">
                <a:spAutoFit/>
              </a:bodyPr>
              <a:lstStyle/>
              <a:p>
                <a:pPr>
                  <a:lnSpc>
                    <a:spcPct val="150000"/>
                  </a:lnSpc>
                </a:pP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2" name="矩形 21"/>
            <p:cNvSpPr/>
            <p:nvPr/>
          </p:nvSpPr>
          <p:spPr>
            <a:xfrm>
              <a:off x="5709393" y="7969"/>
              <a:ext cx="2661635" cy="41155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6" name="组合 45"/>
          <p:cNvGrpSpPr/>
          <p:nvPr/>
        </p:nvGrpSpPr>
        <p:grpSpPr>
          <a:xfrm>
            <a:off x="616625" y="287020"/>
            <a:ext cx="10858500" cy="1008674"/>
            <a:chOff x="693760" y="19624"/>
            <a:chExt cx="10858500" cy="1120777"/>
          </a:xfrm>
        </p:grpSpPr>
        <p:grpSp>
          <p:nvGrpSpPr>
            <p:cNvPr id="47" name="组合 46"/>
            <p:cNvGrpSpPr/>
            <p:nvPr/>
          </p:nvGrpSpPr>
          <p:grpSpPr>
            <a:xfrm>
              <a:off x="693760" y="536086"/>
              <a:ext cx="10858500" cy="604315"/>
              <a:chOff x="693760" y="-1192493"/>
              <a:chExt cx="10858500" cy="1033625"/>
            </a:xfrm>
          </p:grpSpPr>
          <p:sp>
            <p:nvSpPr>
              <p:cNvPr id="49" name="矩形 48"/>
              <p:cNvSpPr/>
              <p:nvPr/>
            </p:nvSpPr>
            <p:spPr>
              <a:xfrm>
                <a:off x="693760" y="-1192493"/>
                <a:ext cx="10858500" cy="1033625"/>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）本表学生数包括港澳台侨学生</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（修改填报说明，明确港澳台侨学生统计范围）</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sp>
            <p:nvSpPr>
              <p:cNvPr id="50" name="矩形 49"/>
              <p:cNvSpPr/>
              <p:nvPr/>
            </p:nvSpPr>
            <p:spPr>
              <a:xfrm>
                <a:off x="736567" y="-1093829"/>
                <a:ext cx="10722611" cy="767720"/>
              </a:xfrm>
              <a:prstGeom prst="rect">
                <a:avLst/>
              </a:prstGeom>
            </p:spPr>
            <p:txBody>
              <a:bodyPr wrap="square">
                <a:spAutoFit/>
              </a:bodyPr>
              <a:lstStyle/>
              <a:p>
                <a:pPr>
                  <a:lnSpc>
                    <a:spcPct val="150000"/>
                  </a:lnSpc>
                </a:pP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48" name="矩形 47"/>
            <p:cNvSpPr/>
            <p:nvPr/>
          </p:nvSpPr>
          <p:spPr>
            <a:xfrm>
              <a:off x="5669861" y="19624"/>
              <a:ext cx="2799737" cy="41155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20"/>
                                        </p:tgtEl>
                                      </p:cBhvr>
                                    </p:animEffect>
                                    <p:set>
                                      <p:cBhvr>
                                        <p:cTn id="12" dur="1" fill="hold">
                                          <p:stCondLst>
                                            <p:cond delay="24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35"/>
                                        </p:tgtEl>
                                      </p:cBhvr>
                                    </p:animEffect>
                                    <p:set>
                                      <p:cBhvr>
                                        <p:cTn id="22" dur="1" fill="hold">
                                          <p:stCondLst>
                                            <p:cond delay="249"/>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41"/>
                                        </p:tgtEl>
                                      </p:cBhvr>
                                    </p:animEffect>
                                    <p:set>
                                      <p:cBhvr>
                                        <p:cTn id="32" dur="1" fill="hold">
                                          <p:stCondLst>
                                            <p:cond delay="249"/>
                                          </p:stCondLst>
                                        </p:cTn>
                                        <p:tgtEl>
                                          <p:spTgt spid="4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50"/>
                                        <p:tgtEl>
                                          <p:spTgt spid="46"/>
                                        </p:tgtEl>
                                      </p:cBhvr>
                                    </p:animEffect>
                                    <p:set>
                                      <p:cBhvr>
                                        <p:cTn id="42" dur="1" fill="hold">
                                          <p:stCondLst>
                                            <p:cond delay="24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80064" y="287020"/>
            <a:ext cx="4312399" cy="400110"/>
          </a:xfrm>
          <a:prstGeom prst="rect">
            <a:avLst/>
          </a:prstGeom>
        </p:spPr>
        <p:txBody>
          <a:bodyPr wrap="none">
            <a:spAutoFit/>
          </a:bodyPr>
          <a:lstStyle/>
          <a:p>
            <a:r>
              <a:rPr lang="zh-CN" altLang="en-US" sz="2000" b="1" dirty="0">
                <a:solidFill>
                  <a:srgbClr val="FF0000"/>
                </a:solidFill>
                <a:cs typeface="+mn-ea"/>
                <a:sym typeface="+mn-lt"/>
              </a:rPr>
              <a:t>★ </a:t>
            </a:r>
            <a:r>
              <a:rPr lang="x-none" altLang="zh-CN" sz="2000" b="1" dirty="0">
                <a:solidFill>
                  <a:srgbClr val="304371"/>
                </a:solidFill>
                <a:cs typeface="+mn-ea"/>
                <a:sym typeface="+mn-lt"/>
              </a:rPr>
              <a:t>（二十七）成人专科分专业学生数</a:t>
            </a:r>
            <a:endParaRPr lang="zh-CN" altLang="zh-CN" sz="2000" b="1" dirty="0">
              <a:solidFill>
                <a:srgbClr val="304371"/>
              </a:solidFill>
              <a:cs typeface="+mn-ea"/>
              <a:sym typeface="+mn-lt"/>
            </a:endParaRPr>
          </a:p>
        </p:txBody>
      </p:sp>
      <p:sp>
        <p:nvSpPr>
          <p:cNvPr id="5" name="矩形 4"/>
          <p:cNvSpPr/>
          <p:nvPr/>
        </p:nvSpPr>
        <p:spPr>
          <a:xfrm>
            <a:off x="666750" y="5309593"/>
            <a:ext cx="646331" cy="262508"/>
          </a:xfrm>
          <a:prstGeom prst="rect">
            <a:avLst/>
          </a:prstGeom>
        </p:spPr>
        <p:txBody>
          <a:bodyPr wrap="none">
            <a:spAutoFit/>
          </a:bodyPr>
          <a:lstStyle/>
          <a:p>
            <a:pPr algn="just">
              <a:lnSpc>
                <a:spcPts val="1200"/>
              </a:lnSpc>
              <a:spcAft>
                <a:spcPts val="0"/>
              </a:spcAft>
            </a:pPr>
            <a:r>
              <a:rPr lang="zh-CN" altLang="zh-CN" kern="100" dirty="0">
                <a:cs typeface="+mn-ea"/>
                <a:sym typeface="+mn-lt"/>
              </a:rPr>
              <a:t>续表</a:t>
            </a:r>
            <a:endParaRPr lang="zh-CN" altLang="zh-CN" sz="2400" kern="100" dirty="0">
              <a:cs typeface="+mn-ea"/>
              <a:sym typeface="+mn-lt"/>
            </a:endParaRPr>
          </a:p>
        </p:txBody>
      </p:sp>
      <p:graphicFrame>
        <p:nvGraphicFramePr>
          <p:cNvPr id="2" name="表格 1"/>
          <p:cNvGraphicFramePr>
            <a:graphicFrameLocks noGrp="1"/>
          </p:cNvGraphicFramePr>
          <p:nvPr/>
        </p:nvGraphicFramePr>
        <p:xfrm>
          <a:off x="674691" y="1125538"/>
          <a:ext cx="10858500" cy="3915696"/>
        </p:xfrm>
        <a:graphic>
          <a:graphicData uri="http://schemas.openxmlformats.org/drawingml/2006/table">
            <a:tbl>
              <a:tblPr firstRow="1" firstCol="1" bandRow="1"/>
              <a:tblGrid>
                <a:gridCol w="1991847"/>
                <a:gridCol w="827584"/>
                <a:gridCol w="1201190"/>
                <a:gridCol w="964428"/>
                <a:gridCol w="1201190"/>
                <a:gridCol w="2565291"/>
                <a:gridCol w="2106970"/>
              </a:tblGrid>
              <a:tr h="923928">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专业名称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代码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自主专业名称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专业代码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年制</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毕业生数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招生数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14">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甲</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戊</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14">
                <a:tc>
                  <a:txBody>
                    <a:bodyPr/>
                    <a:lstStyle/>
                    <a:p>
                      <a:pPr algn="l">
                        <a:lnSpc>
                          <a:spcPts val="1400"/>
                        </a:lnSpc>
                        <a:spcAft>
                          <a:spcPts val="0"/>
                        </a:spcAft>
                      </a:pPr>
                      <a:r>
                        <a:rPr lang="zh-CN" sz="900" kern="0">
                          <a:effectLst/>
                          <a:latin typeface="Times New Roman" panose="02020603050405020304" pitchFamily="18" charset="0"/>
                          <a:ea typeface="宋体" panose="02010600030101010101" pitchFamily="2" charset="-122"/>
                        </a:rPr>
                        <a:t>成人专科生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49314">
                <a:tc>
                  <a:txBody>
                    <a:bodyPr/>
                    <a:lstStyle/>
                    <a:p>
                      <a:pPr indent="228600" algn="l">
                        <a:lnSpc>
                          <a:spcPts val="1400"/>
                        </a:lnSpc>
                        <a:spcAft>
                          <a:spcPts val="0"/>
                        </a:spcAft>
                      </a:pPr>
                      <a:r>
                        <a:rPr lang="en-US" sz="900" kern="0">
                          <a:effectLst/>
                          <a:latin typeface="宋体" panose="02010600030101010101" pitchFamily="2" charset="-122"/>
                          <a:ea typeface="宋体" panose="02010600030101010101" pitchFamily="2" charset="-122"/>
                        </a:rPr>
                        <a:t>#</a:t>
                      </a:r>
                      <a:r>
                        <a:rPr lang="zh-CN" sz="900" kern="0">
                          <a:effectLst/>
                          <a:latin typeface="Times New Roman" panose="02020603050405020304" pitchFamily="18" charset="0"/>
                          <a:ea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9314">
                <a:tc>
                  <a:txBody>
                    <a:bodyPr/>
                    <a:lstStyle/>
                    <a:p>
                      <a:pPr indent="114300" algn="just">
                        <a:lnSpc>
                          <a:spcPts val="1400"/>
                        </a:lnSpc>
                        <a:spcAft>
                          <a:spcPts val="0"/>
                        </a:spcAft>
                      </a:pPr>
                      <a:r>
                        <a:rPr lang="zh-CN" sz="900" kern="0">
                          <a:effectLst/>
                          <a:latin typeface="Times New Roman" panose="02020603050405020304" pitchFamily="18" charset="0"/>
                          <a:ea typeface="宋体" panose="02010600030101010101" pitchFamily="2" charset="-122"/>
                        </a:rPr>
                        <a:t>函授</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9314">
                <a:tc>
                  <a:txBody>
                    <a:bodyPr/>
                    <a:lstStyle/>
                    <a:p>
                      <a:pPr indent="228600" algn="just">
                        <a:lnSpc>
                          <a:spcPts val="1400"/>
                        </a:lnSpc>
                        <a:spcAft>
                          <a:spcPts val="0"/>
                        </a:spcAft>
                      </a:pPr>
                      <a:r>
                        <a:rPr lang="zh-CN" sz="900" kern="0">
                          <a:effectLst/>
                          <a:latin typeface="Times New Roman" panose="02020603050405020304" pitchFamily="18" charset="0"/>
                          <a:ea typeface="宋体" panose="02010600030101010101" pitchFamily="2" charset="-122"/>
                        </a:rPr>
                        <a:t>专业名称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9314">
                <a:tc>
                  <a:txBody>
                    <a:bodyPr/>
                    <a:lstStyle/>
                    <a:p>
                      <a:pPr indent="228600" algn="just">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9314">
                <a:tc>
                  <a:txBody>
                    <a:bodyPr/>
                    <a:lstStyle/>
                    <a:p>
                      <a:pPr indent="114300" algn="just">
                        <a:lnSpc>
                          <a:spcPts val="1400"/>
                        </a:lnSpc>
                        <a:spcAft>
                          <a:spcPts val="0"/>
                        </a:spcAft>
                      </a:pPr>
                      <a:r>
                        <a:rPr lang="zh-CN" sz="900" kern="0">
                          <a:effectLst/>
                          <a:latin typeface="Times New Roman" panose="02020603050405020304" pitchFamily="18" charset="0"/>
                          <a:ea typeface="宋体" panose="02010600030101010101" pitchFamily="2" charset="-122"/>
                        </a:rPr>
                        <a:t>业余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05</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9314">
                <a:tc>
                  <a:txBody>
                    <a:bodyPr/>
                    <a:lstStyle/>
                    <a:p>
                      <a:pPr indent="228600" algn="just">
                        <a:lnSpc>
                          <a:spcPts val="1400"/>
                        </a:lnSpc>
                        <a:spcAft>
                          <a:spcPts val="0"/>
                        </a:spcAft>
                      </a:pPr>
                      <a:r>
                        <a:rPr lang="zh-CN" sz="900" kern="0">
                          <a:effectLst/>
                          <a:latin typeface="Times New Roman" panose="02020603050405020304" pitchFamily="18" charset="0"/>
                          <a:ea typeface="宋体" panose="02010600030101010101" pitchFamily="2" charset="-122"/>
                        </a:rPr>
                        <a:t>专业名称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9314">
                <a:tc>
                  <a:txBody>
                    <a:bodyPr/>
                    <a:lstStyle/>
                    <a:p>
                      <a:pPr indent="228600" algn="just">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9314">
                <a:tc>
                  <a:txBody>
                    <a:bodyPr/>
                    <a:lstStyle/>
                    <a:p>
                      <a:pPr indent="114300" algn="just">
                        <a:lnSpc>
                          <a:spcPts val="1400"/>
                        </a:lnSpc>
                        <a:spcAft>
                          <a:spcPts val="0"/>
                        </a:spcAft>
                      </a:pPr>
                      <a:r>
                        <a:rPr lang="zh-CN" sz="900" kern="0">
                          <a:effectLst/>
                          <a:latin typeface="Times New Roman" panose="02020603050405020304" pitchFamily="18" charset="0"/>
                          <a:ea typeface="宋体" panose="02010600030101010101" pitchFamily="2" charset="-122"/>
                        </a:rPr>
                        <a:t>脱产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07</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9314">
                <a:tc>
                  <a:txBody>
                    <a:bodyPr/>
                    <a:lstStyle/>
                    <a:p>
                      <a:pPr indent="228600" algn="just">
                        <a:lnSpc>
                          <a:spcPts val="1400"/>
                        </a:lnSpc>
                        <a:spcAft>
                          <a:spcPts val="0"/>
                        </a:spcAft>
                      </a:pPr>
                      <a:r>
                        <a:rPr lang="zh-CN" sz="900" kern="0">
                          <a:effectLst/>
                          <a:latin typeface="Times New Roman" panose="02020603050405020304" pitchFamily="18" charset="0"/>
                          <a:ea typeface="宋体" panose="02010600030101010101" pitchFamily="2" charset="-122"/>
                        </a:rPr>
                        <a:t>专业名称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9314">
                <a:tc>
                  <a:txBody>
                    <a:bodyPr/>
                    <a:lstStyle/>
                    <a:p>
                      <a:pPr indent="228600" algn="just">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6" name="表格 5"/>
          <p:cNvGraphicFramePr>
            <a:graphicFrameLocks noGrp="1"/>
          </p:cNvGraphicFramePr>
          <p:nvPr/>
        </p:nvGraphicFramePr>
        <p:xfrm>
          <a:off x="674692" y="5737809"/>
          <a:ext cx="10858499" cy="856081"/>
        </p:xfrm>
        <a:graphic>
          <a:graphicData uri="http://schemas.openxmlformats.org/drawingml/2006/table">
            <a:tbl>
              <a:tblPr firstRow="1" firstCol="1" bandRow="1"/>
              <a:tblGrid>
                <a:gridCol w="1728673"/>
                <a:gridCol w="1728673"/>
                <a:gridCol w="1728673"/>
                <a:gridCol w="1730845"/>
                <a:gridCol w="1730845"/>
                <a:gridCol w="2210790"/>
              </a:tblGrid>
              <a:tr h="212458">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在校生数</a:t>
                      </a:r>
                      <a:endParaRPr lang="zh-CN" sz="1000" kern="100">
                        <a:effectLst/>
                        <a:latin typeface="Times New Roman" panose="02020603050405020304" pitchFamily="18" charset="0"/>
                        <a:ea typeface="宋体" panose="02010600030101010101" pitchFamily="2" charset="-122"/>
                      </a:endParaRPr>
                    </a:p>
                  </a:txBody>
                  <a:tcPr marL="67487" marR="674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7487" marR="67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预计毕业生数</a:t>
                      </a:r>
                      <a:endParaRPr lang="zh-CN" sz="1000" kern="100">
                        <a:effectLst/>
                        <a:latin typeface="Times New Roman" panose="02020603050405020304" pitchFamily="18" charset="0"/>
                        <a:ea typeface="宋体" panose="02010600030101010101" pitchFamily="2" charset="-122"/>
                      </a:endParaRPr>
                    </a:p>
                  </a:txBody>
                  <a:tcPr marL="67487" marR="67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165">
                <a:tc vMerge="1">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一年级</a:t>
                      </a:r>
                      <a:endParaRPr lang="zh-CN" sz="1000" kern="100">
                        <a:effectLst/>
                        <a:latin typeface="Times New Roman" panose="02020603050405020304" pitchFamily="18" charset="0"/>
                        <a:ea typeface="宋体" panose="02010600030101010101" pitchFamily="2" charset="-122"/>
                      </a:endParaRPr>
                    </a:p>
                  </a:txBody>
                  <a:tcPr marL="67487" marR="67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二年级</a:t>
                      </a:r>
                      <a:endParaRPr lang="zh-CN" sz="1000" kern="100" dirty="0">
                        <a:effectLst/>
                        <a:latin typeface="Times New Roman" panose="02020603050405020304" pitchFamily="18" charset="0"/>
                        <a:ea typeface="宋体" panose="02010600030101010101" pitchFamily="2" charset="-122"/>
                      </a:endParaRPr>
                    </a:p>
                  </a:txBody>
                  <a:tcPr marL="67487" marR="67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三年级</a:t>
                      </a:r>
                      <a:endParaRPr lang="zh-CN" sz="1000" kern="100" dirty="0">
                        <a:effectLst/>
                        <a:latin typeface="Times New Roman" panose="02020603050405020304" pitchFamily="18" charset="0"/>
                        <a:ea typeface="宋体" panose="02010600030101010101" pitchFamily="2" charset="-122"/>
                      </a:endParaRPr>
                    </a:p>
                  </a:txBody>
                  <a:tcPr marL="67487" marR="67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四年级</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以上</a:t>
                      </a:r>
                      <a:endParaRPr lang="zh-CN" sz="1000" kern="100" dirty="0">
                        <a:effectLst/>
                        <a:latin typeface="Times New Roman" panose="02020603050405020304" pitchFamily="18" charset="0"/>
                        <a:ea typeface="宋体" panose="02010600030101010101" pitchFamily="2" charset="-122"/>
                      </a:endParaRPr>
                    </a:p>
                  </a:txBody>
                  <a:tcPr marL="67487" marR="67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12458">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67487" marR="67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67487" marR="67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5</a:t>
                      </a:r>
                      <a:endParaRPr lang="zh-CN" sz="1000" kern="100">
                        <a:effectLst/>
                        <a:latin typeface="Times New Roman" panose="02020603050405020304" pitchFamily="18" charset="0"/>
                        <a:ea typeface="宋体" panose="02010600030101010101" pitchFamily="2" charset="-122"/>
                      </a:endParaRPr>
                    </a:p>
                  </a:txBody>
                  <a:tcPr marL="67487" marR="67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6</a:t>
                      </a:r>
                      <a:endParaRPr lang="zh-CN" sz="1000" kern="100">
                        <a:effectLst/>
                        <a:latin typeface="Times New Roman" panose="02020603050405020304" pitchFamily="18" charset="0"/>
                        <a:ea typeface="宋体" panose="02010600030101010101" pitchFamily="2" charset="-122"/>
                      </a:endParaRPr>
                    </a:p>
                  </a:txBody>
                  <a:tcPr marL="67487" marR="67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7</a:t>
                      </a:r>
                      <a:endParaRPr lang="zh-CN" sz="1000" kern="100">
                        <a:effectLst/>
                        <a:latin typeface="Times New Roman" panose="02020603050405020304" pitchFamily="18" charset="0"/>
                        <a:ea typeface="宋体" panose="02010600030101010101" pitchFamily="2" charset="-122"/>
                      </a:endParaRPr>
                    </a:p>
                  </a:txBody>
                  <a:tcPr marL="67487" marR="67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8</a:t>
                      </a:r>
                      <a:endParaRPr lang="zh-CN" sz="1000" kern="100" dirty="0">
                        <a:effectLst/>
                        <a:latin typeface="Times New Roman" panose="02020603050405020304" pitchFamily="18" charset="0"/>
                        <a:ea typeface="宋体" panose="02010600030101010101" pitchFamily="2" charset="-122"/>
                      </a:endParaRPr>
                    </a:p>
                  </a:txBody>
                  <a:tcPr marL="67487" marR="67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3" name="组合 12"/>
          <p:cNvGrpSpPr/>
          <p:nvPr/>
        </p:nvGrpSpPr>
        <p:grpSpPr>
          <a:xfrm>
            <a:off x="616625" y="287020"/>
            <a:ext cx="10852153" cy="1081825"/>
            <a:chOff x="693760" y="19624"/>
            <a:chExt cx="10852153" cy="1202058"/>
          </a:xfrm>
        </p:grpSpPr>
        <p:grpSp>
          <p:nvGrpSpPr>
            <p:cNvPr id="14" name="组合 13"/>
            <p:cNvGrpSpPr/>
            <p:nvPr/>
          </p:nvGrpSpPr>
          <p:grpSpPr>
            <a:xfrm>
              <a:off x="693760" y="536086"/>
              <a:ext cx="10852153" cy="685596"/>
              <a:chOff x="693760" y="-1192493"/>
              <a:chExt cx="10852153" cy="1172649"/>
            </a:xfrm>
          </p:grpSpPr>
          <p:sp>
            <p:nvSpPr>
              <p:cNvPr id="16" name="矩形 15"/>
              <p:cNvSpPr/>
              <p:nvPr/>
            </p:nvSpPr>
            <p:spPr>
              <a:xfrm>
                <a:off x="693760" y="-1192493"/>
                <a:ext cx="10852153" cy="1172649"/>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）本表学生数包括港澳台侨学生</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（修改填报说明，明确港澳台侨学生统计范围）</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sp>
            <p:nvSpPr>
              <p:cNvPr id="17" name="矩形 16"/>
              <p:cNvSpPr/>
              <p:nvPr/>
            </p:nvSpPr>
            <p:spPr>
              <a:xfrm>
                <a:off x="736567" y="-1093829"/>
                <a:ext cx="10722611" cy="767720"/>
              </a:xfrm>
              <a:prstGeom prst="rect">
                <a:avLst/>
              </a:prstGeom>
            </p:spPr>
            <p:txBody>
              <a:bodyPr wrap="square">
                <a:spAutoFit/>
              </a:bodyPr>
              <a:lstStyle/>
              <a:p>
                <a:pPr>
                  <a:lnSpc>
                    <a:spcPct val="150000"/>
                  </a:lnSpc>
                </a:pP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5" name="矩形 14"/>
            <p:cNvSpPr/>
            <p:nvPr/>
          </p:nvSpPr>
          <p:spPr>
            <a:xfrm>
              <a:off x="5748367" y="19624"/>
              <a:ext cx="2721231" cy="41155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7" name="组合 6"/>
          <p:cNvGrpSpPr/>
          <p:nvPr/>
        </p:nvGrpSpPr>
        <p:grpSpPr>
          <a:xfrm>
            <a:off x="543560" y="301879"/>
            <a:ext cx="10891859" cy="1883383"/>
            <a:chOff x="660401" y="8009"/>
            <a:chExt cx="10891859" cy="2092700"/>
          </a:xfrm>
        </p:grpSpPr>
        <p:grpSp>
          <p:nvGrpSpPr>
            <p:cNvPr id="8" name="组合 7"/>
            <p:cNvGrpSpPr/>
            <p:nvPr/>
          </p:nvGrpSpPr>
          <p:grpSpPr>
            <a:xfrm>
              <a:off x="660401" y="524650"/>
              <a:ext cx="10891859" cy="1576059"/>
              <a:chOff x="660401" y="-1212053"/>
              <a:chExt cx="10891859" cy="2695703"/>
            </a:xfrm>
          </p:grpSpPr>
          <p:sp>
            <p:nvSpPr>
              <p:cNvPr id="11" name="矩形 10"/>
              <p:cNvSpPr/>
              <p:nvPr/>
            </p:nvSpPr>
            <p:spPr>
              <a:xfrm>
                <a:off x="693760" y="-1192493"/>
                <a:ext cx="10858500" cy="2676143"/>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本表由大学、学院、独立学院、本科层次职业学校、高等专科学校、高等职业学校、其他普通高教机构（分校或大专班）、成人高校（包括职工高校、农民高校、管理干部学院、教育学院、独立函授学院、广播电视大学、其他成人高教机构）（含撤销学校、办学类型调整学校）填报，若存在多点办学（主校区、分校区、有学生培养任务的附属医院、高等学历继续教育校外教学点）情况，需分别填报</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（修改填报范围，增加办学点范围）</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sp>
            <p:nvSpPr>
              <p:cNvPr id="12" name="矩形 11"/>
              <p:cNvSpPr/>
              <p:nvPr/>
            </p:nvSpPr>
            <p:spPr>
              <a:xfrm>
                <a:off x="660401" y="-1212053"/>
                <a:ext cx="10722611" cy="767721"/>
              </a:xfrm>
              <a:prstGeom prst="rect">
                <a:avLst/>
              </a:prstGeom>
            </p:spPr>
            <p:txBody>
              <a:bodyPr wrap="square">
                <a:spAutoFit/>
              </a:bodyPr>
              <a:lstStyle/>
              <a:p>
                <a:pPr>
                  <a:lnSpc>
                    <a:spcPct val="150000"/>
                  </a:lnSpc>
                </a:pP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0" name="矩形 9"/>
            <p:cNvSpPr/>
            <p:nvPr/>
          </p:nvSpPr>
          <p:spPr>
            <a:xfrm>
              <a:off x="5788073" y="8009"/>
              <a:ext cx="2721231" cy="41155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13"/>
                                        </p:tgtEl>
                                      </p:cBhvr>
                                    </p:animEffect>
                                    <p:set>
                                      <p:cBhvr>
                                        <p:cTn id="22" dur="1" fill="hold">
                                          <p:stCondLst>
                                            <p:cond delay="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80064" y="287020"/>
            <a:ext cx="4312399" cy="400110"/>
          </a:xfrm>
          <a:prstGeom prst="rect">
            <a:avLst/>
          </a:prstGeom>
        </p:spPr>
        <p:txBody>
          <a:bodyPr wrap="none">
            <a:spAutoFit/>
          </a:bodyPr>
          <a:lstStyle/>
          <a:p>
            <a:r>
              <a:rPr lang="zh-CN" altLang="en-US" sz="2000" b="1" dirty="0">
                <a:solidFill>
                  <a:srgbClr val="FF0000"/>
                </a:solidFill>
                <a:cs typeface="+mn-ea"/>
                <a:sym typeface="+mn-lt"/>
              </a:rPr>
              <a:t>★ </a:t>
            </a:r>
            <a:r>
              <a:rPr lang="zh-CN" altLang="zh-CN" sz="2000" b="1" dirty="0">
                <a:solidFill>
                  <a:srgbClr val="304371"/>
                </a:solidFill>
                <a:cs typeface="+mn-ea"/>
                <a:sym typeface="+mn-lt"/>
              </a:rPr>
              <a:t>（二十八）成人本科分专业学生数</a:t>
            </a:r>
            <a:endParaRPr lang="zh-CN" altLang="en-US" sz="2000" b="1" dirty="0">
              <a:solidFill>
                <a:srgbClr val="304371"/>
              </a:solidFill>
              <a:cs typeface="+mn-ea"/>
              <a:sym typeface="+mn-lt"/>
            </a:endParaRPr>
          </a:p>
        </p:txBody>
      </p:sp>
      <p:sp>
        <p:nvSpPr>
          <p:cNvPr id="4" name="矩形 3"/>
          <p:cNvSpPr/>
          <p:nvPr/>
        </p:nvSpPr>
        <p:spPr>
          <a:xfrm>
            <a:off x="658813" y="5108511"/>
            <a:ext cx="646331" cy="262508"/>
          </a:xfrm>
          <a:prstGeom prst="rect">
            <a:avLst/>
          </a:prstGeom>
        </p:spPr>
        <p:txBody>
          <a:bodyPr wrap="none">
            <a:spAutoFit/>
          </a:bodyPr>
          <a:lstStyle/>
          <a:p>
            <a:pPr algn="just">
              <a:lnSpc>
                <a:spcPts val="1200"/>
              </a:lnSpc>
              <a:spcAft>
                <a:spcPts val="0"/>
              </a:spcAft>
            </a:pPr>
            <a:r>
              <a:rPr lang="zh-CN" altLang="zh-CN" kern="100" dirty="0">
                <a:cs typeface="+mn-ea"/>
                <a:sym typeface="+mn-lt"/>
              </a:rPr>
              <a:t>续表</a:t>
            </a:r>
            <a:endParaRPr lang="zh-CN" altLang="zh-CN" sz="2400" kern="100" dirty="0">
              <a:cs typeface="+mn-ea"/>
              <a:sym typeface="+mn-lt"/>
            </a:endParaRPr>
          </a:p>
        </p:txBody>
      </p:sp>
      <p:graphicFrame>
        <p:nvGraphicFramePr>
          <p:cNvPr id="5" name="表格 4"/>
          <p:cNvGraphicFramePr>
            <a:graphicFrameLocks noGrp="1"/>
          </p:cNvGraphicFramePr>
          <p:nvPr/>
        </p:nvGraphicFramePr>
        <p:xfrm>
          <a:off x="658812" y="1125538"/>
          <a:ext cx="10874371" cy="3855541"/>
        </p:xfrm>
        <a:graphic>
          <a:graphicData uri="http://schemas.openxmlformats.org/drawingml/2006/table">
            <a:tbl>
              <a:tblPr firstRow="1" firstCol="1" bandRow="1"/>
              <a:tblGrid>
                <a:gridCol w="1837768"/>
                <a:gridCol w="632889"/>
                <a:gridCol w="1400619"/>
                <a:gridCol w="1400619"/>
                <a:gridCol w="1400619"/>
                <a:gridCol w="1400619"/>
                <a:gridCol w="1400619"/>
                <a:gridCol w="1400619"/>
              </a:tblGrid>
              <a:tr h="909733">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专业名称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代码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自主专业名称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专业代码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年制</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毕业生数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rPr>
                        <a:t>授予学位数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rPr>
                        <a:t>招生数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84">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甲</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戊</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84">
                <a:tc>
                  <a:txBody>
                    <a:bodyPr/>
                    <a:lstStyle/>
                    <a:p>
                      <a:pPr algn="l">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成人本科生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45484">
                <a:tc>
                  <a:txBody>
                    <a:bodyPr/>
                    <a:lstStyle/>
                    <a:p>
                      <a:pPr indent="228600" algn="l">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r>
                        <a:rPr lang="zh-CN" sz="900" kern="0">
                          <a:effectLst/>
                          <a:latin typeface="Times New Roman" panose="02020603050405020304" pitchFamily="18" charset="0"/>
                          <a:ea typeface="宋体" panose="02010600030101010101" pitchFamily="2" charset="-122"/>
                          <a:cs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5484">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rPr>
                        <a:t>函授</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03</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5484">
                <a:tc>
                  <a:txBody>
                    <a:bodyPr/>
                    <a:lstStyle/>
                    <a:p>
                      <a:pPr indent="228600" algn="just">
                        <a:spcAft>
                          <a:spcPts val="0"/>
                        </a:spcAft>
                      </a:pPr>
                      <a:r>
                        <a:rPr lang="zh-CN" sz="900" kern="0">
                          <a:effectLst/>
                          <a:latin typeface="Times New Roman" panose="02020603050405020304" pitchFamily="18" charset="0"/>
                          <a:ea typeface="宋体" panose="02010600030101010101" pitchFamily="2" charset="-122"/>
                        </a:rPr>
                        <a:t>专业名称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5484">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5484">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rPr>
                        <a:t>业余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05</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5484">
                <a:tc>
                  <a:txBody>
                    <a:bodyPr/>
                    <a:lstStyle/>
                    <a:p>
                      <a:pPr indent="228600" algn="just">
                        <a:spcAft>
                          <a:spcPts val="0"/>
                        </a:spcAft>
                      </a:pPr>
                      <a:r>
                        <a:rPr lang="zh-CN" sz="900" kern="0">
                          <a:effectLst/>
                          <a:latin typeface="Times New Roman" panose="02020603050405020304" pitchFamily="18" charset="0"/>
                          <a:ea typeface="宋体" panose="02010600030101010101" pitchFamily="2" charset="-122"/>
                        </a:rPr>
                        <a:t>专业名称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5484">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5484">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rPr>
                        <a:t>脱产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07</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5484">
                <a:tc>
                  <a:txBody>
                    <a:bodyPr/>
                    <a:lstStyle/>
                    <a:p>
                      <a:pPr indent="228600" algn="just">
                        <a:spcAft>
                          <a:spcPts val="0"/>
                        </a:spcAft>
                      </a:pPr>
                      <a:r>
                        <a:rPr lang="zh-CN" sz="900" kern="0">
                          <a:effectLst/>
                          <a:latin typeface="Times New Roman" panose="02020603050405020304" pitchFamily="18" charset="0"/>
                          <a:ea typeface="宋体" panose="02010600030101010101" pitchFamily="2" charset="-122"/>
                        </a:rPr>
                        <a:t>专业名称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45484">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674681" y="5701030"/>
          <a:ext cx="10858502" cy="869950"/>
        </p:xfrm>
        <a:graphic>
          <a:graphicData uri="http://schemas.openxmlformats.org/drawingml/2006/table">
            <a:tbl>
              <a:tblPr firstRow="1" firstCol="1" bandRow="1"/>
              <a:tblGrid>
                <a:gridCol w="1565796"/>
                <a:gridCol w="1292162"/>
                <a:gridCol w="1292162"/>
                <a:gridCol w="1292162"/>
                <a:gridCol w="1292162"/>
                <a:gridCol w="1294333"/>
                <a:gridCol w="1294333"/>
                <a:gridCol w="1535392"/>
              </a:tblGrid>
              <a:tr h="215900">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在校生数</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预计毕业生数</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150">
                <a:tc vMerge="1">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一年级</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二年级</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三年级</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四年级</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五年级</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六年级以上</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15900">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5</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6</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7</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8</a:t>
                      </a:r>
                      <a:endParaRPr lang="zh-CN" sz="10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9</a:t>
                      </a:r>
                      <a:endParaRPr lang="zh-CN" sz="100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11</a:t>
                      </a:r>
                      <a:endParaRPr lang="zh-CN" sz="10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3" name="组合 12"/>
          <p:cNvGrpSpPr/>
          <p:nvPr/>
        </p:nvGrpSpPr>
        <p:grpSpPr>
          <a:xfrm>
            <a:off x="576919" y="287019"/>
            <a:ext cx="10858500" cy="1095275"/>
            <a:chOff x="654054" y="19624"/>
            <a:chExt cx="10858500" cy="1022999"/>
          </a:xfrm>
        </p:grpSpPr>
        <p:grpSp>
          <p:nvGrpSpPr>
            <p:cNvPr id="14" name="组合 13"/>
            <p:cNvGrpSpPr/>
            <p:nvPr/>
          </p:nvGrpSpPr>
          <p:grpSpPr>
            <a:xfrm>
              <a:off x="654054" y="477400"/>
              <a:ext cx="10858500" cy="565223"/>
              <a:chOff x="654054" y="-1292871"/>
              <a:chExt cx="10858500" cy="966762"/>
            </a:xfrm>
          </p:grpSpPr>
          <p:sp>
            <p:nvSpPr>
              <p:cNvPr id="16" name="矩形 15"/>
              <p:cNvSpPr/>
              <p:nvPr/>
            </p:nvSpPr>
            <p:spPr>
              <a:xfrm>
                <a:off x="654054" y="-1292871"/>
                <a:ext cx="10858500" cy="832473"/>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）本表学生数包括港澳台侨学生</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（修改填报说明，明确港澳台侨学生统计范围）</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sp>
            <p:nvSpPr>
              <p:cNvPr id="17" name="矩形 16"/>
              <p:cNvSpPr/>
              <p:nvPr/>
            </p:nvSpPr>
            <p:spPr>
              <a:xfrm>
                <a:off x="736567" y="-1093829"/>
                <a:ext cx="10722611" cy="767720"/>
              </a:xfrm>
              <a:prstGeom prst="rect">
                <a:avLst/>
              </a:prstGeom>
            </p:spPr>
            <p:txBody>
              <a:bodyPr wrap="square">
                <a:spAutoFit/>
              </a:bodyPr>
              <a:lstStyle/>
              <a:p>
                <a:pPr>
                  <a:lnSpc>
                    <a:spcPct val="150000"/>
                  </a:lnSpc>
                </a:pP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5" name="矩形 14"/>
            <p:cNvSpPr/>
            <p:nvPr/>
          </p:nvSpPr>
          <p:spPr>
            <a:xfrm>
              <a:off x="5748367" y="19624"/>
              <a:ext cx="2721231" cy="41155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6" name="组合 5"/>
          <p:cNvGrpSpPr/>
          <p:nvPr/>
        </p:nvGrpSpPr>
        <p:grpSpPr>
          <a:xfrm>
            <a:off x="543560" y="327031"/>
            <a:ext cx="10891859" cy="1811735"/>
            <a:chOff x="660401" y="35957"/>
            <a:chExt cx="10891859" cy="2013089"/>
          </a:xfrm>
        </p:grpSpPr>
        <p:grpSp>
          <p:nvGrpSpPr>
            <p:cNvPr id="8" name="组合 7"/>
            <p:cNvGrpSpPr/>
            <p:nvPr/>
          </p:nvGrpSpPr>
          <p:grpSpPr>
            <a:xfrm>
              <a:off x="660401" y="524650"/>
              <a:ext cx="10891859" cy="1524396"/>
              <a:chOff x="660401" y="-1212053"/>
              <a:chExt cx="10891859" cy="2607338"/>
            </a:xfrm>
          </p:grpSpPr>
          <p:sp>
            <p:nvSpPr>
              <p:cNvPr id="11" name="矩形 10"/>
              <p:cNvSpPr/>
              <p:nvPr/>
            </p:nvSpPr>
            <p:spPr>
              <a:xfrm>
                <a:off x="693760" y="-1192493"/>
                <a:ext cx="10858500" cy="258777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本表由大学、学院、独立学院、本科层次职业学校、高等专科学校、高等职业学校、其他普通高教机构（分校或大专班）、成人高校（包括职工高校、农民高校、管理干部学院、教育学院、独立函授学院、广播电视大学、其他成人高教机构）（含撤销学校、办学类型调整学校）填报，若存在多点办学（主校区、分校区、有学生培养任务的附属医院、高等学历继续教育校外教学点）情况，需分别填报</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（修改填报范围，增加办学点范围）</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sp>
            <p:nvSpPr>
              <p:cNvPr id="12" name="矩形 11"/>
              <p:cNvSpPr/>
              <p:nvPr/>
            </p:nvSpPr>
            <p:spPr>
              <a:xfrm>
                <a:off x="660401" y="-1212053"/>
                <a:ext cx="10722611" cy="767721"/>
              </a:xfrm>
              <a:prstGeom prst="rect">
                <a:avLst/>
              </a:prstGeom>
            </p:spPr>
            <p:txBody>
              <a:bodyPr wrap="square">
                <a:spAutoFit/>
              </a:bodyPr>
              <a:lstStyle/>
              <a:p>
                <a:pPr>
                  <a:lnSpc>
                    <a:spcPct val="150000"/>
                  </a:lnSpc>
                </a:pP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0" name="矩形 9"/>
            <p:cNvSpPr/>
            <p:nvPr/>
          </p:nvSpPr>
          <p:spPr>
            <a:xfrm>
              <a:off x="5788073" y="35957"/>
              <a:ext cx="2721231" cy="41155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13"/>
                                        </p:tgtEl>
                                      </p:cBhvr>
                                    </p:animEffect>
                                    <p:set>
                                      <p:cBhvr>
                                        <p:cTn id="22" dur="1" fill="hold">
                                          <p:stCondLst>
                                            <p:cond delay="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823583" y="287020"/>
            <a:ext cx="4825360" cy="400110"/>
          </a:xfrm>
          <a:prstGeom prst="rect">
            <a:avLst/>
          </a:prstGeom>
        </p:spPr>
        <p:txBody>
          <a:bodyPr wrap="none">
            <a:spAutoFit/>
          </a:bodyPr>
          <a:lstStyle/>
          <a:p>
            <a:r>
              <a:rPr lang="zh-CN" altLang="en-US" sz="2000" b="1" dirty="0">
                <a:solidFill>
                  <a:srgbClr val="FF0000"/>
                </a:solidFill>
                <a:cs typeface="+mn-ea"/>
                <a:sym typeface="+mn-lt"/>
              </a:rPr>
              <a:t>★ </a:t>
            </a:r>
            <a:r>
              <a:rPr lang="x-none" altLang="zh-CN" sz="2000" b="1" dirty="0">
                <a:solidFill>
                  <a:srgbClr val="304371"/>
                </a:solidFill>
                <a:cs typeface="+mn-ea"/>
                <a:sym typeface="+mn-lt"/>
              </a:rPr>
              <a:t>（三十</a:t>
            </a:r>
            <a:r>
              <a:rPr lang="zh-CN" altLang="zh-CN" sz="2000" b="1" dirty="0">
                <a:solidFill>
                  <a:srgbClr val="304371"/>
                </a:solidFill>
                <a:cs typeface="+mn-ea"/>
                <a:sym typeface="+mn-lt"/>
              </a:rPr>
              <a:t>四</a:t>
            </a:r>
            <a:r>
              <a:rPr lang="x-none" altLang="zh-CN" sz="2000" b="1" dirty="0">
                <a:solidFill>
                  <a:srgbClr val="304371"/>
                </a:solidFill>
                <a:cs typeface="+mn-ea"/>
                <a:sym typeface="+mn-lt"/>
              </a:rPr>
              <a:t>）高等教育分年龄在校学生数</a:t>
            </a:r>
            <a:endParaRPr lang="zh-CN" altLang="zh-CN" sz="2000" b="1" dirty="0">
              <a:solidFill>
                <a:srgbClr val="304371"/>
              </a:solidFill>
              <a:cs typeface="+mn-ea"/>
              <a:sym typeface="+mn-lt"/>
            </a:endParaRPr>
          </a:p>
        </p:txBody>
      </p:sp>
      <p:sp>
        <p:nvSpPr>
          <p:cNvPr id="4" name="矩形 3"/>
          <p:cNvSpPr/>
          <p:nvPr/>
        </p:nvSpPr>
        <p:spPr>
          <a:xfrm>
            <a:off x="660400" y="5033474"/>
            <a:ext cx="646331" cy="369332"/>
          </a:xfrm>
          <a:prstGeom prst="rect">
            <a:avLst/>
          </a:prstGeom>
        </p:spPr>
        <p:txBody>
          <a:bodyPr wrap="none">
            <a:spAutoFit/>
          </a:bodyPr>
          <a:lstStyle/>
          <a:p>
            <a:pPr algn="just">
              <a:spcAft>
                <a:spcPts val="0"/>
              </a:spcAft>
            </a:pPr>
            <a:r>
              <a:rPr lang="zh-CN" altLang="zh-CN" kern="100" dirty="0">
                <a:cs typeface="+mn-ea"/>
                <a:sym typeface="+mn-lt"/>
              </a:rPr>
              <a:t>续表</a:t>
            </a:r>
            <a:endParaRPr lang="zh-CN" altLang="zh-CN" sz="2400" kern="100" dirty="0">
              <a:cs typeface="+mn-ea"/>
              <a:sym typeface="+mn-lt"/>
            </a:endParaRPr>
          </a:p>
        </p:txBody>
      </p:sp>
      <p:graphicFrame>
        <p:nvGraphicFramePr>
          <p:cNvPr id="6" name="表格 5"/>
          <p:cNvGraphicFramePr>
            <a:graphicFrameLocks noGrp="1"/>
          </p:cNvGraphicFramePr>
          <p:nvPr/>
        </p:nvGraphicFramePr>
        <p:xfrm>
          <a:off x="666750" y="1125538"/>
          <a:ext cx="10866440" cy="3793539"/>
        </p:xfrm>
        <a:graphic>
          <a:graphicData uri="http://schemas.openxmlformats.org/drawingml/2006/table">
            <a:tbl>
              <a:tblPr firstRow="1" firstCol="1" bandRow="1"/>
              <a:tblGrid>
                <a:gridCol w="2051584"/>
                <a:gridCol w="967113"/>
                <a:gridCol w="980153"/>
                <a:gridCol w="982326"/>
                <a:gridCol w="980153"/>
                <a:gridCol w="982326"/>
                <a:gridCol w="980153"/>
                <a:gridCol w="982326"/>
                <a:gridCol w="980153"/>
                <a:gridCol w="980153"/>
              </a:tblGrid>
              <a:tr h="193028">
                <a:tc rowSpan="2">
                  <a:txBody>
                    <a:bodyPr/>
                    <a:lstStyle/>
                    <a:p>
                      <a:pPr algn="ctr">
                        <a:spcAft>
                          <a:spcPts val="0"/>
                        </a:spcAft>
                        <a:tabLst>
                          <a:tab pos="685800" algn="l"/>
                          <a:tab pos="1239520" algn="l"/>
                          <a:tab pos="1744980" algn="l"/>
                          <a:tab pos="2250440" algn="l"/>
                          <a:tab pos="2717800" algn="l"/>
                          <a:tab pos="3185160" algn="l"/>
                        </a:tabLs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cs typeface="宋体" panose="02010600030101010101" pitchFamily="2" charset="-122"/>
                        </a:rPr>
                        <a:t>代码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cs typeface="宋体" panose="02010600030101010101" pitchFamily="2" charset="-122"/>
                        </a:rPr>
                        <a:t>高职专科</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rPr>
                        <a:t>高职本科</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普通本科</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成人专科</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028">
                <a:tc vMerge="1">
                  <a:tcPr/>
                </a:tc>
                <a:tc vMerge="1">
                  <a:tcPr/>
                </a:tc>
                <a:tc vMerge="1">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38">
                <a:tc>
                  <a:txBody>
                    <a:bodyPr/>
                    <a:lstStyle/>
                    <a:p>
                      <a:pPr algn="ctr">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 </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甲</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cs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519">
                <a:tc>
                  <a:txBody>
                    <a:bodyPr/>
                    <a:lstStyle/>
                    <a:p>
                      <a:pPr algn="just">
                        <a:spcAft>
                          <a:spcPts val="0"/>
                        </a:spcAft>
                        <a:tabLst>
                          <a:tab pos="685800" algn="l"/>
                          <a:tab pos="1239520" algn="l"/>
                          <a:tab pos="1744980" algn="l"/>
                          <a:tab pos="2250440" algn="l"/>
                          <a:tab pos="2717800" algn="l"/>
                          <a:tab pos="3185160" algn="l"/>
                        </a:tabLs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总计</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14476">
                <a:tc>
                  <a:txBody>
                    <a:bodyPr/>
                    <a:lstStyle/>
                    <a:p>
                      <a:pPr indent="114300" algn="l">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17</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岁以下</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193028">
                <a:tc>
                  <a:txBody>
                    <a:bodyPr/>
                    <a:lstStyle/>
                    <a:p>
                      <a:pPr indent="114300" algn="l">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18</a:t>
                      </a:r>
                      <a:r>
                        <a:rPr lang="zh-CN" sz="900" kern="10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03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193028">
                <a:tc>
                  <a:txBody>
                    <a:bodyPr/>
                    <a:lstStyle/>
                    <a:p>
                      <a:pPr indent="114300" algn="l">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19</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04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193028">
                <a:tc>
                  <a:txBody>
                    <a:bodyPr/>
                    <a:lstStyle/>
                    <a:p>
                      <a:pPr indent="114300" algn="l">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20</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05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193028">
                <a:tc>
                  <a:txBody>
                    <a:bodyPr/>
                    <a:lstStyle/>
                    <a:p>
                      <a:pPr indent="114300" algn="l">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21</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06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193028">
                <a:tc>
                  <a:txBody>
                    <a:bodyPr/>
                    <a:lstStyle/>
                    <a:p>
                      <a:pPr indent="114300" algn="l">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22</a:t>
                      </a:r>
                      <a:r>
                        <a:rPr lang="zh-CN" sz="900" kern="10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07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193028">
                <a:tc>
                  <a:txBody>
                    <a:bodyPr/>
                    <a:lstStyle/>
                    <a:p>
                      <a:pPr indent="114300" algn="l">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23</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08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193028">
                <a:tc>
                  <a:txBody>
                    <a:bodyPr/>
                    <a:lstStyle/>
                    <a:p>
                      <a:pPr indent="114300" algn="l">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24</a:t>
                      </a:r>
                      <a:r>
                        <a:rPr lang="zh-CN" sz="900" kern="10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09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193028">
                <a:tc>
                  <a:txBody>
                    <a:bodyPr/>
                    <a:lstStyle/>
                    <a:p>
                      <a:pPr indent="114300" algn="l">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25</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193028">
                <a:tc>
                  <a:txBody>
                    <a:bodyPr/>
                    <a:lstStyle/>
                    <a:p>
                      <a:pPr indent="114300" algn="l">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26</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193028">
                <a:tc>
                  <a:txBody>
                    <a:bodyPr/>
                    <a:lstStyle/>
                    <a:p>
                      <a:pPr indent="114300" algn="l">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27</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193028">
                <a:tc>
                  <a:txBody>
                    <a:bodyPr/>
                    <a:lstStyle/>
                    <a:p>
                      <a:pPr indent="114300" algn="l">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28</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193028">
                <a:tc>
                  <a:txBody>
                    <a:bodyPr/>
                    <a:lstStyle/>
                    <a:p>
                      <a:pPr indent="114300" algn="l">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29</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217157">
                <a:tc>
                  <a:txBody>
                    <a:bodyPr/>
                    <a:lstStyle/>
                    <a:p>
                      <a:pPr indent="114300" algn="l">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30</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15</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217157">
                <a:tc>
                  <a:txBody>
                    <a:bodyPr/>
                    <a:lstStyle/>
                    <a:p>
                      <a:pPr indent="114300" algn="l">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31</a:t>
                      </a:r>
                      <a:r>
                        <a:rPr lang="zh-CN" sz="900" kern="100">
                          <a:effectLst/>
                          <a:latin typeface="Times New Roman" panose="02020603050405020304" pitchFamily="18" charset="0"/>
                          <a:ea typeface="宋体" panose="02010600030101010101" pitchFamily="2" charset="-122"/>
                          <a:cs typeface="宋体" panose="02010600030101010101" pitchFamily="2" charset="-122"/>
                        </a:rPr>
                        <a:t>岁以上</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16</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658812" y="5553297"/>
          <a:ext cx="10874380" cy="763281"/>
        </p:xfrm>
        <a:graphic>
          <a:graphicData uri="http://schemas.openxmlformats.org/drawingml/2006/table">
            <a:tbl>
              <a:tblPr firstRow="1" firstCol="1" bandRow="1"/>
              <a:tblGrid>
                <a:gridCol w="1087438"/>
                <a:gridCol w="1087438"/>
                <a:gridCol w="1087438"/>
                <a:gridCol w="1087438"/>
                <a:gridCol w="1087438"/>
                <a:gridCol w="1087438"/>
                <a:gridCol w="1087438"/>
                <a:gridCol w="1087438"/>
                <a:gridCol w="1087438"/>
                <a:gridCol w="1087438"/>
              </a:tblGrid>
              <a:tr h="243169">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成人本科</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网络</a:t>
                      </a:r>
                      <a:r>
                        <a:rPr lang="zh-CN" altLang="en-US" sz="900" kern="100" dirty="0">
                          <a:effectLst/>
                          <a:latin typeface="Times New Roman" panose="02020603050405020304" pitchFamily="18" charset="0"/>
                          <a:ea typeface="宋体" panose="02010600030101010101" pitchFamily="2" charset="-122"/>
                        </a:rPr>
                        <a:t>（开放）</a:t>
                      </a:r>
                      <a:r>
                        <a:rPr lang="zh-CN" sz="900" kern="100" dirty="0">
                          <a:effectLst/>
                          <a:latin typeface="Times New Roman" panose="02020603050405020304" pitchFamily="18" charset="0"/>
                          <a:ea typeface="宋体" panose="02010600030101010101" pitchFamily="2" charset="-122"/>
                        </a:rPr>
                        <a:t>专科</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网络</a:t>
                      </a:r>
                      <a:r>
                        <a:rPr lang="zh-CN" altLang="en-US" sz="900" kern="100" dirty="0">
                          <a:effectLst/>
                          <a:latin typeface="Times New Roman" panose="02020603050405020304" pitchFamily="18" charset="0"/>
                          <a:ea typeface="宋体" panose="02010600030101010101" pitchFamily="2" charset="-122"/>
                        </a:rPr>
                        <a:t>（开放）</a:t>
                      </a:r>
                      <a:r>
                        <a:rPr lang="zh-CN" sz="900" kern="100" dirty="0">
                          <a:effectLst/>
                          <a:latin typeface="Times New Roman" panose="02020603050405020304" pitchFamily="18" charset="0"/>
                          <a:ea typeface="宋体" panose="02010600030101010101" pitchFamily="2" charset="-122"/>
                        </a:rPr>
                        <a:t>本科</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硕士研究生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博士研究生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169">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943">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18</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8" name="组合 7"/>
          <p:cNvGrpSpPr/>
          <p:nvPr/>
        </p:nvGrpSpPr>
        <p:grpSpPr>
          <a:xfrm>
            <a:off x="666750" y="1920641"/>
            <a:ext cx="10874374" cy="1085211"/>
            <a:chOff x="660401" y="1136587"/>
            <a:chExt cx="10858500" cy="1205822"/>
          </a:xfrm>
        </p:grpSpPr>
        <p:grpSp>
          <p:nvGrpSpPr>
            <p:cNvPr id="10" name="组合 9"/>
            <p:cNvGrpSpPr/>
            <p:nvPr/>
          </p:nvGrpSpPr>
          <p:grpSpPr>
            <a:xfrm>
              <a:off x="660401" y="1385321"/>
              <a:ext cx="10858500" cy="957088"/>
              <a:chOff x="660401" y="260046"/>
              <a:chExt cx="10858500" cy="1637013"/>
            </a:xfrm>
          </p:grpSpPr>
          <p:sp>
            <p:nvSpPr>
              <p:cNvPr id="12" name="矩形 11"/>
              <p:cNvSpPr/>
              <p:nvPr/>
            </p:nvSpPr>
            <p:spPr>
              <a:xfrm>
                <a:off x="660401" y="260046"/>
                <a:ext cx="10858500" cy="1637013"/>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3" name="矩形 12"/>
              <p:cNvSpPr/>
              <p:nvPr/>
            </p:nvSpPr>
            <p:spPr>
              <a:xfrm>
                <a:off x="666750" y="427418"/>
                <a:ext cx="10722611" cy="1469641"/>
              </a:xfrm>
              <a:prstGeom prst="rect">
                <a:avLst/>
              </a:prstGeom>
            </p:spPr>
            <p:txBody>
              <a:bodyPr wrap="square">
                <a:spAutoFit/>
              </a:bodyPr>
              <a:lstStyle/>
              <a:p>
                <a:pPr>
                  <a:lnSpc>
                    <a:spcPct val="150000"/>
                  </a:lnSpc>
                </a:pP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17</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岁以下指截至到</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9</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月</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日不满</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18</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周岁的学生；</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18</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岁指截至</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9</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月</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日满</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18</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周岁不满</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19</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周岁的学生；</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19</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岁指截至</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9</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月</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日满</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19</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周岁不满</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20</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周岁的学生；以此类推；</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31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岁以上指截至</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9</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月</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日已满</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31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周岁的学生</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（新增填报说明）</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1" name="矩形 10"/>
            <p:cNvSpPr/>
            <p:nvPr/>
          </p:nvSpPr>
          <p:spPr>
            <a:xfrm>
              <a:off x="660401" y="1136587"/>
              <a:ext cx="1122834" cy="248734"/>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8"/>
                                        </p:tgtEl>
                                      </p:cBhvr>
                                    </p:animEffect>
                                    <p:set>
                                      <p:cBhvr>
                                        <p:cTn id="12"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567103" y="287020"/>
            <a:ext cx="5057795" cy="400110"/>
          </a:xfrm>
          <a:prstGeom prst="rect">
            <a:avLst/>
          </a:prstGeom>
        </p:spPr>
        <p:txBody>
          <a:bodyPr wrap="none">
            <a:spAutoFit/>
          </a:bodyPr>
          <a:lstStyle/>
          <a:p>
            <a:pPr algn="ctr"/>
            <a:r>
              <a:rPr lang="zh-CN" altLang="en-US" sz="2000" b="1" dirty="0">
                <a:solidFill>
                  <a:srgbClr val="304371"/>
                </a:solidFill>
                <a:cs typeface="+mn-ea"/>
                <a:sym typeface="+mn-lt"/>
              </a:rPr>
              <a:t>（三十五）高等教育招生、在校生来源情况</a:t>
            </a:r>
            <a:endParaRPr lang="zh-CN" altLang="en-US" sz="2000" b="1" dirty="0">
              <a:solidFill>
                <a:srgbClr val="304371"/>
              </a:solidFill>
              <a:cs typeface="+mn-ea"/>
              <a:sym typeface="+mn-lt"/>
            </a:endParaRPr>
          </a:p>
        </p:txBody>
      </p:sp>
      <p:graphicFrame>
        <p:nvGraphicFramePr>
          <p:cNvPr id="2" name="表格 1"/>
          <p:cNvGraphicFramePr>
            <a:graphicFrameLocks noGrp="1"/>
          </p:cNvGraphicFramePr>
          <p:nvPr/>
        </p:nvGraphicFramePr>
        <p:xfrm>
          <a:off x="658813" y="1125538"/>
          <a:ext cx="10874374" cy="5040310"/>
        </p:xfrm>
        <a:graphic>
          <a:graphicData uri="http://schemas.openxmlformats.org/drawingml/2006/table">
            <a:tbl>
              <a:tblPr firstRow="1" firstCol="1" bandRow="1"/>
              <a:tblGrid>
                <a:gridCol w="906924"/>
                <a:gridCol w="902574"/>
                <a:gridCol w="537194"/>
                <a:gridCol w="656812"/>
                <a:gridCol w="656812"/>
                <a:gridCol w="656812"/>
                <a:gridCol w="656812"/>
                <a:gridCol w="656812"/>
                <a:gridCol w="656812"/>
                <a:gridCol w="656812"/>
                <a:gridCol w="656812"/>
                <a:gridCol w="656812"/>
                <a:gridCol w="656812"/>
                <a:gridCol w="656812"/>
                <a:gridCol w="656812"/>
                <a:gridCol w="645938"/>
              </a:tblGrid>
              <a:tr h="360022">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指标名称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代码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招生数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在校生数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46">
                <a:tc vMerge="1">
                  <a:tcPr/>
                </a:tc>
                <a:tc vMerge="1">
                  <a:tcPr/>
                </a:tc>
                <a:tc vMerge="1">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高职专科生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高职本科生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普通本科生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just">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高职专科生</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高职本科生</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普通本科生</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成人专科生</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成人本科生</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网络</a:t>
                      </a:r>
                      <a:r>
                        <a:rPr lang="zh-CN" altLang="en-US" sz="900" kern="0" dirty="0">
                          <a:effectLst/>
                          <a:latin typeface="Times New Roman" panose="02020603050405020304" pitchFamily="18" charset="0"/>
                          <a:ea typeface="宋体" panose="02010600030101010101" pitchFamily="2" charset="-122"/>
                          <a:cs typeface="宋体" panose="02010600030101010101" pitchFamily="2" charset="-122"/>
                        </a:rPr>
                        <a:t>（开放）</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专科生</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网络</a:t>
                      </a:r>
                      <a:r>
                        <a:rPr lang="zh-CN" altLang="en-US" sz="900" kern="0" dirty="0">
                          <a:effectLst/>
                          <a:latin typeface="Times New Roman" panose="02020603050405020304" pitchFamily="18" charset="0"/>
                          <a:ea typeface="宋体" panose="02010600030101010101" pitchFamily="2" charset="-122"/>
                          <a:cs typeface="宋体" panose="02010600030101010101" pitchFamily="2" charset="-122"/>
                        </a:rPr>
                        <a:t>（开放）</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本科生</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硕士研究生</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博士研究生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22">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甲</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7</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8</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14</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22">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总计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r h="360022">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北京</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0022">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天津</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0022">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河北</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0022">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0022">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新疆</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0022">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香港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0022">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澳门</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0022">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台湾</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0022">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华侨</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042119" y="287020"/>
            <a:ext cx="6107762" cy="400110"/>
          </a:xfrm>
          <a:prstGeom prst="rect">
            <a:avLst/>
          </a:prstGeom>
        </p:spPr>
        <p:txBody>
          <a:bodyPr wrap="none">
            <a:spAutoFit/>
          </a:bodyPr>
          <a:lstStyle/>
          <a:p>
            <a:pPr algn="ctr"/>
            <a:r>
              <a:rPr lang="zh-CN" altLang="en-US" sz="2000" b="1" dirty="0">
                <a:solidFill>
                  <a:srgbClr val="FF0000"/>
                </a:solidFill>
                <a:cs typeface="+mn-ea"/>
                <a:sym typeface="+mn-lt"/>
              </a:rPr>
              <a:t>★ </a:t>
            </a:r>
            <a:r>
              <a:rPr lang="zh-CN" altLang="en-US" sz="2000" b="1" dirty="0">
                <a:solidFill>
                  <a:srgbClr val="304371"/>
                </a:solidFill>
                <a:cs typeface="+mn-ea"/>
                <a:sym typeface="+mn-lt"/>
              </a:rPr>
              <a:t>（三十八）普通本科、高职本科录取类型来源情况</a:t>
            </a:r>
            <a:endParaRPr lang="zh-CN" altLang="en-US" sz="2000" b="1" dirty="0">
              <a:solidFill>
                <a:srgbClr val="304371"/>
              </a:solidFill>
              <a:cs typeface="+mn-ea"/>
              <a:sym typeface="+mn-lt"/>
            </a:endParaRPr>
          </a:p>
        </p:txBody>
      </p:sp>
      <p:graphicFrame>
        <p:nvGraphicFramePr>
          <p:cNvPr id="2" name="表格 1"/>
          <p:cNvGraphicFramePr>
            <a:graphicFrameLocks noGrp="1"/>
          </p:cNvGraphicFramePr>
          <p:nvPr/>
        </p:nvGraphicFramePr>
        <p:xfrm>
          <a:off x="661486" y="1163781"/>
          <a:ext cx="10856328" cy="5126263"/>
        </p:xfrm>
        <a:graphic>
          <a:graphicData uri="http://schemas.openxmlformats.org/drawingml/2006/table">
            <a:tbl>
              <a:tblPr firstRow="1" firstCol="1" bandRow="1"/>
              <a:tblGrid>
                <a:gridCol w="1541599"/>
                <a:gridCol w="536303"/>
                <a:gridCol w="662236"/>
                <a:gridCol w="675264"/>
                <a:gridCol w="675264"/>
                <a:gridCol w="686120"/>
                <a:gridCol w="686120"/>
                <a:gridCol w="675264"/>
                <a:gridCol w="673092"/>
                <a:gridCol w="829423"/>
                <a:gridCol w="829423"/>
                <a:gridCol w="518932"/>
                <a:gridCol w="518932"/>
                <a:gridCol w="521104"/>
                <a:gridCol w="521104"/>
                <a:gridCol w="306148"/>
              </a:tblGrid>
              <a:tr h="336342">
                <a:tc rowSpan="4">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代码</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录取数</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预科生</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42">
                <a:tc vMerge="1">
                  <a:tcPr/>
                </a:tc>
                <a:tc vMerge="1">
                  <a:tcPr/>
                </a:tc>
                <a:tc vMerge="1">
                  <a:tcPr/>
                </a:tc>
                <a:tc rowSpan="3">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保留入学资格</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专项计划</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cPr/>
                </a:tc>
                <a:tc rowSpan="2" hMerge="1">
                  <a:tcPr/>
                </a:tc>
                <a:tc gridSpan="8">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生源类别</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vMerge="1">
                  <a:tcPr/>
                </a:tc>
              </a:tr>
              <a:tr h="355746">
                <a:tc vMerge="1">
                  <a:tcPr/>
                </a:tc>
                <a:tc vMerge="1">
                  <a:tcPr/>
                </a:tc>
                <a:tc vMerge="1">
                  <a:tcPr/>
                </a:tc>
                <a:tc vMerge="1">
                  <a:tcPr/>
                </a:tc>
                <a:tc vMerge="1" gridSpan="3">
                  <a:tcPr/>
                </a:tc>
                <a:tc vMerge="1" hMerge="1">
                  <a:tcPr/>
                </a:tc>
                <a:tc vMerge="1" hMerge="1">
                  <a:tcPr/>
                </a:tc>
                <a:tc gridSpan="2">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普通高中</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中等职业教育</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专科起点本科</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第二学士 学位</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预科生转入</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其他</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390242">
                <a:tc vMerge="1">
                  <a:tcPr/>
                </a:tc>
                <a:tc vMerge="1">
                  <a:tcPr/>
                </a:tc>
                <a:tc vMerge="1">
                  <a:tcPr/>
                </a:tc>
                <a:tc vMerge="1">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国家专项</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地方专项</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高校专项</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应届</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往届</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应届</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往届</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c vMerge="1">
                  <a:tcPr/>
                </a:tc>
              </a:tr>
              <a:tr h="314781">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甲</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6</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12</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13</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14</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5">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总计</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r>
              <a:tr h="26950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北京</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a:t>
                      </a:r>
                      <a:r>
                        <a:rPr lang="en-US" sz="900" kern="100">
                          <a:effectLst/>
                          <a:latin typeface="宋体" panose="02010600030101010101" pitchFamily="2" charset="-122"/>
                          <a:ea typeface="宋体" panose="02010600030101010101" pitchFamily="2" charset="-122"/>
                          <a:cs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950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天津</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0">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河北</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04</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9505">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950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宁夏</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31</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950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新疆</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32</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9505">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新疆班</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33</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950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西藏班</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34</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950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香港</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35</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950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澳门</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36</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950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台湾</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37</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950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华侨</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38</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pSp>
        <p:nvGrpSpPr>
          <p:cNvPr id="16" name="组合 15"/>
          <p:cNvGrpSpPr/>
          <p:nvPr/>
        </p:nvGrpSpPr>
        <p:grpSpPr>
          <a:xfrm>
            <a:off x="826586" y="2004913"/>
            <a:ext cx="10856328" cy="1016051"/>
            <a:chOff x="641351" y="638725"/>
            <a:chExt cx="10858500" cy="1128972"/>
          </a:xfrm>
        </p:grpSpPr>
        <p:grpSp>
          <p:nvGrpSpPr>
            <p:cNvPr id="17" name="组合 16"/>
            <p:cNvGrpSpPr/>
            <p:nvPr/>
          </p:nvGrpSpPr>
          <p:grpSpPr>
            <a:xfrm>
              <a:off x="641351" y="1306022"/>
              <a:ext cx="10858500" cy="461675"/>
              <a:chOff x="641351" y="124412"/>
              <a:chExt cx="10858500" cy="789651"/>
            </a:xfrm>
          </p:grpSpPr>
          <p:sp>
            <p:nvSpPr>
              <p:cNvPr id="19" name="矩形 18"/>
              <p:cNvSpPr/>
              <p:nvPr/>
            </p:nvSpPr>
            <p:spPr>
              <a:xfrm>
                <a:off x="641351" y="124412"/>
                <a:ext cx="10858500" cy="789651"/>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20" name="矩形 19"/>
              <p:cNvSpPr/>
              <p:nvPr/>
            </p:nvSpPr>
            <p:spPr>
              <a:xfrm>
                <a:off x="709295" y="124412"/>
                <a:ext cx="10722611" cy="789651"/>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sym typeface="+mn-ea"/>
                  </a:rPr>
                  <a:t>将“专科起点本科”“第二学士学位”“预科生转入”调整为“生源类别”的其中数</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8" name="矩形 17"/>
            <p:cNvSpPr/>
            <p:nvPr/>
          </p:nvSpPr>
          <p:spPr>
            <a:xfrm>
              <a:off x="8926451" y="638725"/>
              <a:ext cx="1578955" cy="497959"/>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1" name="组合 20"/>
          <p:cNvGrpSpPr/>
          <p:nvPr/>
        </p:nvGrpSpPr>
        <p:grpSpPr>
          <a:xfrm>
            <a:off x="674186" y="2095924"/>
            <a:ext cx="10856328" cy="1184758"/>
            <a:chOff x="641351" y="909188"/>
            <a:chExt cx="10858500" cy="1316428"/>
          </a:xfrm>
        </p:grpSpPr>
        <p:grpSp>
          <p:nvGrpSpPr>
            <p:cNvPr id="22" name="组合 21"/>
            <p:cNvGrpSpPr/>
            <p:nvPr/>
          </p:nvGrpSpPr>
          <p:grpSpPr>
            <a:xfrm>
              <a:off x="641351" y="1306022"/>
              <a:ext cx="10858500" cy="919594"/>
              <a:chOff x="641351" y="124412"/>
              <a:chExt cx="10858500" cy="1572878"/>
            </a:xfrm>
          </p:grpSpPr>
          <p:sp>
            <p:nvSpPr>
              <p:cNvPr id="24" name="矩形 23"/>
              <p:cNvSpPr/>
              <p:nvPr/>
            </p:nvSpPr>
            <p:spPr>
              <a:xfrm>
                <a:off x="641351" y="124412"/>
                <a:ext cx="10858500" cy="157287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25" name="矩形 24"/>
              <p:cNvSpPr/>
              <p:nvPr/>
            </p:nvSpPr>
            <p:spPr>
              <a:xfrm>
                <a:off x="709295" y="124412"/>
                <a:ext cx="10722611" cy="1469633"/>
              </a:xfrm>
              <a:prstGeom prst="rect">
                <a:avLst/>
              </a:prstGeom>
            </p:spPr>
            <p:txBody>
              <a:bodyPr wrap="square">
                <a:spAutoFit/>
              </a:bodyPr>
              <a:lstStyle/>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其他填报具有高级中等教育以上同等学力进入本科层次学习的学生</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（修改填报说明，删除专升本、预科生转入、第二学士学位部分说明）</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3" name="矩形 22"/>
            <p:cNvSpPr/>
            <p:nvPr/>
          </p:nvSpPr>
          <p:spPr>
            <a:xfrm>
              <a:off x="10670540" y="909188"/>
              <a:ext cx="548640" cy="26404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16"/>
                                        </p:tgtEl>
                                      </p:cBhvr>
                                    </p:animEffect>
                                    <p:set>
                                      <p:cBhvr>
                                        <p:cTn id="12" dur="1" fill="hold">
                                          <p:stCondLst>
                                            <p:cond delay="24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21"/>
                                        </p:tgtEl>
                                      </p:cBhvr>
                                    </p:animEffect>
                                    <p:set>
                                      <p:cBhvr>
                                        <p:cTn id="22" dur="1" fill="hold">
                                          <p:stCondLst>
                                            <p:cond delay="24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格 20"/>
          <p:cNvGraphicFramePr>
            <a:graphicFrameLocks noGrp="1"/>
          </p:cNvGraphicFramePr>
          <p:nvPr/>
        </p:nvGraphicFramePr>
        <p:xfrm>
          <a:off x="661486" y="1163781"/>
          <a:ext cx="10856328" cy="5126258"/>
        </p:xfrm>
        <a:graphic>
          <a:graphicData uri="http://schemas.openxmlformats.org/drawingml/2006/table">
            <a:tbl>
              <a:tblPr firstRow="1" firstCol="1" bandRow="1"/>
              <a:tblGrid>
                <a:gridCol w="1541599"/>
                <a:gridCol w="536303"/>
                <a:gridCol w="662236"/>
                <a:gridCol w="675264"/>
                <a:gridCol w="675264"/>
                <a:gridCol w="686120"/>
                <a:gridCol w="686120"/>
                <a:gridCol w="675264"/>
                <a:gridCol w="673092"/>
                <a:gridCol w="829423"/>
                <a:gridCol w="829423"/>
                <a:gridCol w="518932"/>
                <a:gridCol w="518932"/>
                <a:gridCol w="521104"/>
                <a:gridCol w="521104"/>
                <a:gridCol w="306148"/>
              </a:tblGrid>
              <a:tr h="336342">
                <a:tc rowSpan="4">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代码</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400"/>
                        </a:lnSpc>
                        <a:spcAft>
                          <a:spcPts val="0"/>
                        </a:spcAft>
                      </a:pPr>
                      <a:r>
                        <a:rPr lang="zh-CN" altLang="en-US" sz="900" kern="100" dirty="0">
                          <a:effectLst/>
                          <a:latin typeface="Times New Roman" panose="02020603050405020304" pitchFamily="18" charset="0"/>
                          <a:ea typeface="宋体" panose="02010600030101010101" pitchFamily="2" charset="-122"/>
                        </a:rPr>
                        <a:t>招生</a:t>
                      </a:r>
                      <a:r>
                        <a:rPr lang="zh-CN" sz="900" kern="100" dirty="0">
                          <a:effectLst/>
                          <a:latin typeface="Times New Roman" panose="02020603050405020304" pitchFamily="18" charset="0"/>
                          <a:ea typeface="宋体" panose="02010600030101010101" pitchFamily="2" charset="-122"/>
                        </a:rPr>
                        <a:t>数</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预科生</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42">
                <a:tc vMerge="1">
                  <a:tcPr/>
                </a:tc>
                <a:tc vMerge="1">
                  <a:tcPr/>
                </a:tc>
                <a:tc vMerge="1">
                  <a:tcPr/>
                </a:tc>
                <a:tc rowSpan="3">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a:t>
                      </a:r>
                      <a:r>
                        <a:rPr lang="zh-CN" altLang="en-US" sz="900" kern="100" dirty="0">
                          <a:effectLst/>
                          <a:latin typeface="Times New Roman" panose="02020603050405020304" pitchFamily="18" charset="0"/>
                          <a:ea typeface="宋体" panose="02010600030101010101" pitchFamily="2" charset="-122"/>
                        </a:rPr>
                        <a:t>恢复</a:t>
                      </a:r>
                      <a:r>
                        <a:rPr lang="zh-CN" sz="900" kern="100" dirty="0">
                          <a:effectLst/>
                          <a:latin typeface="Times New Roman" panose="02020603050405020304" pitchFamily="18" charset="0"/>
                          <a:ea typeface="宋体" panose="02010600030101010101" pitchFamily="2" charset="-122"/>
                        </a:rPr>
                        <a:t>入学资格</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专项计划</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cPr/>
                </a:tc>
                <a:tc rowSpan="2" hMerge="1">
                  <a:tcPr/>
                </a:tc>
                <a:tc gridSpan="8">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生源类别</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vMerge="1">
                  <a:tcPr/>
                </a:tc>
              </a:tr>
              <a:tr h="355746">
                <a:tc vMerge="1">
                  <a:tcPr/>
                </a:tc>
                <a:tc vMerge="1">
                  <a:tcPr/>
                </a:tc>
                <a:tc vMerge="1">
                  <a:tcPr/>
                </a:tc>
                <a:tc vMerge="1">
                  <a:tcPr/>
                </a:tc>
                <a:tc vMerge="1" gridSpan="3">
                  <a:tcPr/>
                </a:tc>
                <a:tc vMerge="1" hMerge="1">
                  <a:tcPr/>
                </a:tc>
                <a:tc vMerge="1" hMerge="1">
                  <a:tcPr/>
                </a:tc>
                <a:tc gridSpan="2">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普通高中</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中等职业教育</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专科起点本科</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第二学士 学位</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预科生转入</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其他</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390242">
                <a:tc vMerge="1">
                  <a:tcPr/>
                </a:tc>
                <a:tc vMerge="1">
                  <a:tcPr/>
                </a:tc>
                <a:tc vMerge="1">
                  <a:tcPr/>
                </a:tc>
                <a:tc vMerge="1">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国家专项</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地方专项</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高校专项</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应届</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往届</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应届</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往届</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c vMerge="1">
                  <a:tcPr/>
                </a:tc>
              </a:tr>
              <a:tr h="314781">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甲</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6</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12</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13</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14</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985">
                <a:tc>
                  <a:txBody>
                    <a:bodyPr/>
                    <a:lstStyle/>
                    <a:p>
                      <a:pPr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总计</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r>
              <a:tr h="260985">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北京</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a:t>
                      </a:r>
                      <a:r>
                        <a:rPr lang="en-US" sz="900" kern="100">
                          <a:effectLst/>
                          <a:latin typeface="宋体" panose="02010600030101010101" pitchFamily="2" charset="-122"/>
                          <a:ea typeface="宋体" panose="02010600030101010101" pitchFamily="2" charset="-122"/>
                          <a:cs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0985">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天津</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0985">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河北</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04</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0985">
                <a:tc>
                  <a:txBody>
                    <a:bodyPr/>
                    <a:lstStyle/>
                    <a:p>
                      <a:pPr indent="114300" algn="just">
                        <a:lnSpc>
                          <a:spcPts val="1400"/>
                        </a:lnSpc>
                        <a:spcAft>
                          <a:spcPts val="0"/>
                        </a:spcAft>
                      </a:pPr>
                      <a:r>
                        <a:rPr lang="en-US" sz="900" kern="100" dirty="0">
                          <a:effectLst/>
                          <a:latin typeface="宋体" panose="02010600030101010101" pitchFamily="2" charset="-122"/>
                          <a:ea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098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宁夏</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31</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098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新疆</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32</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0985">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新疆班</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33</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098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西藏班</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34</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098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香港</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35</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098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澳门</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36</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098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台湾</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37</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26098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华侨</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38</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3042120" y="287020"/>
            <a:ext cx="6107762" cy="400110"/>
          </a:xfrm>
          <a:prstGeom prst="rect">
            <a:avLst/>
          </a:prstGeom>
        </p:spPr>
        <p:txBody>
          <a:bodyPr wrap="none">
            <a:spAutoFit/>
          </a:bodyPr>
          <a:lstStyle/>
          <a:p>
            <a:pPr algn="ctr"/>
            <a:r>
              <a:rPr lang="zh-CN" altLang="en-US" sz="2000" b="1" dirty="0">
                <a:solidFill>
                  <a:srgbClr val="FF0000"/>
                </a:solidFill>
                <a:cs typeface="+mn-ea"/>
                <a:sym typeface="+mn-lt"/>
              </a:rPr>
              <a:t>★ </a:t>
            </a:r>
            <a:r>
              <a:rPr lang="zh-CN" altLang="en-US" sz="2000" b="1" dirty="0">
                <a:solidFill>
                  <a:srgbClr val="304371"/>
                </a:solidFill>
                <a:cs typeface="+mn-ea"/>
                <a:sym typeface="+mn-lt"/>
              </a:rPr>
              <a:t>（三十九）普通本科、高职本科招生类型来源情况</a:t>
            </a:r>
            <a:endParaRPr lang="zh-CN" altLang="en-US" sz="2000" b="1" dirty="0">
              <a:solidFill>
                <a:srgbClr val="304371"/>
              </a:solidFill>
              <a:cs typeface="+mn-ea"/>
              <a:sym typeface="+mn-lt"/>
            </a:endParaRPr>
          </a:p>
        </p:txBody>
      </p:sp>
      <p:grpSp>
        <p:nvGrpSpPr>
          <p:cNvPr id="22" name="组合 21"/>
          <p:cNvGrpSpPr/>
          <p:nvPr/>
        </p:nvGrpSpPr>
        <p:grpSpPr>
          <a:xfrm>
            <a:off x="826586" y="1941118"/>
            <a:ext cx="10856328" cy="1016051"/>
            <a:chOff x="641351" y="638725"/>
            <a:chExt cx="10858500" cy="1128972"/>
          </a:xfrm>
        </p:grpSpPr>
        <p:grpSp>
          <p:nvGrpSpPr>
            <p:cNvPr id="23" name="组合 22"/>
            <p:cNvGrpSpPr/>
            <p:nvPr/>
          </p:nvGrpSpPr>
          <p:grpSpPr>
            <a:xfrm>
              <a:off x="641351" y="1306022"/>
              <a:ext cx="10858500" cy="461675"/>
              <a:chOff x="641351" y="124412"/>
              <a:chExt cx="10858500" cy="789651"/>
            </a:xfrm>
          </p:grpSpPr>
          <p:sp>
            <p:nvSpPr>
              <p:cNvPr id="25" name="矩形 24"/>
              <p:cNvSpPr/>
              <p:nvPr/>
            </p:nvSpPr>
            <p:spPr>
              <a:xfrm>
                <a:off x="641351" y="124412"/>
                <a:ext cx="10858500" cy="789651"/>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26" name="矩形 25"/>
              <p:cNvSpPr/>
              <p:nvPr/>
            </p:nvSpPr>
            <p:spPr>
              <a:xfrm>
                <a:off x="709295" y="124412"/>
                <a:ext cx="10722611" cy="789651"/>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sym typeface="+mn-ea"/>
                  </a:rPr>
                  <a:t>将“专科起点本科”“第二学士学位”“预科生转入”调整为“生源类别”的其中数</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4" name="矩形 23"/>
            <p:cNvSpPr/>
            <p:nvPr/>
          </p:nvSpPr>
          <p:spPr>
            <a:xfrm>
              <a:off x="8926451" y="638725"/>
              <a:ext cx="1578955" cy="497959"/>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7" name="组合 26"/>
          <p:cNvGrpSpPr/>
          <p:nvPr/>
        </p:nvGrpSpPr>
        <p:grpSpPr>
          <a:xfrm>
            <a:off x="658808" y="2131501"/>
            <a:ext cx="10781825" cy="909408"/>
            <a:chOff x="626503" y="948722"/>
            <a:chExt cx="10646669" cy="1010478"/>
          </a:xfrm>
        </p:grpSpPr>
        <p:grpSp>
          <p:nvGrpSpPr>
            <p:cNvPr id="28" name="组合 27"/>
            <p:cNvGrpSpPr/>
            <p:nvPr/>
          </p:nvGrpSpPr>
          <p:grpSpPr>
            <a:xfrm>
              <a:off x="626503" y="1099972"/>
              <a:ext cx="10646669" cy="859228"/>
              <a:chOff x="626503" y="-228017"/>
              <a:chExt cx="10646669" cy="1469629"/>
            </a:xfrm>
          </p:grpSpPr>
          <p:sp>
            <p:nvSpPr>
              <p:cNvPr id="30" name="矩形 29"/>
              <p:cNvSpPr/>
              <p:nvPr/>
            </p:nvSpPr>
            <p:spPr>
              <a:xfrm>
                <a:off x="626503" y="-35096"/>
                <a:ext cx="10646669" cy="127670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31" name="矩形 30"/>
              <p:cNvSpPr/>
              <p:nvPr/>
            </p:nvSpPr>
            <p:spPr>
              <a:xfrm>
                <a:off x="626503" y="-228017"/>
                <a:ext cx="10646669" cy="1469629"/>
              </a:xfrm>
              <a:prstGeom prst="rect">
                <a:avLst/>
              </a:prstGeom>
            </p:spPr>
            <p:txBody>
              <a:bodyPr wrap="square">
                <a:spAutoFit/>
              </a:bodyPr>
              <a:lstStyle/>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其他填报具有高级中等教育以上同等学力进入本科层次学习的学生</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（修改填报说明，删除专升本、预科生转入、第二学士学位部分说明）</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9" name="矩形 28"/>
            <p:cNvSpPr/>
            <p:nvPr/>
          </p:nvSpPr>
          <p:spPr>
            <a:xfrm>
              <a:off x="10495911" y="948722"/>
              <a:ext cx="548640" cy="26404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22"/>
                                        </p:tgtEl>
                                      </p:cBhvr>
                                    </p:animEffect>
                                    <p:set>
                                      <p:cBhvr>
                                        <p:cTn id="12" dur="1" fill="hold">
                                          <p:stCondLst>
                                            <p:cond delay="24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27"/>
                                        </p:tgtEl>
                                      </p:cBhvr>
                                    </p:animEffect>
                                    <p:set>
                                      <p:cBhvr>
                                        <p:cTn id="22" dur="1" fill="hold">
                                          <p:stCondLst>
                                            <p:cond delay="24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293537" y="287020"/>
            <a:ext cx="1604928"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05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高等教育</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cxnSp>
        <p:nvCxnSpPr>
          <p:cNvPr id="83" name="Straight Connector 239"/>
          <p:cNvCxnSpPr/>
          <p:nvPr/>
        </p:nvCxnSpPr>
        <p:spPr>
          <a:xfrm>
            <a:off x="4418203" y="1471611"/>
            <a:ext cx="0" cy="5004000"/>
          </a:xfrm>
          <a:prstGeom prst="line">
            <a:avLst/>
          </a:prstGeom>
          <a:noFill/>
          <a:ln w="6350" cap="flat" cmpd="sng" algn="ctr">
            <a:solidFill>
              <a:srgbClr val="FFFFFF">
                <a:lumMod val="75000"/>
              </a:srgbClr>
            </a:solidFill>
            <a:prstDash val="solid"/>
            <a:miter lim="800000"/>
            <a:tailEnd type="oval"/>
          </a:ln>
          <a:effectLst/>
        </p:spPr>
      </p:cxnSp>
      <p:sp>
        <p:nvSpPr>
          <p:cNvPr id="86" name="TextBox 213"/>
          <p:cNvSpPr txBox="1"/>
          <p:nvPr/>
        </p:nvSpPr>
        <p:spPr>
          <a:xfrm>
            <a:off x="1151565" y="1622416"/>
            <a:ext cx="3082108" cy="3652410"/>
          </a:xfrm>
          <a:prstGeom prst="rect">
            <a:avLst/>
          </a:prstGeom>
          <a:noFill/>
        </p:spPr>
        <p:txBody>
          <a:bodyPr wrap="square" lIns="0" tIns="0" rIns="0" bIns="0" rtlCol="0">
            <a:spAutoFit/>
          </a:bodyPr>
          <a:lstStyle/>
          <a:p>
            <a:pPr marL="285750" lvl="0" indent="-285750">
              <a:lnSpc>
                <a:spcPts val="2800"/>
              </a:lnSpc>
              <a:spcAft>
                <a:spcPts val="1200"/>
              </a:spcAft>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表号：</a:t>
            </a:r>
            <a:r>
              <a:rPr lang="zh-CN" altLang="en-US" sz="1600" kern="0" dirty="0">
                <a:latin typeface="微软雅黑" panose="020B0503020204020204" charset="-122"/>
                <a:ea typeface="微软雅黑" panose="020B0503020204020204" charset="-122"/>
                <a:sym typeface="+mn-ea"/>
              </a:rPr>
              <a:t>教基</a:t>
            </a:r>
            <a:r>
              <a:rPr lang="en-US" altLang="zh-CN" sz="1600" kern="0" dirty="0">
                <a:latin typeface="微软雅黑" panose="020B0503020204020204" charset="-122"/>
                <a:ea typeface="微软雅黑" panose="020B0503020204020204" charset="-122"/>
                <a:sym typeface="+mn-ea"/>
              </a:rPr>
              <a:t>1304</a:t>
            </a:r>
            <a:endParaRPr lang="en-US" altLang="zh-CN" sz="1600" kern="0" dirty="0">
              <a:latin typeface="微软雅黑" panose="020B0503020204020204" charset="-122"/>
              <a:ea typeface="微软雅黑" panose="020B0503020204020204" charset="-122"/>
              <a:sym typeface="+mn-ea"/>
            </a:endParaRPr>
          </a:p>
          <a:p>
            <a:pPr marL="285750" lvl="0" indent="-285750">
              <a:lnSpc>
                <a:spcPts val="2800"/>
              </a:lnSpc>
              <a:spcAft>
                <a:spcPts val="1200"/>
              </a:spcAft>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修订内容：</a:t>
            </a:r>
            <a:endParaRPr lang="en-US" altLang="zh-CN" sz="1600" b="1" kern="0" dirty="0">
              <a:solidFill>
                <a:srgbClr val="C55A11"/>
              </a:solidFill>
              <a:latin typeface="微软雅黑" panose="020B0503020204020204" charset="-122"/>
              <a:ea typeface="微软雅黑" panose="020B0503020204020204" charset="-122"/>
              <a:sym typeface="+mn-ea"/>
            </a:endParaRPr>
          </a:p>
          <a:p>
            <a:pPr marL="342900" lvl="0" indent="-342900">
              <a:lnSpc>
                <a:spcPts val="2800"/>
              </a:lnSpc>
              <a:spcAft>
                <a:spcPts val="1200"/>
              </a:spcAft>
              <a:buFont typeface="+mj-lt"/>
              <a:buAutoNum type="arabicPeriod"/>
              <a:defRPr/>
            </a:pPr>
            <a:r>
              <a:rPr lang="zh-CN" altLang="en-US" sz="1600" kern="0" dirty="0">
                <a:latin typeface="微软雅黑" panose="020B0503020204020204" charset="-122"/>
                <a:ea typeface="微软雅黑" panose="020B0503020204020204" charset="-122"/>
                <a:sym typeface="+mn-ea"/>
              </a:rPr>
              <a:t>将“</a:t>
            </a:r>
            <a:r>
              <a:rPr lang="zh-CN" altLang="en-US" sz="1600" kern="0" dirty="0">
                <a:solidFill>
                  <a:srgbClr val="C55A11"/>
                </a:solidFill>
                <a:latin typeface="微软雅黑" panose="020B0503020204020204" charset="-122"/>
                <a:ea typeface="微软雅黑" panose="020B0503020204020204" charset="-122"/>
                <a:sym typeface="+mn-ea"/>
              </a:rPr>
              <a:t>普通预科注册学生数</a:t>
            </a:r>
            <a:r>
              <a:rPr lang="zh-CN" altLang="en-US" sz="1600" kern="0" dirty="0">
                <a:latin typeface="微软雅黑" panose="020B0503020204020204" charset="-122"/>
                <a:ea typeface="微软雅黑" panose="020B0503020204020204" charset="-122"/>
                <a:sym typeface="+mn-ea"/>
              </a:rPr>
              <a:t>”指标名称改为“</a:t>
            </a:r>
            <a:r>
              <a:rPr lang="zh-CN" altLang="en-US" sz="1600" kern="0" dirty="0">
                <a:solidFill>
                  <a:srgbClr val="C55A11"/>
                </a:solidFill>
                <a:latin typeface="微软雅黑" panose="020B0503020204020204" charset="-122"/>
                <a:ea typeface="微软雅黑" panose="020B0503020204020204" charset="-122"/>
                <a:sym typeface="+mn-ea"/>
              </a:rPr>
              <a:t>预科注册学生数</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a:p>
            <a:pPr marL="342900" lvl="0" indent="-342900">
              <a:lnSpc>
                <a:spcPts val="2800"/>
              </a:lnSpc>
              <a:spcAft>
                <a:spcPts val="1200"/>
              </a:spcAft>
              <a:buFont typeface="+mj-lt"/>
              <a:buAutoNum type="arabicPeriod"/>
              <a:defRPr/>
            </a:pPr>
            <a:r>
              <a:rPr lang="zh-CN" altLang="en-US" sz="1600" kern="0" dirty="0">
                <a:solidFill>
                  <a:srgbClr val="C55A11"/>
                </a:solidFill>
                <a:latin typeface="微软雅黑" panose="020B0503020204020204" charset="-122"/>
                <a:ea typeface="微软雅黑" panose="020B0503020204020204" charset="-122"/>
                <a:sym typeface="+mn-ea"/>
              </a:rPr>
              <a:t>删除</a:t>
            </a:r>
            <a:r>
              <a:rPr lang="zh-CN" altLang="en-US" sz="1600" kern="0" dirty="0">
                <a:latin typeface="微软雅黑" panose="020B0503020204020204" charset="-122"/>
                <a:ea typeface="微软雅黑" panose="020B0503020204020204" charset="-122"/>
                <a:sym typeface="+mn-ea"/>
              </a:rPr>
              <a:t>“长江学者奖励计划”讲座教授、“长江学者奖励计划”特聘教授、“国家杰出青年科学基金”获得者等指标填报。</a:t>
            </a:r>
            <a:endParaRPr lang="zh-CN" altLang="en-US" sz="1600" kern="0" dirty="0">
              <a:latin typeface="微软雅黑" panose="020B0503020204020204" charset="-122"/>
              <a:ea typeface="微软雅黑" panose="020B0503020204020204" charset="-122"/>
              <a:sym typeface="+mn-ea"/>
            </a:endParaRPr>
          </a:p>
        </p:txBody>
      </p:sp>
      <p:sp>
        <p:nvSpPr>
          <p:cNvPr id="17" name="TextBox 213"/>
          <p:cNvSpPr txBox="1"/>
          <p:nvPr/>
        </p:nvSpPr>
        <p:spPr>
          <a:xfrm>
            <a:off x="4676328" y="1622416"/>
            <a:ext cx="3370392" cy="1549270"/>
          </a:xfrm>
          <a:prstGeom prst="rect">
            <a:avLst/>
          </a:prstGeom>
          <a:noFill/>
        </p:spPr>
        <p:txBody>
          <a:bodyPr wrap="square" lIns="0" tIns="0" rIns="0" bIns="0" rtlCol="0">
            <a:spAutoFit/>
          </a:bodyPr>
          <a:lstStyle/>
          <a:p>
            <a:pPr marL="285750" lvl="0" indent="-285750">
              <a:lnSpc>
                <a:spcPts val="2800"/>
              </a:lnSpc>
              <a:spcAft>
                <a:spcPts val="1200"/>
              </a:spcAft>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表号：</a:t>
            </a:r>
            <a:r>
              <a:rPr lang="zh-CN" altLang="en-US" sz="1600" kern="0" dirty="0">
                <a:latin typeface="微软雅黑" panose="020B0503020204020204" charset="-122"/>
                <a:ea typeface="微软雅黑" panose="020B0503020204020204" charset="-122"/>
                <a:sym typeface="+mn-ea"/>
              </a:rPr>
              <a:t>教基</a:t>
            </a:r>
            <a:r>
              <a:rPr lang="en-US" altLang="zh-CN" sz="1600" kern="0" dirty="0">
                <a:latin typeface="微软雅黑" panose="020B0503020204020204" charset="-122"/>
                <a:ea typeface="微软雅黑" panose="020B0503020204020204" charset="-122"/>
                <a:sym typeface="+mn-ea"/>
              </a:rPr>
              <a:t>3338</a:t>
            </a:r>
            <a:r>
              <a:rPr lang="zh-CN" altLang="en-US" sz="1600" kern="0" dirty="0">
                <a:latin typeface="微软雅黑" panose="020B0503020204020204" charset="-122"/>
                <a:ea typeface="微软雅黑" panose="020B0503020204020204" charset="-122"/>
                <a:sym typeface="+mn-ea"/>
              </a:rPr>
              <a:t>，教基</a:t>
            </a:r>
            <a:r>
              <a:rPr lang="en-US" altLang="zh-CN" sz="1600" kern="0" dirty="0">
                <a:latin typeface="微软雅黑" panose="020B0503020204020204" charset="-122"/>
                <a:ea typeface="微软雅黑" panose="020B0503020204020204" charset="-122"/>
                <a:sym typeface="+mn-ea"/>
              </a:rPr>
              <a:t>3339</a:t>
            </a:r>
            <a:endParaRPr lang="en-US" altLang="zh-CN" sz="1600" kern="0" dirty="0">
              <a:latin typeface="微软雅黑" panose="020B0503020204020204" charset="-122"/>
              <a:ea typeface="微软雅黑" panose="020B0503020204020204" charset="-122"/>
              <a:sym typeface="+mn-ea"/>
            </a:endParaRPr>
          </a:p>
          <a:p>
            <a:pPr marL="285750" lvl="0" indent="-285750">
              <a:lnSpc>
                <a:spcPts val="2800"/>
              </a:lnSpc>
              <a:spcAft>
                <a:spcPts val="1200"/>
              </a:spcAft>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修订内容：</a:t>
            </a:r>
            <a:r>
              <a:rPr lang="zh-CN" altLang="en-US" sz="1600" kern="0" dirty="0">
                <a:latin typeface="微软雅黑" panose="020B0503020204020204" charset="-122"/>
                <a:ea typeface="微软雅黑" panose="020B0503020204020204" charset="-122"/>
                <a:sym typeface="+mn-ea"/>
              </a:rPr>
              <a:t>将“专科起点本科”“第二学士学位”“预科生转入”调整为“生源类别”的其中数。</a:t>
            </a:r>
            <a:endParaRPr lang="zh-CN" altLang="en-US" sz="1600" kern="0" dirty="0">
              <a:latin typeface="微软雅黑" panose="020B0503020204020204" charset="-122"/>
              <a:ea typeface="微软雅黑" panose="020B0503020204020204" charset="-122"/>
              <a:sym typeface="+mn-ea"/>
            </a:endParaRPr>
          </a:p>
        </p:txBody>
      </p:sp>
      <p:cxnSp>
        <p:nvCxnSpPr>
          <p:cNvPr id="12" name="Straight Connector 239"/>
          <p:cNvCxnSpPr/>
          <p:nvPr/>
        </p:nvCxnSpPr>
        <p:spPr>
          <a:xfrm>
            <a:off x="8191627" y="1468563"/>
            <a:ext cx="0" cy="5004000"/>
          </a:xfrm>
          <a:prstGeom prst="line">
            <a:avLst/>
          </a:prstGeom>
          <a:noFill/>
          <a:ln w="6350" cap="flat" cmpd="sng" algn="ctr">
            <a:solidFill>
              <a:srgbClr val="FFFFFF">
                <a:lumMod val="75000"/>
              </a:srgbClr>
            </a:solidFill>
            <a:prstDash val="solid"/>
            <a:miter lim="800000"/>
            <a:tailEnd type="oval"/>
          </a:ln>
          <a:effectLst/>
        </p:spPr>
      </p:cxnSp>
      <p:sp>
        <p:nvSpPr>
          <p:cNvPr id="15" name="TextBox 213"/>
          <p:cNvSpPr txBox="1"/>
          <p:nvPr/>
        </p:nvSpPr>
        <p:spPr>
          <a:xfrm>
            <a:off x="8449752" y="1619368"/>
            <a:ext cx="3370392" cy="3139449"/>
          </a:xfrm>
          <a:prstGeom prst="rect">
            <a:avLst/>
          </a:prstGeom>
          <a:noFill/>
        </p:spPr>
        <p:txBody>
          <a:bodyPr wrap="square" lIns="0" tIns="0" rIns="0" bIns="0" rtlCol="0">
            <a:spAutoFit/>
          </a:bodyPr>
          <a:lstStyle/>
          <a:p>
            <a:pPr marL="285750" lvl="0" indent="-285750">
              <a:lnSpc>
                <a:spcPts val="2800"/>
              </a:lnSpc>
              <a:spcAft>
                <a:spcPts val="1200"/>
              </a:spcAft>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表号：</a:t>
            </a:r>
            <a:r>
              <a:rPr lang="zh-CN" altLang="en-US" sz="1600" kern="0" dirty="0">
                <a:latin typeface="微软雅黑" panose="020B0503020204020204" charset="-122"/>
                <a:ea typeface="微软雅黑" panose="020B0503020204020204" charset="-122"/>
                <a:sym typeface="+mn-ea"/>
              </a:rPr>
              <a:t>教基</a:t>
            </a:r>
            <a:r>
              <a:rPr lang="en-US" altLang="zh-CN" sz="1600" kern="0" dirty="0">
                <a:latin typeface="微软雅黑" panose="020B0503020204020204" charset="-122"/>
                <a:ea typeface="微软雅黑" panose="020B0503020204020204" charset="-122"/>
                <a:sym typeface="+mn-ea"/>
              </a:rPr>
              <a:t>8386</a:t>
            </a:r>
            <a:endParaRPr lang="en-US" altLang="zh-CN" sz="1600" kern="0" dirty="0">
              <a:latin typeface="微软雅黑" panose="020B0503020204020204" charset="-122"/>
              <a:ea typeface="微软雅黑" panose="020B0503020204020204" charset="-122"/>
              <a:sym typeface="+mn-ea"/>
            </a:endParaRPr>
          </a:p>
          <a:p>
            <a:pPr marL="285750" lvl="0" indent="-285750">
              <a:lnSpc>
                <a:spcPts val="2800"/>
              </a:lnSpc>
              <a:spcAft>
                <a:spcPts val="1200"/>
              </a:spcAft>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修订内容：</a:t>
            </a:r>
            <a:r>
              <a:rPr lang="zh-CN" altLang="en-US" sz="1600" kern="0" dirty="0">
                <a:latin typeface="微软雅黑" panose="020B0503020204020204" charset="-122"/>
                <a:ea typeface="微软雅黑" panose="020B0503020204020204" charset="-122"/>
                <a:sym typeface="+mn-ea"/>
              </a:rPr>
              <a:t>完善“专门实习用地”的填报说明。</a:t>
            </a:r>
            <a:endParaRPr lang="en-US" altLang="zh-CN" sz="1600" kern="0" dirty="0">
              <a:latin typeface="微软雅黑" panose="020B0503020204020204" charset="-122"/>
              <a:ea typeface="微软雅黑" panose="020B0503020204020204" charset="-122"/>
              <a:sym typeface="+mn-ea"/>
            </a:endParaRPr>
          </a:p>
          <a:p>
            <a:pPr marL="285750" lvl="0" indent="-285750">
              <a:lnSpc>
                <a:spcPts val="2800"/>
              </a:lnSpc>
              <a:spcAft>
                <a:spcPts val="1200"/>
              </a:spcAft>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填报说明：</a:t>
            </a:r>
            <a:r>
              <a:rPr lang="zh-CN" altLang="en-US" sz="1600" kern="0" dirty="0">
                <a:latin typeface="微软雅黑" panose="020B0503020204020204" charset="-122"/>
                <a:ea typeface="微软雅黑" panose="020B0503020204020204" charset="-122"/>
                <a:sym typeface="+mn-ea"/>
              </a:rPr>
              <a:t>（</a:t>
            </a:r>
            <a:r>
              <a:rPr lang="en-US" altLang="zh-CN" sz="1600" kern="0" dirty="0">
                <a:latin typeface="微软雅黑" panose="020B0503020204020204" charset="-122"/>
                <a:ea typeface="微软雅黑" panose="020B0503020204020204" charset="-122"/>
                <a:sym typeface="+mn-ea"/>
              </a:rPr>
              <a:t>7</a:t>
            </a:r>
            <a:r>
              <a:rPr lang="zh-CN" altLang="en-US" sz="1600" kern="0" dirty="0">
                <a:latin typeface="微软雅黑" panose="020B0503020204020204" charset="-122"/>
                <a:ea typeface="微软雅黑" panose="020B0503020204020204" charset="-122"/>
                <a:sym typeface="+mn-ea"/>
              </a:rPr>
              <a:t>）专门实习用地是指独立于主校区和分校区外，有学校产权的农场、林场、牧场、渔场、树木园、生物实习园等各种专门实习用地。</a:t>
            </a:r>
            <a:endParaRPr lang="zh-CN" altLang="en-US" sz="1600" kern="0" dirty="0">
              <a:latin typeface="微软雅黑" panose="020B0503020204020204" charset="-122"/>
              <a:ea typeface="微软雅黑" panose="020B0503020204020204" charset="-122"/>
              <a:sym typeface="+mn-ea"/>
            </a:endParaRPr>
          </a:p>
        </p:txBody>
      </p:sp>
      <p:sp>
        <p:nvSpPr>
          <p:cNvPr id="21" name="TextBox 24"/>
          <p:cNvSpPr txBox="1"/>
          <p:nvPr/>
        </p:nvSpPr>
        <p:spPr>
          <a:xfrm>
            <a:off x="789178" y="941570"/>
            <a:ext cx="1569660"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一、指标修订</a:t>
            </a:r>
            <a:endParaRPr lang="zh-CN" altLang="en-US" b="1" dirty="0">
              <a:solidFill>
                <a:srgbClr val="304371"/>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4624071" y="3886507"/>
            <a:ext cx="3441515" cy="2062231"/>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666749" y="1125537"/>
          <a:ext cx="10852152" cy="5532450"/>
        </p:xfrm>
        <a:graphic>
          <a:graphicData uri="http://schemas.openxmlformats.org/drawingml/2006/table">
            <a:tbl>
              <a:tblPr firstRow="1" firstCol="1" bandRow="1"/>
              <a:tblGrid>
                <a:gridCol w="2194305"/>
                <a:gridCol w="718412"/>
                <a:gridCol w="976693"/>
                <a:gridCol w="978864"/>
                <a:gridCol w="1195908"/>
                <a:gridCol w="1198078"/>
                <a:gridCol w="53638"/>
                <a:gridCol w="1594490"/>
                <a:gridCol w="1275347"/>
                <a:gridCol w="666417"/>
              </a:tblGrid>
              <a:tr h="176567">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指标名称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CN" sz="900" kern="100">
                          <a:effectLst/>
                          <a:latin typeface="Times New Roman" panose="02020603050405020304" pitchFamily="18" charset="0"/>
                          <a:ea typeface="宋体" panose="02010600030101010101" pitchFamily="2" charset="-122"/>
                        </a:rPr>
                        <a:t>代码</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上学年初在校生数</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增加学生数</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9050"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marL="19050"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440">
                <a:tc vMerge="1">
                  <a:tcPr/>
                </a:tc>
                <a:tc vMerge="1">
                  <a:tcPr/>
                </a:tc>
                <a:tc vMerge="1">
                  <a:tcPr/>
                </a:tc>
                <a:tc vMerge="1">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招生</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复学</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转入</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退役复学</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其他</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567">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甲</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乙</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3</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4</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5</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6</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7</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567">
                <a:tc>
                  <a:txBody>
                    <a:bodyPr/>
                    <a:lstStyle/>
                    <a:p>
                      <a:pPr algn="just">
                        <a:spcAft>
                          <a:spcPts val="0"/>
                        </a:spcAft>
                      </a:pPr>
                      <a:r>
                        <a:rPr lang="zh-CN" sz="900" kern="100" dirty="0">
                          <a:effectLst/>
                          <a:latin typeface="Times New Roman" panose="02020603050405020304" pitchFamily="18" charset="0"/>
                          <a:ea typeface="宋体" panose="02010600030101010101" pitchFamily="2" charset="-122"/>
                        </a:rPr>
                        <a:t>学前教育</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01</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w="12700" cap="flat" cmpd="sng" algn="ctr">
                      <a:solidFill>
                        <a:srgbClr val="000000"/>
                      </a:solidFill>
                      <a:prstDash val="solid"/>
                      <a:round/>
                      <a:headEnd type="none" w="med" len="med"/>
                      <a:tailEnd type="none" w="med" len="med"/>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w="12700" cap="flat" cmpd="sng" algn="ctr">
                      <a:solidFill>
                        <a:srgbClr val="000000"/>
                      </a:solidFill>
                      <a:prstDash val="solid"/>
                      <a:round/>
                      <a:headEnd type="none" w="med" len="med"/>
                      <a:tailEnd type="none" w="med" len="med"/>
                    </a:lnT>
                    <a:lnB>
                      <a:noFill/>
                    </a:lnB>
                  </a:tcPr>
                </a:tc>
              </a:tr>
              <a:tr h="176567">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02</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少数民族</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03</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小学</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04</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05</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少数民族</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06</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初中</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07</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08</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少数民族</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09</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altLang="en-US" sz="900" kern="100" dirty="0">
                          <a:effectLst/>
                          <a:latin typeface="Times New Roman" panose="02020603050405020304" pitchFamily="18" charset="0"/>
                          <a:ea typeface="宋体" panose="02010600030101010101" pitchFamily="2" charset="-122"/>
                        </a:rPr>
                        <a:t>普通</a:t>
                      </a:r>
                      <a:r>
                        <a:rPr lang="zh-CN" sz="900" kern="100" dirty="0">
                          <a:effectLst/>
                          <a:latin typeface="Times New Roman" panose="02020603050405020304" pitchFamily="18" charset="0"/>
                          <a:ea typeface="宋体" panose="02010600030101010101" pitchFamily="2" charset="-122"/>
                        </a:rPr>
                        <a:t>高中</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10</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11</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少数民族</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12</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特殊教育</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13</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14</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少数民族</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15</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中职全日制学生</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16</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17</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中职非全日制学生</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18</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19</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高职专科生</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20</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高职本科生</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21</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普通本科生</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22</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成人专科生</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23</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成人本科生</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24</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dirty="0">
                          <a:effectLst/>
                          <a:latin typeface="Times New Roman" panose="02020603050405020304" pitchFamily="18" charset="0"/>
                          <a:ea typeface="宋体" panose="02010600030101010101" pitchFamily="2" charset="-122"/>
                        </a:rPr>
                        <a:t>网络</a:t>
                      </a:r>
                      <a:r>
                        <a:rPr lang="zh-CN" altLang="en-US" sz="900" kern="100" dirty="0">
                          <a:effectLst/>
                          <a:latin typeface="Times New Roman" panose="02020603050405020304" pitchFamily="18" charset="0"/>
                          <a:ea typeface="宋体" panose="02010600030101010101" pitchFamily="2" charset="-122"/>
                        </a:rPr>
                        <a:t>（开放）</a:t>
                      </a:r>
                      <a:r>
                        <a:rPr lang="zh-CN" sz="900" kern="100" dirty="0">
                          <a:effectLst/>
                          <a:latin typeface="Times New Roman" panose="02020603050405020304" pitchFamily="18" charset="0"/>
                          <a:ea typeface="宋体" panose="02010600030101010101" pitchFamily="2" charset="-122"/>
                        </a:rPr>
                        <a:t>专科生</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25</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dirty="0">
                          <a:effectLst/>
                          <a:latin typeface="Times New Roman" panose="02020603050405020304" pitchFamily="18" charset="0"/>
                          <a:ea typeface="宋体" panose="02010600030101010101" pitchFamily="2" charset="-122"/>
                        </a:rPr>
                        <a:t>网络</a:t>
                      </a:r>
                      <a:r>
                        <a:rPr lang="zh-CN" altLang="en-US" sz="900" kern="100" dirty="0">
                          <a:effectLst/>
                          <a:latin typeface="Times New Roman" panose="02020603050405020304" pitchFamily="18" charset="0"/>
                          <a:ea typeface="宋体" panose="02010600030101010101" pitchFamily="2" charset="-122"/>
                        </a:rPr>
                        <a:t>（开放）</a:t>
                      </a:r>
                      <a:r>
                        <a:rPr lang="zh-CN" sz="900" kern="100" dirty="0">
                          <a:effectLst/>
                          <a:latin typeface="Times New Roman" panose="02020603050405020304" pitchFamily="18" charset="0"/>
                          <a:ea typeface="宋体" panose="02010600030101010101" pitchFamily="2" charset="-122"/>
                        </a:rPr>
                        <a:t>本科生</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26</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硕士研究生</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27</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a:noFill/>
                    </a:lnB>
                  </a:tcPr>
                </a:tc>
              </a:tr>
              <a:tr h="176567">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博士研究生</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28</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4119" marR="14119"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4721265" y="287020"/>
            <a:ext cx="2749471" cy="400110"/>
          </a:xfrm>
          <a:prstGeom prst="rect">
            <a:avLst/>
          </a:prstGeom>
        </p:spPr>
        <p:txBody>
          <a:bodyPr wrap="none">
            <a:spAutoFit/>
          </a:bodyPr>
          <a:lstStyle/>
          <a:p>
            <a:pPr algn="ctr"/>
            <a:r>
              <a:rPr lang="zh-CN" altLang="en-US" sz="2000" b="1" dirty="0">
                <a:solidFill>
                  <a:srgbClr val="304371"/>
                </a:solidFill>
                <a:cs typeface="+mn-ea"/>
                <a:sym typeface="+mn-lt"/>
              </a:rPr>
              <a:t>（四十）学生变动情况</a:t>
            </a:r>
            <a:endParaRPr lang="zh-CN" altLang="en-US" sz="2000" b="1" dirty="0">
              <a:solidFill>
                <a:srgbClr val="304371"/>
              </a:solidFill>
              <a:cs typeface="+mn-ea"/>
              <a:sym typeface="+mn-lt"/>
            </a:endParaRPr>
          </a:p>
        </p:txBody>
      </p:sp>
      <p:cxnSp>
        <p:nvCxnSpPr>
          <p:cNvPr id="4" name="Line 12"/>
          <p:cNvCxnSpPr>
            <a:cxnSpLocks noChangeShapeType="1"/>
          </p:cNvCxnSpPr>
          <p:nvPr/>
        </p:nvCxnSpPr>
        <p:spPr bwMode="auto">
          <a:xfrm>
            <a:off x="8805863" y="4733925"/>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cxnSp>
        <p:nvCxnSpPr>
          <p:cNvPr id="6" name="Line 12"/>
          <p:cNvCxnSpPr>
            <a:cxnSpLocks noChangeShapeType="1"/>
          </p:cNvCxnSpPr>
          <p:nvPr/>
        </p:nvCxnSpPr>
        <p:spPr bwMode="auto">
          <a:xfrm>
            <a:off x="8805863" y="4733925"/>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 name="Line 12"/>
          <p:cNvCxnSpPr>
            <a:cxnSpLocks noChangeShapeType="1"/>
          </p:cNvCxnSpPr>
          <p:nvPr/>
        </p:nvCxnSpPr>
        <p:spPr bwMode="auto">
          <a:xfrm>
            <a:off x="8164513" y="3884613"/>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grpSp>
        <p:nvGrpSpPr>
          <p:cNvPr id="8" name="组合 7"/>
          <p:cNvGrpSpPr/>
          <p:nvPr/>
        </p:nvGrpSpPr>
        <p:grpSpPr>
          <a:xfrm>
            <a:off x="673099" y="1260604"/>
            <a:ext cx="10839453" cy="1218436"/>
            <a:chOff x="660401" y="1066609"/>
            <a:chExt cx="10839453" cy="1353849"/>
          </a:xfrm>
        </p:grpSpPr>
        <p:grpSp>
          <p:nvGrpSpPr>
            <p:cNvPr id="10" name="组合 9"/>
            <p:cNvGrpSpPr/>
            <p:nvPr/>
          </p:nvGrpSpPr>
          <p:grpSpPr>
            <a:xfrm>
              <a:off x="660401" y="1413361"/>
              <a:ext cx="10839453" cy="1007097"/>
              <a:chOff x="660401" y="308005"/>
              <a:chExt cx="10839453" cy="1722542"/>
            </a:xfrm>
          </p:grpSpPr>
          <p:sp>
            <p:nvSpPr>
              <p:cNvPr id="12" name="矩形 11"/>
              <p:cNvSpPr/>
              <p:nvPr/>
            </p:nvSpPr>
            <p:spPr>
              <a:xfrm>
                <a:off x="660401" y="308005"/>
                <a:ext cx="10839453" cy="1722542"/>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3" name="矩形 12"/>
              <p:cNvSpPr/>
              <p:nvPr/>
            </p:nvSpPr>
            <p:spPr>
              <a:xfrm>
                <a:off x="666750" y="370052"/>
                <a:ext cx="10722611" cy="1469630"/>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）在校大学生应征入伍学生按照退役复学和应征入伍填报。不包含大学生新征入伍保留入学资格学生。</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2</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）退役复学和应征入伍由录取高等教育学校填报。</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1" name="矩形 10"/>
            <p:cNvSpPr/>
            <p:nvPr/>
          </p:nvSpPr>
          <p:spPr>
            <a:xfrm flipH="1">
              <a:off x="9740495" y="1066609"/>
              <a:ext cx="990427" cy="286931"/>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18" name="Line 12"/>
          <p:cNvCxnSpPr>
            <a:cxnSpLocks noChangeShapeType="1"/>
          </p:cNvCxnSpPr>
          <p:nvPr/>
        </p:nvCxnSpPr>
        <p:spPr bwMode="auto">
          <a:xfrm>
            <a:off x="8164513" y="3884613"/>
            <a:ext cx="0" cy="0"/>
          </a:xfrm>
          <a:prstGeom prst="line">
            <a:avLst/>
          </a:prstGeom>
          <a:noFill/>
          <a:ln w="9525">
            <a:solidFill>
              <a:srgbClr val="000000"/>
            </a:solidFill>
            <a:round/>
          </a:ln>
        </p:spPr>
      </p:cxnSp>
      <p:cxnSp>
        <p:nvCxnSpPr>
          <p:cNvPr id="16" name="Line 12"/>
          <p:cNvCxnSpPr>
            <a:cxnSpLocks noChangeShapeType="1"/>
          </p:cNvCxnSpPr>
          <p:nvPr/>
        </p:nvCxnSpPr>
        <p:spPr bwMode="auto">
          <a:xfrm>
            <a:off x="8164513" y="3884613"/>
            <a:ext cx="0" cy="0"/>
          </a:xfrm>
          <a:prstGeom prst="line">
            <a:avLst/>
          </a:prstGeom>
          <a:noFill/>
          <a:ln w="9525">
            <a:solidFill>
              <a:srgbClr val="000000"/>
            </a:solidFill>
            <a:rou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8"/>
                                        </p:tgtEl>
                                      </p:cBhvr>
                                    </p:animEffect>
                                    <p:set>
                                      <p:cBhvr>
                                        <p:cTn id="12"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80064" y="287020"/>
            <a:ext cx="4031873" cy="400110"/>
          </a:xfrm>
          <a:prstGeom prst="rect">
            <a:avLst/>
          </a:prstGeom>
        </p:spPr>
        <p:txBody>
          <a:bodyPr wrap="none">
            <a:spAutoFit/>
          </a:bodyPr>
          <a:lstStyle/>
          <a:p>
            <a:pPr algn="ctr"/>
            <a:r>
              <a:rPr lang="zh-CN" altLang="en-US" sz="2000" b="1" dirty="0">
                <a:solidFill>
                  <a:srgbClr val="304371"/>
                </a:solidFill>
                <a:cs typeface="+mn-ea"/>
                <a:sym typeface="+mn-lt"/>
              </a:rPr>
              <a:t>（四十）学生变动情况（接上页）</a:t>
            </a:r>
            <a:endParaRPr lang="zh-CN" altLang="en-US" sz="2000" b="1" dirty="0">
              <a:solidFill>
                <a:srgbClr val="304371"/>
              </a:solidFill>
              <a:cs typeface="+mn-ea"/>
              <a:sym typeface="+mn-lt"/>
            </a:endParaRPr>
          </a:p>
        </p:txBody>
      </p:sp>
      <p:cxnSp>
        <p:nvCxnSpPr>
          <p:cNvPr id="4" name="Line 12"/>
          <p:cNvCxnSpPr>
            <a:cxnSpLocks noChangeShapeType="1"/>
          </p:cNvCxnSpPr>
          <p:nvPr/>
        </p:nvCxnSpPr>
        <p:spPr bwMode="auto">
          <a:xfrm>
            <a:off x="8805863" y="4733925"/>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cxnSp>
        <p:nvCxnSpPr>
          <p:cNvPr id="6" name="Line 12"/>
          <p:cNvCxnSpPr>
            <a:cxnSpLocks noChangeShapeType="1"/>
          </p:cNvCxnSpPr>
          <p:nvPr/>
        </p:nvCxnSpPr>
        <p:spPr bwMode="auto">
          <a:xfrm>
            <a:off x="8805863" y="4733925"/>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sp>
        <p:nvSpPr>
          <p:cNvPr id="8" name="矩形 7"/>
          <p:cNvSpPr/>
          <p:nvPr/>
        </p:nvSpPr>
        <p:spPr>
          <a:xfrm>
            <a:off x="666750" y="1279904"/>
            <a:ext cx="646331" cy="281744"/>
          </a:xfrm>
          <a:prstGeom prst="rect">
            <a:avLst/>
          </a:prstGeom>
        </p:spPr>
        <p:txBody>
          <a:bodyPr wrap="none">
            <a:spAutoFit/>
          </a:bodyPr>
          <a:lstStyle/>
          <a:p>
            <a:pPr algn="just">
              <a:lnSpc>
                <a:spcPts val="1400"/>
              </a:lnSpc>
              <a:spcAft>
                <a:spcPts val="0"/>
              </a:spcAft>
            </a:pPr>
            <a:r>
              <a:rPr lang="zh-CN" altLang="zh-CN" kern="100" dirty="0">
                <a:cs typeface="+mn-ea"/>
                <a:sym typeface="+mn-lt"/>
              </a:rPr>
              <a:t>续表</a:t>
            </a:r>
            <a:endParaRPr lang="zh-CN" altLang="zh-CN" sz="2400" kern="100" dirty="0">
              <a:cs typeface="+mn-ea"/>
              <a:sym typeface="+mn-lt"/>
            </a:endParaRPr>
          </a:p>
        </p:txBody>
      </p:sp>
      <p:graphicFrame>
        <p:nvGraphicFramePr>
          <p:cNvPr id="3" name="表格 2"/>
          <p:cNvGraphicFramePr>
            <a:graphicFrameLocks noGrp="1"/>
          </p:cNvGraphicFramePr>
          <p:nvPr/>
        </p:nvGraphicFramePr>
        <p:xfrm>
          <a:off x="666750" y="1841057"/>
          <a:ext cx="10858500" cy="1311777"/>
        </p:xfrm>
        <a:graphic>
          <a:graphicData uri="http://schemas.openxmlformats.org/drawingml/2006/table">
            <a:tbl>
              <a:tblPr firstRow="1" firstCol="1" bandRow="1"/>
              <a:tblGrid>
                <a:gridCol w="1025042"/>
                <a:gridCol w="1022871"/>
                <a:gridCol w="1022871"/>
                <a:gridCol w="1022871"/>
                <a:gridCol w="1020699"/>
                <a:gridCol w="1020699"/>
                <a:gridCol w="1022871"/>
                <a:gridCol w="1025042"/>
                <a:gridCol w="1025042"/>
                <a:gridCol w="1650492"/>
              </a:tblGrid>
              <a:tr h="437259">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减少学生数</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c hMerge="1">
                  <a:tcPr/>
                </a:tc>
                <a:tc hMerge="1">
                  <a:tcPr/>
                </a:tc>
                <a:tc hMerge="1">
                  <a:tcPr/>
                </a:tc>
                <a:tc hMerge="1">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本学年初在校生数</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259">
                <a:tc vMerge="1">
                  <a:tcPr/>
                </a:tc>
                <a:tc>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毕业</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结业</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休学</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退学</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死亡</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转出</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应征入伍</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其他</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r>
              <a:tr h="437259">
                <a:tc>
                  <a:txBody>
                    <a:bodyPr/>
                    <a:lstStyle/>
                    <a:p>
                      <a:pPr algn="ctr">
                        <a:spcAft>
                          <a:spcPts val="0"/>
                        </a:spcAft>
                      </a:pPr>
                      <a:r>
                        <a:rPr lang="en-US" sz="900" kern="100">
                          <a:effectLst/>
                          <a:latin typeface="宋体" panose="02010600030101010101" pitchFamily="2" charset="-122"/>
                          <a:ea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11</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14</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15</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16</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17</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51824" y="287020"/>
            <a:ext cx="4288353" cy="400110"/>
          </a:xfrm>
          <a:prstGeom prst="rect">
            <a:avLst/>
          </a:prstGeom>
        </p:spPr>
        <p:txBody>
          <a:bodyPr wrap="none">
            <a:spAutoFit/>
          </a:bodyPr>
          <a:lstStyle/>
          <a:p>
            <a:pPr algn="ctr"/>
            <a:r>
              <a:rPr lang="zh-CN" altLang="en-US" sz="2000" b="1" dirty="0">
                <a:solidFill>
                  <a:srgbClr val="304371"/>
                </a:solidFill>
                <a:cs typeface="+mn-ea"/>
                <a:sym typeface="+mn-lt"/>
              </a:rPr>
              <a:t>（四十一）在校生中死亡的主要原因</a:t>
            </a:r>
            <a:endParaRPr lang="zh-CN" altLang="en-US" sz="2000" b="1" dirty="0">
              <a:solidFill>
                <a:srgbClr val="304371"/>
              </a:solidFill>
              <a:cs typeface="+mn-ea"/>
              <a:sym typeface="+mn-lt"/>
            </a:endParaRPr>
          </a:p>
        </p:txBody>
      </p:sp>
      <p:graphicFrame>
        <p:nvGraphicFramePr>
          <p:cNvPr id="3" name="表格 2"/>
          <p:cNvGraphicFramePr>
            <a:graphicFrameLocks noGrp="1"/>
          </p:cNvGraphicFramePr>
          <p:nvPr/>
        </p:nvGraphicFramePr>
        <p:xfrm>
          <a:off x="658813" y="998622"/>
          <a:ext cx="10874373" cy="5804080"/>
        </p:xfrm>
        <a:graphic>
          <a:graphicData uri="http://schemas.openxmlformats.org/drawingml/2006/table">
            <a:tbl>
              <a:tblPr firstRow="1" firstCol="1" bandRow="1"/>
              <a:tblGrid>
                <a:gridCol w="2013934"/>
                <a:gridCol w="469772"/>
                <a:gridCol w="469772"/>
                <a:gridCol w="700310"/>
                <a:gridCol w="702485"/>
                <a:gridCol w="702485"/>
                <a:gridCol w="702485"/>
                <a:gridCol w="702485"/>
                <a:gridCol w="702485"/>
                <a:gridCol w="865600"/>
                <a:gridCol w="865600"/>
                <a:gridCol w="750331"/>
                <a:gridCol w="702485"/>
                <a:gridCol w="524144"/>
              </a:tblGrid>
              <a:tr h="145520">
                <a:tc rowSpan="2">
                  <a:txBody>
                    <a:bodyPr/>
                    <a:lstStyle/>
                    <a:p>
                      <a:pPr algn="ctr">
                        <a:spcAft>
                          <a:spcPts val="0"/>
                        </a:spcAft>
                      </a:pPr>
                      <a:r>
                        <a:rPr lang="zh-CN" sz="900" kern="0" dirty="0">
                          <a:effectLst/>
                          <a:latin typeface="Times New Roman" panose="02020603050405020304" pitchFamily="18" charset="0"/>
                          <a:ea typeface="宋体" panose="02010600030101010101" pitchFamily="2" charset="-122"/>
                        </a:rPr>
                        <a:t>指标名称</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代码</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合计</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事故灾难类</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gridSpan="3">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社会安全类</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221353">
                <a:tc vMerge="1">
                  <a:tcPr/>
                </a:tc>
                <a:tc vMerge="1">
                  <a:tcPr/>
                </a:tc>
                <a:tc vMerge="1">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溺水</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交通</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拥挤踩踏</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房屋倒塌</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坠楼坠崖</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中毒</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爆炸</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火灾</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打架斗殴</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校园伤害</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刑事案件</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20">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甲</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乙</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3</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4</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5</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6</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7</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8</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9</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10</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11</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12</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20">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学前教育</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01</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solidFill>
                        <a:srgbClr val="000000"/>
                      </a:solidFill>
                      <a:prstDash val="solid"/>
                      <a:round/>
                      <a:headEnd type="none" w="med" len="med"/>
                      <a:tailEnd type="none" w="med" len="med"/>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02</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03</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小学</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04</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05</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06</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初中</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07</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08</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09</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普通高中</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10</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11</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12</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特殊教育</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13</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14</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15</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中职全日制学生</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16</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17</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18</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中职非全日制学生</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19</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20</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21</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高职专科生</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22</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23</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24</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高职本科生</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25</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26</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27</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普通本科生</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28</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29</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30</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硕士研究生</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31</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32</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no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no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noFill/>
                      <a:prstDash val="solid"/>
                      <a:round/>
                      <a:headEnd type="none" w="med" len="med"/>
                      <a:tailEnd type="none" w="med" len="med"/>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33</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5520">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博士研究生</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34</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35</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a:noFill/>
                    </a:lnB>
                  </a:tcPr>
                </a:tc>
              </a:tr>
              <a:tr h="145520">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36</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48148" marR="48148"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pSp>
        <p:nvGrpSpPr>
          <p:cNvPr id="4" name="组合 3"/>
          <p:cNvGrpSpPr/>
          <p:nvPr/>
        </p:nvGrpSpPr>
        <p:grpSpPr>
          <a:xfrm>
            <a:off x="543560" y="312332"/>
            <a:ext cx="10891859" cy="1090247"/>
            <a:chOff x="660401" y="19624"/>
            <a:chExt cx="10891859" cy="1211416"/>
          </a:xfrm>
        </p:grpSpPr>
        <p:grpSp>
          <p:nvGrpSpPr>
            <p:cNvPr id="5" name="组合 4"/>
            <p:cNvGrpSpPr/>
            <p:nvPr/>
          </p:nvGrpSpPr>
          <p:grpSpPr>
            <a:xfrm>
              <a:off x="660401" y="524650"/>
              <a:ext cx="10891859" cy="706390"/>
              <a:chOff x="660401" y="-1212053"/>
              <a:chExt cx="10891859" cy="1208216"/>
            </a:xfrm>
          </p:grpSpPr>
          <p:sp>
            <p:nvSpPr>
              <p:cNvPr id="7" name="矩形 6"/>
              <p:cNvSpPr/>
              <p:nvPr/>
            </p:nvSpPr>
            <p:spPr>
              <a:xfrm>
                <a:off x="693760" y="-1192491"/>
                <a:ext cx="10858500" cy="1188654"/>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4</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）学生死亡原因以公安、司法、医院等有关部门提供的认定结果为依据。</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（新增指标解释）</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sp>
            <p:nvSpPr>
              <p:cNvPr id="8" name="矩形 7"/>
              <p:cNvSpPr/>
              <p:nvPr/>
            </p:nvSpPr>
            <p:spPr>
              <a:xfrm>
                <a:off x="660401" y="-1212053"/>
                <a:ext cx="10722611" cy="767721"/>
              </a:xfrm>
              <a:prstGeom prst="rect">
                <a:avLst/>
              </a:prstGeom>
            </p:spPr>
            <p:txBody>
              <a:bodyPr wrap="square">
                <a:spAutoFit/>
              </a:bodyPr>
              <a:lstStyle/>
              <a:p>
                <a:pPr>
                  <a:lnSpc>
                    <a:spcPct val="150000"/>
                  </a:lnSpc>
                </a:pP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6" name="矩形 5"/>
            <p:cNvSpPr/>
            <p:nvPr/>
          </p:nvSpPr>
          <p:spPr>
            <a:xfrm>
              <a:off x="5401762" y="19624"/>
              <a:ext cx="2955255" cy="41645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10621" y="287020"/>
            <a:ext cx="5570757" cy="400110"/>
          </a:xfrm>
          <a:prstGeom prst="rect">
            <a:avLst/>
          </a:prstGeom>
        </p:spPr>
        <p:txBody>
          <a:bodyPr wrap="none">
            <a:spAutoFit/>
          </a:bodyPr>
          <a:lstStyle/>
          <a:p>
            <a:pPr algn="ctr"/>
            <a:r>
              <a:rPr lang="zh-CN" altLang="en-US" sz="2000" b="1" dirty="0">
                <a:solidFill>
                  <a:srgbClr val="304371"/>
                </a:solidFill>
                <a:cs typeface="+mn-ea"/>
                <a:sym typeface="+mn-lt"/>
              </a:rPr>
              <a:t>（四十一）在校生中死亡的主要原因（接上页）</a:t>
            </a:r>
            <a:endParaRPr lang="zh-CN" altLang="en-US" sz="2000" b="1" dirty="0">
              <a:solidFill>
                <a:srgbClr val="304371"/>
              </a:solidFill>
              <a:cs typeface="+mn-ea"/>
              <a:sym typeface="+mn-lt"/>
            </a:endParaRPr>
          </a:p>
        </p:txBody>
      </p:sp>
      <p:sp>
        <p:nvSpPr>
          <p:cNvPr id="5" name="矩形 4"/>
          <p:cNvSpPr/>
          <p:nvPr/>
        </p:nvSpPr>
        <p:spPr>
          <a:xfrm>
            <a:off x="660400" y="1523704"/>
            <a:ext cx="646331" cy="281744"/>
          </a:xfrm>
          <a:prstGeom prst="rect">
            <a:avLst/>
          </a:prstGeom>
        </p:spPr>
        <p:txBody>
          <a:bodyPr wrap="none">
            <a:spAutoFit/>
          </a:bodyPr>
          <a:lstStyle/>
          <a:p>
            <a:pPr algn="just">
              <a:lnSpc>
                <a:spcPts val="1400"/>
              </a:lnSpc>
              <a:spcAft>
                <a:spcPts val="0"/>
              </a:spcAft>
            </a:pPr>
            <a:r>
              <a:rPr lang="zh-CN" altLang="zh-CN" kern="100" dirty="0">
                <a:cs typeface="+mn-ea"/>
                <a:sym typeface="+mn-lt"/>
              </a:rPr>
              <a:t>续表</a:t>
            </a:r>
            <a:endParaRPr lang="zh-CN" altLang="zh-CN" sz="2400" kern="100" dirty="0">
              <a:cs typeface="+mn-ea"/>
              <a:sym typeface="+mn-lt"/>
            </a:endParaRPr>
          </a:p>
        </p:txBody>
      </p:sp>
      <p:graphicFrame>
        <p:nvGraphicFramePr>
          <p:cNvPr id="2" name="表格 1"/>
          <p:cNvGraphicFramePr>
            <a:graphicFrameLocks noGrp="1"/>
          </p:cNvGraphicFramePr>
          <p:nvPr/>
        </p:nvGraphicFramePr>
        <p:xfrm>
          <a:off x="660401" y="1997242"/>
          <a:ext cx="10858498" cy="1645032"/>
        </p:xfrm>
        <a:graphic>
          <a:graphicData uri="http://schemas.openxmlformats.org/drawingml/2006/table">
            <a:tbl>
              <a:tblPr firstRow="1" firstCol="1" bandRow="1"/>
              <a:tblGrid>
                <a:gridCol w="903427"/>
                <a:gridCol w="903427"/>
                <a:gridCol w="903427"/>
                <a:gridCol w="903427"/>
                <a:gridCol w="903427"/>
                <a:gridCol w="903427"/>
                <a:gridCol w="903427"/>
                <a:gridCol w="914286"/>
                <a:gridCol w="903427"/>
                <a:gridCol w="903427"/>
                <a:gridCol w="903427"/>
                <a:gridCol w="909942"/>
              </a:tblGrid>
              <a:tr h="548344">
                <a:tc gridSpan="8">
                  <a:txBody>
                    <a:bodyPr/>
                    <a:lstStyle/>
                    <a:p>
                      <a:pPr algn="ctr">
                        <a:lnSpc>
                          <a:spcPts val="22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自然灾害类</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gridSpan="4">
                  <a:txBody>
                    <a:bodyPr/>
                    <a:lstStyle/>
                    <a:p>
                      <a:pPr algn="ctr">
                        <a:lnSpc>
                          <a:spcPts val="2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其他</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r>
              <a:tr h="548344">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山体滑坡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泥石流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洪水</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地震</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暴雨</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冰雹</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雪灾</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龙卷风</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自杀</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猝死</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传染病</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其他</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344">
                <a:tc>
                  <a:txBody>
                    <a:bodyPr/>
                    <a:lstStyle/>
                    <a:p>
                      <a:pPr algn="ctr">
                        <a:spcAft>
                          <a:spcPts val="0"/>
                        </a:spcAft>
                      </a:pPr>
                      <a:r>
                        <a:rPr lang="en-US" sz="900" kern="0">
                          <a:effectLst/>
                          <a:latin typeface="宋体" panose="02010600030101010101" pitchFamily="2" charset="-122"/>
                          <a:ea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20</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21</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22</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23</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24</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695343" y="287020"/>
            <a:ext cx="4801314" cy="400110"/>
          </a:xfrm>
          <a:prstGeom prst="rect">
            <a:avLst/>
          </a:prstGeom>
        </p:spPr>
        <p:txBody>
          <a:bodyPr wrap="none">
            <a:spAutoFit/>
          </a:bodyPr>
          <a:lstStyle/>
          <a:p>
            <a:pPr algn="ctr"/>
            <a:r>
              <a:rPr lang="zh-CN" altLang="en-US" sz="2000" b="1" dirty="0">
                <a:solidFill>
                  <a:srgbClr val="304371"/>
                </a:solidFill>
                <a:cs typeface="+mn-ea"/>
                <a:sym typeface="+mn-lt"/>
              </a:rPr>
              <a:t>（四十二）基础教育学生退学的主要原因</a:t>
            </a:r>
            <a:endParaRPr lang="zh-CN" altLang="en-US" sz="2000" b="1" dirty="0">
              <a:solidFill>
                <a:srgbClr val="304371"/>
              </a:solidFill>
              <a:cs typeface="+mn-ea"/>
              <a:sym typeface="+mn-lt"/>
            </a:endParaRPr>
          </a:p>
        </p:txBody>
      </p:sp>
      <p:cxnSp>
        <p:nvCxnSpPr>
          <p:cNvPr id="4" name="Line 4"/>
          <p:cNvCxnSpPr>
            <a:cxnSpLocks noChangeShapeType="1"/>
          </p:cNvCxnSpPr>
          <p:nvPr/>
        </p:nvCxnSpPr>
        <p:spPr bwMode="auto">
          <a:xfrm>
            <a:off x="6937375" y="5351463"/>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cxnSp>
        <p:nvCxnSpPr>
          <p:cNvPr id="6" name="Line 4"/>
          <p:cNvCxnSpPr>
            <a:cxnSpLocks noChangeShapeType="1"/>
          </p:cNvCxnSpPr>
          <p:nvPr/>
        </p:nvCxnSpPr>
        <p:spPr bwMode="auto">
          <a:xfrm>
            <a:off x="6937375" y="5351463"/>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cxnSp>
        <p:nvCxnSpPr>
          <p:cNvPr id="7" name="Line 4"/>
          <p:cNvCxnSpPr>
            <a:cxnSpLocks noChangeShapeType="1"/>
          </p:cNvCxnSpPr>
          <p:nvPr/>
        </p:nvCxnSpPr>
        <p:spPr bwMode="auto">
          <a:xfrm>
            <a:off x="6759575" y="4981575"/>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cxnSp>
        <p:nvCxnSpPr>
          <p:cNvPr id="8" name="Line 4"/>
          <p:cNvCxnSpPr>
            <a:cxnSpLocks noChangeShapeType="1"/>
          </p:cNvCxnSpPr>
          <p:nvPr/>
        </p:nvCxnSpPr>
        <p:spPr bwMode="auto">
          <a:xfrm>
            <a:off x="6759575" y="4981575"/>
            <a:ext cx="0" cy="0"/>
          </a:xfrm>
          <a:prstGeom prst="line">
            <a:avLst/>
          </a:prstGeom>
          <a:noFill/>
          <a:ln w="9525">
            <a:solidFill>
              <a:srgbClr val="000000"/>
            </a:solidFill>
            <a:round/>
          </a:ln>
        </p:spPr>
      </p:cxnSp>
      <p:graphicFrame>
        <p:nvGraphicFramePr>
          <p:cNvPr id="2" name="表格 1"/>
          <p:cNvGraphicFramePr>
            <a:graphicFrameLocks noGrp="1"/>
          </p:cNvGraphicFramePr>
          <p:nvPr/>
        </p:nvGraphicFramePr>
        <p:xfrm>
          <a:off x="658813" y="1125539"/>
          <a:ext cx="10874377" cy="5075234"/>
        </p:xfrm>
        <a:graphic>
          <a:graphicData uri="http://schemas.openxmlformats.org/drawingml/2006/table">
            <a:tbl>
              <a:tblPr firstRow="1" firstCol="1" bandRow="1"/>
              <a:tblGrid>
                <a:gridCol w="1955213"/>
                <a:gridCol w="680736"/>
                <a:gridCol w="1176608"/>
                <a:gridCol w="1176608"/>
                <a:gridCol w="1176608"/>
                <a:gridCol w="1176608"/>
                <a:gridCol w="1178782"/>
                <a:gridCol w="1178782"/>
                <a:gridCol w="1174432"/>
              </a:tblGrid>
              <a:tr h="966346">
                <a:tc>
                  <a:txBody>
                    <a:bodyPr/>
                    <a:lstStyle/>
                    <a:p>
                      <a:pPr algn="ctr">
                        <a:lnSpc>
                          <a:spcPts val="1200"/>
                        </a:lnSpc>
                        <a:spcAft>
                          <a:spcPts val="0"/>
                        </a:spcAft>
                      </a:pPr>
                      <a:r>
                        <a:rPr lang="zh-CN" sz="900" kern="100">
                          <a:effectLst/>
                          <a:latin typeface="Times New Roman" panose="02020603050405020304" pitchFamily="18" charset="0"/>
                          <a:ea typeface="宋体" panose="02010600030101010101" pitchFamily="2" charset="-122"/>
                        </a:rPr>
                        <a:t>指标名称</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合计</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失能</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家庭</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厌学</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路途遥远</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出国</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其他</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224">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5</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6</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7</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72">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小学</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w="12700" cap="flat" cmpd="sng" algn="ctr">
                      <a:solidFill>
                        <a:srgbClr val="000000"/>
                      </a:solidFill>
                      <a:prstDash val="solid"/>
                      <a:round/>
                      <a:headEnd type="none" w="med" len="med"/>
                      <a:tailEnd type="none" w="med" len="med"/>
                    </a:lnT>
                    <a:lnB>
                      <a:noFill/>
                    </a:lnB>
                  </a:tcPr>
                </a:tc>
              </a:tr>
              <a:tr h="315472">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r>
              <a:tr h="315472">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少数民族</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r>
              <a:tr h="315472">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初中</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r>
              <a:tr h="315472">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r>
              <a:tr h="315472">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少数民族</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r>
              <a:tr h="315472">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高中</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r>
              <a:tr h="315472">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r>
              <a:tr h="315472">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少数民族</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r>
              <a:tr h="315472">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特殊教育</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r>
              <a:tr h="315472">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a:noFill/>
                    </a:lnB>
                  </a:tcPr>
                </a:tc>
              </a:tr>
              <a:tr h="315472">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少数民族</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12</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59" marR="18459"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cxnSp>
        <p:nvCxnSpPr>
          <p:cNvPr id="10" name="Line 4"/>
          <p:cNvCxnSpPr>
            <a:cxnSpLocks noChangeShapeType="1"/>
          </p:cNvCxnSpPr>
          <p:nvPr/>
        </p:nvCxnSpPr>
        <p:spPr bwMode="auto">
          <a:xfrm>
            <a:off x="6759575" y="4981575"/>
            <a:ext cx="0" cy="0"/>
          </a:xfrm>
          <a:prstGeom prst="line">
            <a:avLst/>
          </a:prstGeom>
          <a:noFill/>
          <a:ln w="9525">
            <a:solidFill>
              <a:srgbClr val="000000"/>
            </a:solidFill>
            <a:round/>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69421" y="287020"/>
            <a:ext cx="6853158" cy="400110"/>
          </a:xfrm>
          <a:prstGeom prst="rect">
            <a:avLst/>
          </a:prstGeom>
        </p:spPr>
        <p:txBody>
          <a:bodyPr wrap="none">
            <a:spAutoFit/>
          </a:bodyPr>
          <a:lstStyle/>
          <a:p>
            <a:pPr algn="ctr"/>
            <a:r>
              <a:rPr lang="zh-CN" altLang="en-US" sz="2000" b="1" dirty="0">
                <a:solidFill>
                  <a:srgbClr val="304371"/>
                </a:solidFill>
                <a:cs typeface="+mn-ea"/>
                <a:sym typeface="+mn-lt"/>
              </a:rPr>
              <a:t>（四十三）职业教育学生、高等教育学生休退学的主要原因</a:t>
            </a:r>
            <a:endParaRPr lang="zh-CN" altLang="en-US" sz="2000" b="1" dirty="0">
              <a:solidFill>
                <a:srgbClr val="304371"/>
              </a:solidFill>
              <a:cs typeface="+mn-ea"/>
              <a:sym typeface="+mn-lt"/>
            </a:endParaRPr>
          </a:p>
        </p:txBody>
      </p:sp>
      <p:cxnSp>
        <p:nvCxnSpPr>
          <p:cNvPr id="4" name="直接连接符 3"/>
          <p:cNvCxnSpPr>
            <a:cxnSpLocks noChangeShapeType="1"/>
          </p:cNvCxnSpPr>
          <p:nvPr/>
        </p:nvCxnSpPr>
        <p:spPr bwMode="auto">
          <a:xfrm>
            <a:off x="6938963" y="5699125"/>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cxnSp>
        <p:nvCxnSpPr>
          <p:cNvPr id="5" name="直接连接符 4"/>
          <p:cNvCxnSpPr>
            <a:cxnSpLocks noChangeShapeType="1"/>
          </p:cNvCxnSpPr>
          <p:nvPr/>
        </p:nvCxnSpPr>
        <p:spPr bwMode="auto">
          <a:xfrm>
            <a:off x="6938963" y="5699125"/>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cxnSp>
        <p:nvCxnSpPr>
          <p:cNvPr id="13" name="直接连接符 12"/>
          <p:cNvCxnSpPr>
            <a:cxnSpLocks noChangeShapeType="1"/>
          </p:cNvCxnSpPr>
          <p:nvPr/>
        </p:nvCxnSpPr>
        <p:spPr bwMode="auto">
          <a:xfrm>
            <a:off x="6938963" y="5699125"/>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cxnSp>
        <p:nvCxnSpPr>
          <p:cNvPr id="14" name="直接连接符 13"/>
          <p:cNvCxnSpPr>
            <a:cxnSpLocks noChangeShapeType="1"/>
          </p:cNvCxnSpPr>
          <p:nvPr/>
        </p:nvCxnSpPr>
        <p:spPr bwMode="auto">
          <a:xfrm>
            <a:off x="6938963" y="5699125"/>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a:off x="6761163" y="5330825"/>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6761163" y="5330825"/>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cxnSp>
      <p:cxnSp>
        <p:nvCxnSpPr>
          <p:cNvPr id="11" name="直接连接符 10"/>
          <p:cNvCxnSpPr>
            <a:cxnSpLocks noChangeShapeType="1"/>
          </p:cNvCxnSpPr>
          <p:nvPr/>
        </p:nvCxnSpPr>
        <p:spPr bwMode="auto">
          <a:xfrm>
            <a:off x="6761163" y="5330825"/>
            <a:ext cx="0" cy="0"/>
          </a:xfrm>
          <a:prstGeom prst="line">
            <a:avLst/>
          </a:prstGeom>
          <a:noFill/>
          <a:ln w="9525">
            <a:solidFill>
              <a:srgbClr val="000000"/>
            </a:solidFill>
            <a:round/>
          </a:ln>
        </p:spPr>
      </p:cxnSp>
      <p:cxnSp>
        <p:nvCxnSpPr>
          <p:cNvPr id="12" name="直接连接符 11"/>
          <p:cNvCxnSpPr>
            <a:cxnSpLocks noChangeShapeType="1"/>
          </p:cNvCxnSpPr>
          <p:nvPr/>
        </p:nvCxnSpPr>
        <p:spPr bwMode="auto">
          <a:xfrm>
            <a:off x="6761163" y="5330825"/>
            <a:ext cx="0" cy="0"/>
          </a:xfrm>
          <a:prstGeom prst="line">
            <a:avLst/>
          </a:prstGeom>
          <a:noFill/>
          <a:ln w="9525">
            <a:solidFill>
              <a:srgbClr val="000000"/>
            </a:solidFill>
            <a:round/>
          </a:ln>
        </p:spPr>
      </p:cxnSp>
      <p:graphicFrame>
        <p:nvGraphicFramePr>
          <p:cNvPr id="3" name="表格 2"/>
          <p:cNvGraphicFramePr>
            <a:graphicFrameLocks noGrp="1"/>
          </p:cNvGraphicFramePr>
          <p:nvPr/>
        </p:nvGraphicFramePr>
        <p:xfrm>
          <a:off x="658813" y="1125538"/>
          <a:ext cx="10874375" cy="4553364"/>
        </p:xfrm>
        <a:graphic>
          <a:graphicData uri="http://schemas.openxmlformats.org/drawingml/2006/table">
            <a:tbl>
              <a:tblPr firstRow="1" firstCol="1" bandRow="1"/>
              <a:tblGrid>
                <a:gridCol w="2382440"/>
                <a:gridCol w="539586"/>
                <a:gridCol w="1135739"/>
                <a:gridCol w="1137915"/>
                <a:gridCol w="1137915"/>
                <a:gridCol w="1135739"/>
                <a:gridCol w="1137915"/>
                <a:gridCol w="1137915"/>
                <a:gridCol w="1129211"/>
              </a:tblGrid>
              <a:tr h="309584">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合计</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患病</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停学实践（求职）</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贫困</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学习成绩不好</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出国</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其他</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594">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5</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6</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7</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926">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中职全日制学生</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a:t>
                      </a:r>
                      <a:r>
                        <a:rPr lang="en-US" sz="900" kern="100">
                          <a:effectLst/>
                          <a:latin typeface="宋体" panose="02010600030101010101" pitchFamily="2" charset="-122"/>
                          <a:ea typeface="宋体" panose="02010600030101010101" pitchFamily="2" charset="-122"/>
                          <a:cs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r>
              <a:tr h="352926">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中职非全日制学生</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52926">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高职专科学生</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52926">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高职本科学生</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52926">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普通本科生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52926">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成人专科生</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52926">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成人本科生</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52926">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网络</a:t>
                      </a:r>
                      <a:r>
                        <a:rPr lang="zh-CN" altLang="en-US" sz="900" kern="100" dirty="0">
                          <a:effectLst/>
                          <a:latin typeface="Times New Roman" panose="02020603050405020304" pitchFamily="18" charset="0"/>
                          <a:ea typeface="宋体" panose="02010600030101010101" pitchFamily="2" charset="-122"/>
                          <a:cs typeface="宋体" panose="02010600030101010101" pitchFamily="2" charset="-122"/>
                        </a:rPr>
                        <a:t>（开放）</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专科生</a:t>
                      </a:r>
                      <a:endParaRPr lang="zh-CN" sz="100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52926">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网络</a:t>
                      </a:r>
                      <a:r>
                        <a:rPr lang="zh-CN" altLang="en-US" sz="900" kern="100" dirty="0">
                          <a:effectLst/>
                          <a:latin typeface="Times New Roman" panose="02020603050405020304" pitchFamily="18" charset="0"/>
                          <a:ea typeface="宋体" panose="02010600030101010101" pitchFamily="2" charset="-122"/>
                          <a:cs typeface="宋体" panose="02010600030101010101" pitchFamily="2" charset="-122"/>
                        </a:rPr>
                        <a:t>（开放）</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本科生</a:t>
                      </a:r>
                      <a:endParaRPr lang="zh-CN" sz="100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52926">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硕士研究生</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52926">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博士研究生</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cxnSp>
        <p:nvCxnSpPr>
          <p:cNvPr id="17" name="直接连接符 16"/>
          <p:cNvCxnSpPr>
            <a:cxnSpLocks noChangeShapeType="1"/>
          </p:cNvCxnSpPr>
          <p:nvPr/>
        </p:nvCxnSpPr>
        <p:spPr bwMode="auto">
          <a:xfrm>
            <a:off x="6761163" y="5330825"/>
            <a:ext cx="0" cy="0"/>
          </a:xfrm>
          <a:prstGeom prst="line">
            <a:avLst/>
          </a:prstGeom>
          <a:noFill/>
          <a:ln w="9525">
            <a:solidFill>
              <a:srgbClr val="000000"/>
            </a:solidFill>
            <a:round/>
          </a:ln>
        </p:spPr>
      </p:cxnSp>
      <p:cxnSp>
        <p:nvCxnSpPr>
          <p:cNvPr id="18" name="直接连接符 17"/>
          <p:cNvCxnSpPr>
            <a:cxnSpLocks noChangeShapeType="1"/>
          </p:cNvCxnSpPr>
          <p:nvPr/>
        </p:nvCxnSpPr>
        <p:spPr bwMode="auto">
          <a:xfrm>
            <a:off x="6761163" y="5330825"/>
            <a:ext cx="0" cy="0"/>
          </a:xfrm>
          <a:prstGeom prst="line">
            <a:avLst/>
          </a:prstGeom>
          <a:noFill/>
          <a:ln w="9525">
            <a:solidFill>
              <a:srgbClr val="000000"/>
            </a:solidFill>
            <a:roun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51823" y="287020"/>
            <a:ext cx="4288353" cy="400110"/>
          </a:xfrm>
          <a:prstGeom prst="rect">
            <a:avLst/>
          </a:prstGeom>
        </p:spPr>
        <p:txBody>
          <a:bodyPr wrap="none">
            <a:spAutoFit/>
          </a:bodyPr>
          <a:lstStyle/>
          <a:p>
            <a:pPr algn="ctr"/>
            <a:r>
              <a:rPr lang="zh-CN" altLang="en-US" sz="2000" b="1" dirty="0">
                <a:solidFill>
                  <a:srgbClr val="304371"/>
                </a:solidFill>
                <a:cs typeface="+mn-ea"/>
                <a:sym typeface="+mn-lt"/>
              </a:rPr>
              <a:t>（四十四）职业教育招生中其他情况</a:t>
            </a:r>
            <a:endParaRPr lang="zh-CN" altLang="en-US" sz="2000" b="1" dirty="0">
              <a:solidFill>
                <a:srgbClr val="304371"/>
              </a:solidFill>
              <a:cs typeface="+mn-ea"/>
              <a:sym typeface="+mn-lt"/>
            </a:endParaRPr>
          </a:p>
        </p:txBody>
      </p:sp>
      <p:graphicFrame>
        <p:nvGraphicFramePr>
          <p:cNvPr id="4" name="表格 3"/>
          <p:cNvGraphicFramePr>
            <a:graphicFrameLocks noGrp="1"/>
          </p:cNvGraphicFramePr>
          <p:nvPr/>
        </p:nvGraphicFramePr>
        <p:xfrm>
          <a:off x="658814" y="1125537"/>
          <a:ext cx="10874375" cy="4445085"/>
        </p:xfrm>
        <a:graphic>
          <a:graphicData uri="http://schemas.openxmlformats.org/drawingml/2006/table">
            <a:tbl>
              <a:tblPr firstRow="1" firstCol="1" bandRow="1"/>
              <a:tblGrid>
                <a:gridCol w="2712612"/>
                <a:gridCol w="813566"/>
                <a:gridCol w="1892520"/>
                <a:gridCol w="2062194"/>
                <a:gridCol w="1720670"/>
                <a:gridCol w="1672813"/>
              </a:tblGrid>
              <a:tr h="820221">
                <a:tc>
                  <a:txBody>
                    <a:bodyPr/>
                    <a:lstStyle/>
                    <a:p>
                      <a:pPr algn="ctr">
                        <a:lnSpc>
                          <a:spcPts val="1400"/>
                        </a:lnSpc>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rPr>
                        <a:t>指标名称</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rPr>
                        <a:t>退役军人</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rPr>
                        <a:t>下岗失业人员</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rPr>
                        <a:t>农民工</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rPr>
                        <a:t>高素质农民</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6216">
                <a:tc>
                  <a:txBody>
                    <a:bodyPr/>
                    <a:lstStyle/>
                    <a:p>
                      <a:pPr algn="ctr">
                        <a:lnSpc>
                          <a:spcPts val="1400"/>
                        </a:lnSpc>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2</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6216">
                <a:tc>
                  <a:txBody>
                    <a:bodyPr/>
                    <a:lstStyle/>
                    <a:p>
                      <a:pPr algn="just">
                        <a:lnSpc>
                          <a:spcPts val="1400"/>
                        </a:lnSpc>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rPr>
                        <a:t>中职全日制学生</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699" marR="6669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699" marR="6669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699" marR="6669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699" marR="66699" marT="0" marB="0">
                    <a:lnL>
                      <a:noFill/>
                    </a:lnL>
                    <a:lnR>
                      <a:noFill/>
                    </a:lnR>
                    <a:lnT w="12700" cap="flat" cmpd="sng" algn="ctr">
                      <a:solidFill>
                        <a:srgbClr val="000000"/>
                      </a:solidFill>
                      <a:prstDash val="solid"/>
                      <a:round/>
                      <a:headEnd type="none" w="med" len="med"/>
                      <a:tailEnd type="none" w="med" len="med"/>
                    </a:lnT>
                    <a:lnB>
                      <a:noFill/>
                    </a:lnB>
                  </a:tcPr>
                </a:tc>
              </a:tr>
              <a:tr h="906216">
                <a:tc>
                  <a:txBody>
                    <a:bodyPr/>
                    <a:lstStyle/>
                    <a:p>
                      <a:pPr algn="just">
                        <a:lnSpc>
                          <a:spcPts val="1400"/>
                        </a:lnSpc>
                        <a:spcAft>
                          <a:spcPts val="0"/>
                        </a:spcAft>
                        <a:tabLst>
                          <a:tab pos="685800" algn="l"/>
                          <a:tab pos="1239520" algn="l"/>
                          <a:tab pos="1744980" algn="l"/>
                          <a:tab pos="2250440" algn="l"/>
                          <a:tab pos="2717800" algn="l"/>
                          <a:tab pos="3185160" algn="l"/>
                        </a:tabLst>
                      </a:pPr>
                      <a:r>
                        <a:rPr lang="zh-CN" sz="900" kern="100">
                          <a:effectLst/>
                          <a:latin typeface="Times New Roman" panose="02020603050405020304" pitchFamily="18" charset="0"/>
                          <a:ea typeface="宋体" panose="02010600030101010101" pitchFamily="2" charset="-122"/>
                        </a:rPr>
                        <a:t>中职非全日制学生</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699" marR="6669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699" marR="66699" marT="0" marB="0">
                    <a:lnL>
                      <a:noFill/>
                    </a:lnL>
                    <a:lnR>
                      <a:noFill/>
                    </a:lnR>
                    <a:lnT>
                      <a:noFill/>
                    </a:lnT>
                    <a:lnB>
                      <a:noFill/>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699" marR="66699" marT="0" marB="0">
                    <a:lnL>
                      <a:noFill/>
                    </a:lnL>
                    <a:lnR>
                      <a:noFill/>
                    </a:lnR>
                    <a:lnT>
                      <a:noFill/>
                    </a:lnT>
                    <a:lnB>
                      <a:noFill/>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699" marR="66699" marT="0" marB="0">
                    <a:lnL>
                      <a:noFill/>
                    </a:lnL>
                    <a:lnR>
                      <a:noFill/>
                    </a:lnR>
                    <a:lnT>
                      <a:noFill/>
                    </a:lnT>
                    <a:lnB>
                      <a:noFill/>
                    </a:lnB>
                  </a:tcPr>
                </a:tc>
              </a:tr>
              <a:tr h="906216">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高职专科学生</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699" marR="66699"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699" marR="6669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699" marR="6669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685800" algn="l"/>
                          <a:tab pos="1239520" algn="l"/>
                          <a:tab pos="1744980" algn="l"/>
                          <a:tab pos="2250440" algn="l"/>
                          <a:tab pos="2717800" algn="l"/>
                          <a:tab pos="3185160" algn="l"/>
                        </a:tabLs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6699" marR="66699"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36544" y="287020"/>
            <a:ext cx="3518912" cy="400110"/>
          </a:xfrm>
          <a:prstGeom prst="rect">
            <a:avLst/>
          </a:prstGeom>
        </p:spPr>
        <p:txBody>
          <a:bodyPr wrap="none">
            <a:spAutoFit/>
          </a:bodyPr>
          <a:lstStyle/>
          <a:p>
            <a:r>
              <a:rPr lang="zh-CN" altLang="zh-CN" sz="2000" b="1" dirty="0">
                <a:solidFill>
                  <a:srgbClr val="304371"/>
                </a:solidFill>
                <a:cs typeface="+mn-ea"/>
                <a:sym typeface="+mn-lt"/>
              </a:rPr>
              <a:t>（四十五）在校生中其他情况</a:t>
            </a:r>
            <a:endParaRPr lang="zh-CN" altLang="en-US" sz="2000" b="1" dirty="0">
              <a:solidFill>
                <a:srgbClr val="304371"/>
              </a:solidFill>
              <a:cs typeface="+mn-ea"/>
              <a:sym typeface="+mn-lt"/>
            </a:endParaRPr>
          </a:p>
        </p:txBody>
      </p:sp>
      <p:graphicFrame>
        <p:nvGraphicFramePr>
          <p:cNvPr id="4" name="表格 3"/>
          <p:cNvGraphicFramePr>
            <a:graphicFrameLocks noGrp="1"/>
          </p:cNvGraphicFramePr>
          <p:nvPr/>
        </p:nvGraphicFramePr>
        <p:xfrm>
          <a:off x="667377" y="1130298"/>
          <a:ext cx="10865813" cy="5246430"/>
        </p:xfrm>
        <a:graphic>
          <a:graphicData uri="http://schemas.openxmlformats.org/drawingml/2006/table">
            <a:tbl>
              <a:tblPr firstRow="1" firstCol="1" bandRow="1"/>
              <a:tblGrid>
                <a:gridCol w="2110564"/>
                <a:gridCol w="702072"/>
                <a:gridCol w="895522"/>
                <a:gridCol w="893348"/>
                <a:gridCol w="895522"/>
                <a:gridCol w="895522"/>
                <a:gridCol w="895522"/>
                <a:gridCol w="895522"/>
                <a:gridCol w="895522"/>
                <a:gridCol w="895522"/>
                <a:gridCol w="891175"/>
              </a:tblGrid>
              <a:tr h="427200">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指标名称</a:t>
                      </a:r>
                      <a:endParaRPr lang="zh-CN" sz="1000" kern="100" dirty="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中共党员</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共青团员</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民主党派</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香港</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澳门</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台湾</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华侨</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少数民族</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残疾人</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433">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5</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6</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7</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8</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9</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39">
                <a:tc>
                  <a:txBody>
                    <a:bodyPr/>
                    <a:lstStyle/>
                    <a:p>
                      <a:pPr algn="just">
                        <a:lnSpc>
                          <a:spcPts val="1400"/>
                        </a:lnSpc>
                        <a:spcAft>
                          <a:spcPts val="0"/>
                        </a:spcAft>
                      </a:pPr>
                      <a:r>
                        <a:rPr lang="zh-CN" altLang="en-US" sz="900" kern="100" dirty="0">
                          <a:effectLst/>
                          <a:latin typeface="Times New Roman" panose="02020603050405020304" pitchFamily="18" charset="0"/>
                          <a:ea typeface="宋体" panose="02010600030101010101" pitchFamily="2" charset="-122"/>
                        </a:rPr>
                        <a:t>学前教育</a:t>
                      </a:r>
                      <a:endParaRPr lang="zh-CN" sz="1000" kern="100" dirty="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zh-CN" sz="10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w="12700" cap="flat" cmpd="sng" algn="ctr">
                      <a:solidFill>
                        <a:srgbClr val="000000"/>
                      </a:solidFill>
                      <a:prstDash val="solid"/>
                      <a:round/>
                      <a:headEnd type="none" w="med" len="med"/>
                      <a:tailEnd type="none" w="med" len="med"/>
                    </a:lnT>
                    <a:lnB>
                      <a:noFill/>
                    </a:lnB>
                  </a:tcPr>
                </a:tc>
              </a:tr>
              <a:tr h="201339">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10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小学</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初中</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altLang="en-US" sz="900" kern="100" dirty="0">
                          <a:effectLst/>
                          <a:latin typeface="Times New Roman" panose="02020603050405020304" pitchFamily="18" charset="0"/>
                          <a:ea typeface="宋体" panose="02010600030101010101" pitchFamily="2" charset="-122"/>
                        </a:rPr>
                        <a:t>普通</a:t>
                      </a:r>
                      <a:r>
                        <a:rPr lang="zh-CN" sz="900" kern="100" dirty="0">
                          <a:effectLst/>
                          <a:latin typeface="Times New Roman" panose="02020603050405020304" pitchFamily="18" charset="0"/>
                          <a:ea typeface="宋体" panose="02010600030101010101" pitchFamily="2" charset="-122"/>
                        </a:rPr>
                        <a:t>高中</a:t>
                      </a:r>
                      <a:endParaRPr lang="zh-CN" sz="1000" kern="100" dirty="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特殊教育</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中职全日制学生</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12</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中职非全日制学生</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13</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14</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高职专科学生</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15</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高职本科学生</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16</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普通本科生</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17</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成人专科生</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18</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成人本科生</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19</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网络</a:t>
                      </a:r>
                      <a:r>
                        <a:rPr lang="zh-CN" altLang="en-US" sz="900" kern="100" dirty="0">
                          <a:effectLst/>
                          <a:latin typeface="Times New Roman" panose="02020603050405020304" pitchFamily="18" charset="0"/>
                          <a:ea typeface="宋体" panose="02010600030101010101" pitchFamily="2" charset="-122"/>
                          <a:cs typeface="宋体" panose="02010600030101010101" pitchFamily="2" charset="-122"/>
                        </a:rPr>
                        <a:t>（开放）</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专科生</a:t>
                      </a:r>
                      <a:endParaRPr lang="zh-CN" sz="1000" kern="100" dirty="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20</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网络</a:t>
                      </a:r>
                      <a:r>
                        <a:rPr lang="zh-CN" altLang="en-US" sz="900" kern="100" dirty="0">
                          <a:effectLst/>
                          <a:latin typeface="Times New Roman" panose="02020603050405020304" pitchFamily="18" charset="0"/>
                          <a:ea typeface="宋体" panose="02010600030101010101" pitchFamily="2" charset="-122"/>
                          <a:cs typeface="宋体" panose="02010600030101010101" pitchFamily="2" charset="-122"/>
                        </a:rPr>
                        <a:t>（开放）</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本科生</a:t>
                      </a:r>
                      <a:endParaRPr lang="zh-CN" sz="1000" kern="100" dirty="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21</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硕士研究生</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22</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a:noFill/>
                    </a:lnB>
                  </a:tcPr>
                </a:tc>
              </a:tr>
              <a:tr h="20133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博士研究生</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23</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0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64" marR="18464"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658813" y="985547"/>
          <a:ext cx="10874375" cy="5251740"/>
        </p:xfrm>
        <a:graphic>
          <a:graphicData uri="http://schemas.openxmlformats.org/drawingml/2006/table">
            <a:tbl>
              <a:tblPr firstRow="1" firstCol="1" bandRow="1"/>
              <a:tblGrid>
                <a:gridCol w="2224311"/>
                <a:gridCol w="749967"/>
                <a:gridCol w="2193545"/>
                <a:gridCol w="1310778"/>
                <a:gridCol w="1850175"/>
                <a:gridCol w="1552074"/>
                <a:gridCol w="993525"/>
              </a:tblGrid>
              <a:tr h="646334">
                <a:tc grid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代码</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毕（结）业生数</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授予学位数</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招生数</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altLang="en-US" sz="900" kern="100" dirty="0">
                          <a:effectLst/>
                          <a:latin typeface="Times New Roman" panose="02020603050405020304" pitchFamily="18" charset="0"/>
                          <a:ea typeface="宋体" panose="02010600030101010101" pitchFamily="2" charset="-122"/>
                        </a:rPr>
                        <a:t>在校生数</a:t>
                      </a:r>
                      <a:r>
                        <a:rPr lang="en-US" altLang="zh-CN" sz="900" kern="100" dirty="0">
                          <a:effectLst/>
                          <a:latin typeface="Times New Roman" panose="02020603050405020304" pitchFamily="18" charset="0"/>
                          <a:ea typeface="宋体" panose="02010600030101010101" pitchFamily="2" charset="-122"/>
                        </a:rPr>
                        <a:t>/</a:t>
                      </a:r>
                      <a:r>
                        <a:rPr lang="zh-CN" altLang="en-US" sz="900" kern="100" dirty="0">
                          <a:effectLst/>
                          <a:latin typeface="Times New Roman" panose="02020603050405020304" pitchFamily="18" charset="0"/>
                          <a:ea typeface="宋体" panose="02010600030101010101" pitchFamily="2" charset="-122"/>
                        </a:rPr>
                        <a:t>注册生数</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448">
                <a:tc grid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甲</a:t>
                      </a:r>
                      <a:endParaRPr lang="zh-CN" sz="900" kern="100" dirty="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乙</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a:t>
                      </a:r>
                      <a:endParaRPr lang="zh-CN" sz="900" kern="100">
                        <a:effectLst/>
                        <a:latin typeface="Times New Roman" panose="02020603050405020304" pitchFamily="18" charset="0"/>
                        <a:ea typeface="宋体" panose="02010600030101010101" pitchFamily="2" charset="-122"/>
                      </a:endParaRPr>
                    </a:p>
                  </a:txBody>
                  <a:tcPr marL="63889" marR="63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a:t>
                      </a:r>
                      <a:endParaRPr lang="zh-CN" sz="900" kern="100">
                        <a:effectLst/>
                        <a:latin typeface="Times New Roman" panose="02020603050405020304" pitchFamily="18" charset="0"/>
                        <a:ea typeface="宋体" panose="02010600030101010101" pitchFamily="2" charset="-122"/>
                      </a:endParaRPr>
                    </a:p>
                  </a:txBody>
                  <a:tcPr marL="63889" marR="63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3</a:t>
                      </a:r>
                      <a:endParaRPr lang="zh-CN" sz="900" kern="100">
                        <a:effectLst/>
                        <a:latin typeface="Times New Roman" panose="02020603050405020304" pitchFamily="18" charset="0"/>
                        <a:ea typeface="宋体" panose="02010600030101010101" pitchFamily="2" charset="-122"/>
                      </a:endParaRPr>
                    </a:p>
                  </a:txBody>
                  <a:tcPr marL="63889" marR="63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4</a:t>
                      </a:r>
                      <a:endParaRPr lang="zh-CN" sz="900" kern="100">
                        <a:effectLst/>
                        <a:latin typeface="Times New Roman" panose="02020603050405020304" pitchFamily="18" charset="0"/>
                        <a:ea typeface="宋体" panose="02010600030101010101" pitchFamily="2" charset="-122"/>
                      </a:endParaRPr>
                    </a:p>
                  </a:txBody>
                  <a:tcPr marL="63889" marR="6388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14">
                <a:tc gridSpan="2">
                  <a:txBody>
                    <a:bodyPr/>
                    <a:lstStyle/>
                    <a:p>
                      <a:pPr algn="just">
                        <a:lnSpc>
                          <a:spcPts val="1400"/>
                        </a:lnSpc>
                        <a:spcAft>
                          <a:spcPts val="0"/>
                        </a:spcAft>
                      </a:pPr>
                      <a:r>
                        <a:rPr lang="zh-CN" altLang="en-US" sz="900" kern="100" dirty="0">
                          <a:effectLst/>
                          <a:latin typeface="Times New Roman" panose="02020603050405020304" pitchFamily="18" charset="0"/>
                          <a:ea typeface="宋体" panose="02010600030101010101" pitchFamily="2" charset="-122"/>
                        </a:rPr>
                        <a:t>学前教育</a:t>
                      </a:r>
                      <a:endParaRPr lang="zh-CN" sz="900" kern="100" dirty="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01</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w="12700" cap="flat" cmpd="sng" algn="ctr">
                      <a:solidFill>
                        <a:srgbClr val="000000"/>
                      </a:solidFill>
                      <a:prstDash val="solid"/>
                      <a:round/>
                      <a:headEnd type="none" w="med" len="med"/>
                      <a:tailEnd type="none" w="med" len="med"/>
                    </a:lnT>
                    <a:lnB>
                      <a:noFill/>
                    </a:lnB>
                  </a:tcPr>
                </a:tc>
              </a:tr>
              <a:tr h="177814">
                <a:tc gridSpan="2">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02</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7814">
                <a:tc gridSpan="2">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小学</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03</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7814">
                <a:tc gridSpan="2">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04</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7814">
                <a:tc gridSpan="2">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初中</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05</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7814">
                <a:tc gridSpan="2">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06</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7814">
                <a:tc gridSpan="2">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普通高中</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07</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7814">
                <a:tc gridSpan="2">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08</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7814">
                <a:tc gridSpan="2">
                  <a:txBody>
                    <a:bodyPr/>
                    <a:lstStyle/>
                    <a:p>
                      <a:pPr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中职学生</a:t>
                      </a:r>
                      <a:endParaRPr lang="zh-CN" sz="900" kern="100" dirty="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09</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7814">
                <a:tc gridSpan="2">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10</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7814">
                <a:tc gridSpan="2">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专科</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11</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7814">
                <a:tc gridSpan="2">
                  <a:txBody>
                    <a:bodyPr/>
                    <a:lstStyle/>
                    <a:p>
                      <a:pPr indent="114300" algn="just">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女</a:t>
                      </a:r>
                      <a:endParaRPr lang="zh-CN" sz="900" kern="100" dirty="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12</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6448">
                <a:tc gridSpan="2">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本科</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13</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6448">
                <a:tc gridSpan="2">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14</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6448">
                <a:tc gridSpan="2">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硕士研究生</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15</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6448">
                <a:tc gridSpan="2">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16</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6448">
                <a:tc gridSpan="2">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博士研究生</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17</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6448">
                <a:tc gridSpan="2">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18</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6448">
                <a:tc rowSpan="6">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按大洲分</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亚洲</a:t>
                      </a:r>
                      <a:endParaRPr lang="zh-CN" sz="900" kern="100">
                        <a:effectLst/>
                        <a:latin typeface="Times New Roman" panose="02020603050405020304" pitchFamily="18" charset="0"/>
                        <a:ea typeface="宋体" panose="02010600030101010101" pitchFamily="2" charset="-122"/>
                      </a:endParaRPr>
                    </a:p>
                  </a:txBody>
                  <a:tcPr marL="63889" marR="63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19</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6448">
                <a:tc vMerge="1">
                  <a:tcPr/>
                </a:tc>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非洲</a:t>
                      </a:r>
                      <a:endParaRPr lang="zh-CN" sz="900" kern="100">
                        <a:effectLst/>
                        <a:latin typeface="Times New Roman" panose="02020603050405020304" pitchFamily="18" charset="0"/>
                        <a:ea typeface="宋体" panose="02010600030101010101" pitchFamily="2" charset="-122"/>
                      </a:endParaRPr>
                    </a:p>
                  </a:txBody>
                  <a:tcPr marL="63889" marR="63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20</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6448">
                <a:tc vMerge="1">
                  <a:tcPr/>
                </a:tc>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欧洲</a:t>
                      </a:r>
                      <a:endParaRPr lang="zh-CN" sz="900" kern="100">
                        <a:effectLst/>
                        <a:latin typeface="Times New Roman" panose="02020603050405020304" pitchFamily="18" charset="0"/>
                        <a:ea typeface="宋体" panose="02010600030101010101" pitchFamily="2" charset="-122"/>
                      </a:endParaRPr>
                    </a:p>
                  </a:txBody>
                  <a:tcPr marL="63889" marR="63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21</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6448">
                <a:tc vMerge="1">
                  <a:tcPr/>
                </a:tc>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北美洲</a:t>
                      </a:r>
                      <a:endParaRPr lang="zh-CN" sz="900" kern="100">
                        <a:effectLst/>
                        <a:latin typeface="Times New Roman" panose="02020603050405020304" pitchFamily="18" charset="0"/>
                        <a:ea typeface="宋体" panose="02010600030101010101" pitchFamily="2" charset="-122"/>
                      </a:endParaRPr>
                    </a:p>
                  </a:txBody>
                  <a:tcPr marL="63889" marR="63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22</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6448">
                <a:tc vMerge="1">
                  <a:tcPr/>
                </a:tc>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南美洲</a:t>
                      </a:r>
                      <a:endParaRPr lang="zh-CN" sz="900" kern="100">
                        <a:effectLst/>
                        <a:latin typeface="Times New Roman" panose="02020603050405020304" pitchFamily="18" charset="0"/>
                        <a:ea typeface="宋体" panose="02010600030101010101" pitchFamily="2" charset="-122"/>
                      </a:endParaRPr>
                    </a:p>
                  </a:txBody>
                  <a:tcPr marL="63889" marR="63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23</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6448">
                <a:tc vMerge="1">
                  <a:tcPr/>
                </a:tc>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大洋洲</a:t>
                      </a:r>
                      <a:endParaRPr lang="zh-CN" sz="900" kern="100">
                        <a:effectLst/>
                        <a:latin typeface="Times New Roman" panose="02020603050405020304" pitchFamily="18" charset="0"/>
                        <a:ea typeface="宋体" panose="02010600030101010101" pitchFamily="2" charset="-122"/>
                      </a:endParaRPr>
                    </a:p>
                  </a:txBody>
                  <a:tcPr marL="63889" marR="63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24</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a:noFill/>
                    </a:lnB>
                  </a:tcPr>
                </a:tc>
              </a:tr>
              <a:tr h="177814">
                <a:tc gridSpan="2">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另有非学历教育（培训）</a:t>
                      </a:r>
                      <a:endParaRPr lang="zh-CN" sz="900" kern="100">
                        <a:effectLst/>
                        <a:latin typeface="Times New Roman" panose="02020603050405020304" pitchFamily="18" charset="0"/>
                        <a:ea typeface="宋体" panose="02010600030101010101" pitchFamily="2" charset="-122"/>
                      </a:endParaRPr>
                    </a:p>
                  </a:txBody>
                  <a:tcPr marL="63889" marR="638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25</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3889" marR="6388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3889" marR="63889"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4196281" y="287020"/>
            <a:ext cx="3799438" cy="400110"/>
          </a:xfrm>
          <a:prstGeom prst="rect">
            <a:avLst/>
          </a:prstGeom>
        </p:spPr>
        <p:txBody>
          <a:bodyPr wrap="none">
            <a:spAutoFit/>
          </a:bodyPr>
          <a:lstStyle/>
          <a:p>
            <a:pPr algn="ctr"/>
            <a:r>
              <a:rPr lang="zh-CN" altLang="en-US" sz="2000" b="1" dirty="0">
                <a:solidFill>
                  <a:srgbClr val="FF0000"/>
                </a:solidFill>
                <a:cs typeface="+mn-ea"/>
                <a:sym typeface="+mn-lt"/>
              </a:rPr>
              <a:t>★ </a:t>
            </a:r>
            <a:r>
              <a:rPr lang="zh-CN" altLang="en-US" sz="2000" b="1" dirty="0">
                <a:solidFill>
                  <a:srgbClr val="304371"/>
                </a:solidFill>
                <a:cs typeface="+mn-ea"/>
                <a:sym typeface="+mn-lt"/>
              </a:rPr>
              <a:t>（四十六）国际学生基本情况</a:t>
            </a:r>
            <a:endParaRPr lang="zh-CN" altLang="en-US" sz="2000" b="1" dirty="0">
              <a:solidFill>
                <a:srgbClr val="304371"/>
              </a:solidFill>
              <a:cs typeface="+mn-ea"/>
              <a:sym typeface="+mn-lt"/>
            </a:endParaRPr>
          </a:p>
        </p:txBody>
      </p:sp>
      <p:grpSp>
        <p:nvGrpSpPr>
          <p:cNvPr id="36" name="组合 35"/>
          <p:cNvGrpSpPr/>
          <p:nvPr/>
        </p:nvGrpSpPr>
        <p:grpSpPr>
          <a:xfrm>
            <a:off x="666750" y="276432"/>
            <a:ext cx="10858500" cy="1025895"/>
            <a:chOff x="660401" y="894890"/>
            <a:chExt cx="10858500" cy="1139910"/>
          </a:xfrm>
        </p:grpSpPr>
        <p:grpSp>
          <p:nvGrpSpPr>
            <p:cNvPr id="37" name="组合 36"/>
            <p:cNvGrpSpPr/>
            <p:nvPr/>
          </p:nvGrpSpPr>
          <p:grpSpPr>
            <a:xfrm>
              <a:off x="660401" y="1413361"/>
              <a:ext cx="10858500" cy="621439"/>
              <a:chOff x="660401" y="308005"/>
              <a:chExt cx="10858500" cy="1062911"/>
            </a:xfrm>
          </p:grpSpPr>
          <p:sp>
            <p:nvSpPr>
              <p:cNvPr id="39" name="矩形 38"/>
              <p:cNvSpPr/>
              <p:nvPr/>
            </p:nvSpPr>
            <p:spPr>
              <a:xfrm>
                <a:off x="660401" y="308005"/>
                <a:ext cx="10858500" cy="1062911"/>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40" name="矩形 39"/>
              <p:cNvSpPr/>
              <p:nvPr/>
            </p:nvSpPr>
            <p:spPr>
              <a:xfrm>
                <a:off x="666750" y="370052"/>
                <a:ext cx="10722611" cy="767717"/>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国际学生是指根据</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学校招收和培养国际学生管理办法</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，不具有中国国籍在学校接受教育的外国学生</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38" name="矩形 37"/>
            <p:cNvSpPr/>
            <p:nvPr/>
          </p:nvSpPr>
          <p:spPr>
            <a:xfrm flipH="1">
              <a:off x="5735235" y="894890"/>
              <a:ext cx="2254134" cy="446885"/>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1" name="组合 40"/>
          <p:cNvGrpSpPr/>
          <p:nvPr/>
        </p:nvGrpSpPr>
        <p:grpSpPr>
          <a:xfrm>
            <a:off x="666750" y="5239819"/>
            <a:ext cx="10858500" cy="997468"/>
            <a:chOff x="660401" y="1413361"/>
            <a:chExt cx="10858500" cy="1108324"/>
          </a:xfrm>
        </p:grpSpPr>
        <p:grpSp>
          <p:nvGrpSpPr>
            <p:cNvPr id="42" name="组合 41"/>
            <p:cNvGrpSpPr/>
            <p:nvPr/>
          </p:nvGrpSpPr>
          <p:grpSpPr>
            <a:xfrm>
              <a:off x="660401" y="1413361"/>
              <a:ext cx="10858500" cy="621439"/>
              <a:chOff x="660401" y="308005"/>
              <a:chExt cx="10858500" cy="1062911"/>
            </a:xfrm>
          </p:grpSpPr>
          <p:sp>
            <p:nvSpPr>
              <p:cNvPr id="44" name="矩形 43"/>
              <p:cNvSpPr/>
              <p:nvPr/>
            </p:nvSpPr>
            <p:spPr>
              <a:xfrm>
                <a:off x="660401" y="308005"/>
                <a:ext cx="10858500" cy="1062911"/>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45" name="矩形 44"/>
              <p:cNvSpPr/>
              <p:nvPr/>
            </p:nvSpPr>
            <p:spPr>
              <a:xfrm>
                <a:off x="666750" y="370052"/>
                <a:ext cx="10722611" cy="767717"/>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非学历教育（培训）包括培训、预科生、进修生和研究学者等</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43" name="矩形 42"/>
            <p:cNvSpPr/>
            <p:nvPr/>
          </p:nvSpPr>
          <p:spPr>
            <a:xfrm flipH="1">
              <a:off x="660401" y="2243842"/>
              <a:ext cx="1419471" cy="27784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6" name="组合 25"/>
          <p:cNvGrpSpPr/>
          <p:nvPr/>
        </p:nvGrpSpPr>
        <p:grpSpPr>
          <a:xfrm>
            <a:off x="543560" y="312332"/>
            <a:ext cx="10891859" cy="1392481"/>
            <a:chOff x="660401" y="19624"/>
            <a:chExt cx="10891859" cy="1547240"/>
          </a:xfrm>
        </p:grpSpPr>
        <p:grpSp>
          <p:nvGrpSpPr>
            <p:cNvPr id="27" name="组合 26"/>
            <p:cNvGrpSpPr/>
            <p:nvPr/>
          </p:nvGrpSpPr>
          <p:grpSpPr>
            <a:xfrm>
              <a:off x="660401" y="524650"/>
              <a:ext cx="10891859" cy="1042214"/>
              <a:chOff x="660401" y="-1212053"/>
              <a:chExt cx="10891859" cy="1782611"/>
            </a:xfrm>
          </p:grpSpPr>
          <p:sp>
            <p:nvSpPr>
              <p:cNvPr id="29" name="矩形 28"/>
              <p:cNvSpPr/>
              <p:nvPr/>
            </p:nvSpPr>
            <p:spPr>
              <a:xfrm>
                <a:off x="693760" y="-1192493"/>
                <a:ext cx="10858500" cy="1763051"/>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本表由各级各类学校填报，若存在多点办学（主校区、分校区、研究生培养机构、有学生培养任务的附属医院）情况，需分别填报</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（修改填报范围，增加办学点范围）</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sp>
            <p:nvSpPr>
              <p:cNvPr id="30" name="矩形 29"/>
              <p:cNvSpPr/>
              <p:nvPr/>
            </p:nvSpPr>
            <p:spPr>
              <a:xfrm>
                <a:off x="660401" y="-1212053"/>
                <a:ext cx="10722611" cy="767721"/>
              </a:xfrm>
              <a:prstGeom prst="rect">
                <a:avLst/>
              </a:prstGeom>
            </p:spPr>
            <p:txBody>
              <a:bodyPr wrap="square">
                <a:spAutoFit/>
              </a:bodyPr>
              <a:lstStyle/>
              <a:p>
                <a:pPr>
                  <a:lnSpc>
                    <a:spcPct val="150000"/>
                  </a:lnSpc>
                </a:pP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8" name="矩形 27"/>
            <p:cNvSpPr/>
            <p:nvPr/>
          </p:nvSpPr>
          <p:spPr>
            <a:xfrm>
              <a:off x="5858425" y="19624"/>
              <a:ext cx="2254134" cy="41155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26"/>
                                        </p:tgtEl>
                                      </p:cBhvr>
                                    </p:animEffect>
                                    <p:set>
                                      <p:cBhvr>
                                        <p:cTn id="12" dur="1" fill="hold">
                                          <p:stCondLst>
                                            <p:cond delay="249"/>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36"/>
                                        </p:tgtEl>
                                      </p:cBhvr>
                                    </p:animEffect>
                                    <p:set>
                                      <p:cBhvr>
                                        <p:cTn id="22" dur="1" fill="hold">
                                          <p:stCondLst>
                                            <p:cond delay="249"/>
                                          </p:stCondLst>
                                        </p:cTn>
                                        <p:tgtEl>
                                          <p:spTgt spid="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41"/>
                                        </p:tgtEl>
                                      </p:cBhvr>
                                    </p:animEffect>
                                    <p:set>
                                      <p:cBhvr>
                                        <p:cTn id="32" dur="1" fill="hold">
                                          <p:stCondLst>
                                            <p:cond delay="24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36544" y="287020"/>
            <a:ext cx="3518912" cy="400110"/>
          </a:xfrm>
          <a:prstGeom prst="rect">
            <a:avLst/>
          </a:prstGeom>
        </p:spPr>
        <p:txBody>
          <a:bodyPr wrap="none">
            <a:spAutoFit/>
          </a:bodyPr>
          <a:lstStyle/>
          <a:p>
            <a:pPr algn="ctr"/>
            <a:r>
              <a:rPr lang="zh-CN" altLang="en-US" sz="2000" b="1" dirty="0">
                <a:solidFill>
                  <a:srgbClr val="304371"/>
                </a:solidFill>
                <a:cs typeface="+mn-ea"/>
                <a:sym typeface="+mn-lt"/>
              </a:rPr>
              <a:t>（四十七）对外开展培训情况</a:t>
            </a:r>
            <a:endParaRPr lang="zh-CN" altLang="en-US" sz="2000" b="1" dirty="0">
              <a:solidFill>
                <a:srgbClr val="304371"/>
              </a:solidFill>
              <a:cs typeface="+mn-ea"/>
              <a:sym typeface="+mn-lt"/>
            </a:endParaRPr>
          </a:p>
        </p:txBody>
      </p:sp>
      <p:graphicFrame>
        <p:nvGraphicFramePr>
          <p:cNvPr id="3" name="表格 2"/>
          <p:cNvGraphicFramePr>
            <a:graphicFrameLocks noGrp="1"/>
          </p:cNvGraphicFramePr>
          <p:nvPr/>
        </p:nvGraphicFramePr>
        <p:xfrm>
          <a:off x="658813" y="1125538"/>
          <a:ext cx="10874376" cy="5111751"/>
        </p:xfrm>
        <a:graphic>
          <a:graphicData uri="http://schemas.openxmlformats.org/drawingml/2006/table">
            <a:tbl>
              <a:tblPr firstRow="1" firstCol="1" bandRow="1"/>
              <a:tblGrid>
                <a:gridCol w="3757314"/>
                <a:gridCol w="1230561"/>
                <a:gridCol w="1403471"/>
                <a:gridCol w="4483030"/>
              </a:tblGrid>
              <a:tr h="268915">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指标名称</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计量单位</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代码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上学年数量</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15">
                <a:tc>
                  <a:txBody>
                    <a:bodyPr/>
                    <a:lstStyle/>
                    <a:p>
                      <a:pPr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培训项目数量</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个</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268915">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财政资金支付</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个</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非财政资金支付</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个</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免费公益项目</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个</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到账经费</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万元</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05</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培训时间</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学时</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06</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培训对象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07</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企业职工</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08</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党政领导干部</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09</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教师</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农村劳动者</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在校学生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老年人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其他</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71281">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重点人群</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退役军人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残疾人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68915">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承担培训工作的校内教师</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24"/>
          <p:cNvSpPr txBox="1"/>
          <p:nvPr/>
        </p:nvSpPr>
        <p:spPr>
          <a:xfrm>
            <a:off x="789178" y="941570"/>
            <a:ext cx="6417141"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四、开展</a:t>
            </a:r>
            <a:r>
              <a:rPr lang="en-US" altLang="zh-CN" b="1" dirty="0">
                <a:solidFill>
                  <a:srgbClr val="304371"/>
                </a:solidFill>
                <a:latin typeface="微软雅黑" panose="020B0503020204020204" charset="-122"/>
                <a:ea typeface="微软雅黑" panose="020B0503020204020204" charset="-122"/>
                <a:sym typeface="+mn-ea"/>
              </a:rPr>
              <a:t>《</a:t>
            </a:r>
            <a:r>
              <a:rPr lang="zh-CN" altLang="en-US" b="1" dirty="0">
                <a:solidFill>
                  <a:srgbClr val="C55A11"/>
                </a:solidFill>
                <a:latin typeface="微软雅黑" panose="020B0503020204020204" charset="-122"/>
                <a:ea typeface="微软雅黑" panose="020B0503020204020204" charset="-122"/>
                <a:sym typeface="+mn-ea"/>
              </a:rPr>
              <a:t>中外合作办学机构及项目基本情况</a:t>
            </a:r>
            <a:r>
              <a:rPr lang="en-US" altLang="zh-CN" b="1" dirty="0">
                <a:solidFill>
                  <a:srgbClr val="304371"/>
                </a:solidFill>
                <a:latin typeface="微软雅黑" panose="020B0503020204020204" charset="-122"/>
                <a:ea typeface="微软雅黑" panose="020B0503020204020204" charset="-122"/>
                <a:sym typeface="+mn-ea"/>
              </a:rPr>
              <a:t>》</a:t>
            </a:r>
            <a:r>
              <a:rPr lang="zh-CN" altLang="en-US" b="1" dirty="0">
                <a:solidFill>
                  <a:srgbClr val="304371"/>
                </a:solidFill>
                <a:latin typeface="微软雅黑" panose="020B0503020204020204" charset="-122"/>
                <a:ea typeface="微软雅黑" panose="020B0503020204020204" charset="-122"/>
                <a:sym typeface="+mn-ea"/>
              </a:rPr>
              <a:t>数据填报工作</a:t>
            </a:r>
            <a:endParaRPr lang="zh-CN" altLang="en-US" b="1" dirty="0">
              <a:solidFill>
                <a:srgbClr val="304371"/>
              </a:solidFill>
              <a:latin typeface="微软雅黑" panose="020B0503020204020204" charset="-122"/>
              <a:ea typeface="微软雅黑" panose="020B0503020204020204" charset="-122"/>
              <a:sym typeface="+mn-ea"/>
            </a:endParaRPr>
          </a:p>
        </p:txBody>
      </p:sp>
      <p:sp>
        <p:nvSpPr>
          <p:cNvPr id="9" name="矩形 8"/>
          <p:cNvSpPr/>
          <p:nvPr/>
        </p:nvSpPr>
        <p:spPr>
          <a:xfrm>
            <a:off x="4684884" y="224838"/>
            <a:ext cx="2630848"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06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中外合作办学项目</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sp>
        <p:nvSpPr>
          <p:cNvPr id="86" name="TextBox 213"/>
          <p:cNvSpPr txBox="1"/>
          <p:nvPr/>
        </p:nvSpPr>
        <p:spPr>
          <a:xfrm>
            <a:off x="1053140" y="1439893"/>
            <a:ext cx="10079147" cy="1590307"/>
          </a:xfrm>
          <a:prstGeom prst="rect">
            <a:avLst/>
          </a:prstGeom>
          <a:noFill/>
        </p:spPr>
        <p:txBody>
          <a:bodyPr wrap="square" lIns="0" tIns="0" rIns="0" bIns="0" rtlCol="0">
            <a:spAutoFit/>
          </a:bodyPr>
          <a:lstStyle/>
          <a:p>
            <a:pPr marL="285750" lvl="0" indent="-285750">
              <a:spcAft>
                <a:spcPts val="1200"/>
              </a:spcAft>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表号：</a:t>
            </a:r>
            <a:r>
              <a:rPr lang="zh-CN" altLang="en-US" sz="1600" kern="0" dirty="0">
                <a:latin typeface="微软雅黑" panose="020B0503020204020204" charset="-122"/>
                <a:ea typeface="微软雅黑" panose="020B0503020204020204" charset="-122"/>
                <a:sym typeface="+mn-ea"/>
              </a:rPr>
              <a:t>教基</a:t>
            </a:r>
            <a:r>
              <a:rPr lang="en-US" altLang="zh-CN" sz="1600" kern="0" dirty="0">
                <a:latin typeface="微软雅黑" panose="020B0503020204020204" charset="-122"/>
                <a:ea typeface="微软雅黑" panose="020B0503020204020204" charset="-122"/>
                <a:sym typeface="+mn-ea"/>
              </a:rPr>
              <a:t>3393</a:t>
            </a:r>
            <a:endParaRPr lang="zh-CN" altLang="en-US" sz="1600" kern="0" dirty="0">
              <a:latin typeface="微软雅黑" panose="020B0503020204020204" charset="-122"/>
              <a:ea typeface="微软雅黑" panose="020B0503020204020204" charset="-122"/>
              <a:sym typeface="+mn-ea"/>
            </a:endParaRPr>
          </a:p>
          <a:p>
            <a:pPr marL="285750" lvl="0" indent="-285750">
              <a:lnSpc>
                <a:spcPts val="2800"/>
              </a:lnSpc>
              <a:spcAft>
                <a:spcPts val="1200"/>
              </a:spcAft>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填报范围：</a:t>
            </a:r>
            <a:r>
              <a:rPr lang="zh-CN" altLang="en-US" sz="1600" kern="0" dirty="0">
                <a:latin typeface="微软雅黑" panose="020B0503020204020204" charset="-122"/>
                <a:ea typeface="微软雅黑" panose="020B0503020204020204" charset="-122"/>
                <a:sym typeface="+mn-ea"/>
              </a:rPr>
              <a:t>本表由经教育部审批或备案的具有中外合作办学机构及项目（含内地与港澳台合作办学机构及项目）的高等学校填报。</a:t>
            </a:r>
            <a:endParaRPr lang="en-US" altLang="zh-CN" sz="1600" kern="0" dirty="0">
              <a:latin typeface="微软雅黑" panose="020B0503020204020204" charset="-122"/>
              <a:ea typeface="微软雅黑" panose="020B0503020204020204" charset="-122"/>
              <a:sym typeface="+mn-ea"/>
            </a:endParaRPr>
          </a:p>
          <a:p>
            <a:pPr marL="285750" lvl="0" indent="-285750">
              <a:lnSpc>
                <a:spcPts val="2800"/>
              </a:lnSpc>
              <a:spcAft>
                <a:spcPts val="1200"/>
              </a:spcAft>
              <a:buFont typeface="Wingdings" panose="05000000000000000000" pitchFamily="2" charset="2"/>
              <a:buChar char="l"/>
              <a:defRPr/>
            </a:pPr>
            <a:r>
              <a:rPr lang="zh-CN" altLang="en-US" sz="1600" b="1" kern="0" dirty="0">
                <a:solidFill>
                  <a:srgbClr val="C55A11"/>
                </a:solidFill>
                <a:latin typeface="微软雅黑" panose="020B0503020204020204" charset="-122"/>
                <a:ea typeface="微软雅黑" panose="020B0503020204020204" charset="-122"/>
                <a:sym typeface="+mn-ea"/>
              </a:rPr>
              <a:t>填报说明：</a:t>
            </a:r>
            <a:endParaRPr lang="zh-CN" altLang="en-US" sz="1600" kern="0" dirty="0">
              <a:latin typeface="微软雅黑" panose="020B0503020204020204" charset="-122"/>
              <a:ea typeface="微软雅黑" panose="020B0503020204020204" charset="-122"/>
              <a:sym typeface="+mn-ea"/>
            </a:endParaRPr>
          </a:p>
        </p:txBody>
      </p:sp>
      <p:sp>
        <p:nvSpPr>
          <p:cNvPr id="5" name="矩形 4"/>
          <p:cNvSpPr/>
          <p:nvPr/>
        </p:nvSpPr>
        <p:spPr>
          <a:xfrm>
            <a:off x="1053142" y="3159191"/>
            <a:ext cx="10079146" cy="2032736"/>
          </a:xfrm>
          <a:prstGeom prst="rect">
            <a:avLst/>
          </a:prstGeom>
        </p:spPr>
        <p:txBody>
          <a:bodyPr wrap="square">
            <a:spAutoFit/>
          </a:bodyPr>
          <a:lstStyle/>
          <a:p>
            <a:pPr>
              <a:lnSpc>
                <a:spcPts val="2600"/>
              </a:lnSpc>
              <a:spcAft>
                <a:spcPts val="1200"/>
              </a:spcAft>
              <a:defRPr/>
            </a:pPr>
            <a:r>
              <a:rPr lang="zh-CN" altLang="en-US" sz="1600" kern="0" dirty="0">
                <a:latin typeface="微软雅黑" panose="020B0503020204020204" charset="-122"/>
                <a:ea typeface="微软雅黑" panose="020B0503020204020204" charset="-122"/>
                <a:sym typeface="+mn-ea"/>
              </a:rPr>
              <a:t>（</a:t>
            </a:r>
            <a:r>
              <a:rPr lang="en-US" altLang="zh-CN" sz="1600" kern="0" dirty="0">
                <a:latin typeface="微软雅黑" panose="020B0503020204020204" charset="-122"/>
                <a:ea typeface="微软雅黑" panose="020B0503020204020204" charset="-122"/>
                <a:sym typeface="+mn-ea"/>
              </a:rPr>
              <a:t>1</a:t>
            </a:r>
            <a:r>
              <a:rPr lang="zh-CN" altLang="en-US" sz="1600" kern="0" dirty="0">
                <a:latin typeface="微软雅黑" panose="020B0503020204020204" charset="-122"/>
                <a:ea typeface="微软雅黑" panose="020B0503020204020204" charset="-122"/>
                <a:sym typeface="+mn-ea"/>
              </a:rPr>
              <a:t>）本表仅填报中外合作办学机构及项目招收的中国公民。</a:t>
            </a:r>
            <a:endParaRPr lang="en-US" altLang="zh-CN" sz="1600" kern="0" dirty="0">
              <a:latin typeface="微软雅黑" panose="020B0503020204020204" charset="-122"/>
              <a:ea typeface="微软雅黑" panose="020B0503020204020204" charset="-122"/>
              <a:sym typeface="+mn-ea"/>
            </a:endParaRPr>
          </a:p>
          <a:p>
            <a:pPr lvl="0">
              <a:lnSpc>
                <a:spcPts val="2600"/>
              </a:lnSpc>
              <a:spcAft>
                <a:spcPts val="1200"/>
              </a:spcAft>
              <a:defRPr/>
            </a:pPr>
            <a:r>
              <a:rPr lang="zh-CN" altLang="en-US" sz="1600" kern="0" dirty="0">
                <a:latin typeface="微软雅黑" panose="020B0503020204020204" charset="-122"/>
                <a:ea typeface="微软雅黑" panose="020B0503020204020204" charset="-122"/>
                <a:sym typeface="+mn-ea"/>
              </a:rPr>
              <a:t>（</a:t>
            </a:r>
            <a:r>
              <a:rPr lang="en-US" altLang="zh-CN" sz="1600" kern="0" dirty="0">
                <a:latin typeface="微软雅黑" panose="020B0503020204020204" charset="-122"/>
                <a:ea typeface="微软雅黑" panose="020B0503020204020204" charset="-122"/>
                <a:sym typeface="+mn-ea"/>
              </a:rPr>
              <a:t>2</a:t>
            </a:r>
            <a:r>
              <a:rPr lang="zh-CN" altLang="en-US" sz="1600" kern="0" dirty="0">
                <a:latin typeface="微软雅黑" panose="020B0503020204020204" charset="-122"/>
                <a:ea typeface="微软雅黑" panose="020B0503020204020204" charset="-122"/>
                <a:sym typeface="+mn-ea"/>
              </a:rPr>
              <a:t>）不具有独立法人资格机构名称、合作项目名称以中华人民共和国教育部中外合作办学监管工作信息平台对外公开的名称为准。</a:t>
            </a:r>
            <a:endParaRPr lang="en-US" altLang="zh-CN" sz="1600" kern="0" dirty="0">
              <a:latin typeface="微软雅黑" panose="020B0503020204020204" charset="-122"/>
              <a:ea typeface="微软雅黑" panose="020B0503020204020204" charset="-122"/>
              <a:sym typeface="+mn-ea"/>
            </a:endParaRPr>
          </a:p>
          <a:p>
            <a:pPr lvl="0">
              <a:lnSpc>
                <a:spcPts val="2600"/>
              </a:lnSpc>
              <a:spcAft>
                <a:spcPts val="1200"/>
              </a:spcAft>
              <a:defRPr/>
            </a:pPr>
            <a:r>
              <a:rPr lang="zh-CN" altLang="en-US" sz="1600" kern="0" dirty="0">
                <a:latin typeface="微软雅黑" panose="020B0503020204020204" charset="-122"/>
                <a:ea typeface="微软雅黑" panose="020B0503020204020204" charset="-122"/>
                <a:sym typeface="+mn-ea"/>
              </a:rPr>
              <a:t>（</a:t>
            </a:r>
            <a:r>
              <a:rPr lang="en-US" altLang="zh-CN" sz="1600" kern="0" dirty="0">
                <a:latin typeface="微软雅黑" panose="020B0503020204020204" charset="-122"/>
                <a:ea typeface="微软雅黑" panose="020B0503020204020204" charset="-122"/>
                <a:sym typeface="+mn-ea"/>
              </a:rPr>
              <a:t>3</a:t>
            </a:r>
            <a:r>
              <a:rPr lang="zh-CN" altLang="en-US" sz="1600" kern="0" dirty="0">
                <a:latin typeface="微软雅黑" panose="020B0503020204020204" charset="-122"/>
                <a:ea typeface="微软雅黑" panose="020B0503020204020204" charset="-122"/>
                <a:sym typeface="+mn-ea"/>
              </a:rPr>
              <a:t>）未纳入国家统一招生计划是指中外合作办学机构或项目通过自主招生形式，招收的只颁发国（境）外学位的学生。</a:t>
            </a:r>
            <a:endParaRPr lang="zh-CN" altLang="en-US" sz="1600" kern="0" dirty="0">
              <a:latin typeface="微软雅黑" panose="020B0503020204020204" charset="-122"/>
              <a:ea typeface="微软雅黑" panose="020B0503020204020204" charset="-122"/>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811561" y="287020"/>
            <a:ext cx="4568879" cy="400110"/>
          </a:xfrm>
          <a:prstGeom prst="rect">
            <a:avLst/>
          </a:prstGeom>
        </p:spPr>
        <p:txBody>
          <a:bodyPr wrap="none">
            <a:spAutoFit/>
          </a:bodyPr>
          <a:lstStyle/>
          <a:p>
            <a:pPr algn="ctr"/>
            <a:r>
              <a:rPr lang="zh-CN" altLang="en-US" sz="2000" b="1" dirty="0">
                <a:solidFill>
                  <a:srgbClr val="FF0000"/>
                </a:solidFill>
                <a:cs typeface="+mn-ea"/>
                <a:sym typeface="+mn-lt"/>
              </a:rPr>
              <a:t>★ </a:t>
            </a:r>
            <a:r>
              <a:rPr lang="zh-CN" altLang="en-US" sz="2000" b="1" dirty="0">
                <a:solidFill>
                  <a:srgbClr val="304371"/>
                </a:solidFill>
                <a:cs typeface="+mn-ea"/>
                <a:sym typeface="+mn-lt"/>
              </a:rPr>
              <a:t>（五十二）高等教育学校教职工情况</a:t>
            </a:r>
            <a:endParaRPr lang="zh-CN" altLang="en-US" sz="2000" b="1" dirty="0">
              <a:solidFill>
                <a:srgbClr val="304371"/>
              </a:solidFill>
              <a:cs typeface="+mn-ea"/>
              <a:sym typeface="+mn-lt"/>
            </a:endParaRPr>
          </a:p>
        </p:txBody>
      </p:sp>
      <p:graphicFrame>
        <p:nvGraphicFramePr>
          <p:cNvPr id="2" name="表格 1"/>
          <p:cNvGraphicFramePr>
            <a:graphicFrameLocks noGrp="1"/>
          </p:cNvGraphicFramePr>
          <p:nvPr/>
        </p:nvGraphicFramePr>
        <p:xfrm>
          <a:off x="658812" y="1125537"/>
          <a:ext cx="10874382" cy="3509975"/>
        </p:xfrm>
        <a:graphic>
          <a:graphicData uri="http://schemas.openxmlformats.org/drawingml/2006/table">
            <a:tbl>
              <a:tblPr firstRow="1" firstCol="1" bandRow="1"/>
              <a:tblGrid>
                <a:gridCol w="1278272"/>
                <a:gridCol w="854242"/>
                <a:gridCol w="728489"/>
                <a:gridCol w="728489"/>
                <a:gridCol w="728489"/>
                <a:gridCol w="728489"/>
                <a:gridCol w="728489"/>
                <a:gridCol w="728489"/>
                <a:gridCol w="728489"/>
                <a:gridCol w="728489"/>
                <a:gridCol w="728489"/>
                <a:gridCol w="728489"/>
                <a:gridCol w="728489"/>
                <a:gridCol w="728489"/>
              </a:tblGrid>
              <a:tr h="328055">
                <a:tc rowSpan="2">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指标名称</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代码</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教职工数</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校外教师</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行业导师</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外籍教师</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离退休人员</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附属中小学幼儿园教职工</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6629">
                <a:tc vMerge="1">
                  <a:tcPr/>
                </a:tc>
                <a:tc vMerge="1">
                  <a:tcPr/>
                </a:tc>
                <a:tc vMerge="1">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专任教师</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行政人员</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教辅人员</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工勤人员</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专职科研人员</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其他附设机构人员</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c vMerge="1">
                  <a:tcPr/>
                </a:tc>
              </a:tr>
              <a:tr h="248700">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甲</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乙</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2</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3</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4</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5</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6</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7</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8</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9</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10</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11</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12</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197">
                <a:tc>
                  <a:txBody>
                    <a:bodyPr/>
                    <a:lstStyle/>
                    <a:p>
                      <a:pPr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总计</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r>
              <a:tr h="672197">
                <a:tc>
                  <a:txBody>
                    <a:bodyPr/>
                    <a:lstStyle/>
                    <a:p>
                      <a:pPr indent="114300" algn="just">
                        <a:lnSpc>
                          <a:spcPts val="1400"/>
                        </a:lnSpc>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女</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r>
              <a:tr h="672197">
                <a:tc>
                  <a:txBody>
                    <a:bodyPr/>
                    <a:lstStyle/>
                    <a:p>
                      <a:pPr indent="114300" algn="just">
                        <a:lnSpc>
                          <a:spcPts val="1400"/>
                        </a:lnSpc>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在编人员</a:t>
                      </a:r>
                      <a:r>
                        <a:rPr lang="en-US" sz="900" kern="100" dirty="0">
                          <a:effectLst/>
                          <a:latin typeface="Times New Roman" panose="02020603050405020304" pitchFamily="18" charset="0"/>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zh-CN" altLang="en-US"/>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zh-CN" altLang="en-US" dirty="0"/>
                    </a:p>
                  </a:txBody>
                  <a:tcPr>
                    <a:lnL>
                      <a:noFill/>
                    </a:lnL>
                    <a:lnT>
                      <a:noFill/>
                    </a:lnT>
                  </a:tcPr>
                </a:tc>
              </a:tr>
            </a:tbl>
          </a:graphicData>
        </a:graphic>
      </p:graphicFrame>
      <p:grpSp>
        <p:nvGrpSpPr>
          <p:cNvPr id="4" name="组合 3"/>
          <p:cNvGrpSpPr/>
          <p:nvPr/>
        </p:nvGrpSpPr>
        <p:grpSpPr>
          <a:xfrm>
            <a:off x="543560" y="316739"/>
            <a:ext cx="10891859" cy="1822027"/>
            <a:chOff x="660401" y="24521"/>
            <a:chExt cx="10891859" cy="2024524"/>
          </a:xfrm>
        </p:grpSpPr>
        <p:grpSp>
          <p:nvGrpSpPr>
            <p:cNvPr id="5" name="组合 4"/>
            <p:cNvGrpSpPr/>
            <p:nvPr/>
          </p:nvGrpSpPr>
          <p:grpSpPr>
            <a:xfrm>
              <a:off x="660401" y="524650"/>
              <a:ext cx="10891859" cy="1524395"/>
              <a:chOff x="660401" y="-1212053"/>
              <a:chExt cx="10891859" cy="2607337"/>
            </a:xfrm>
          </p:grpSpPr>
          <p:sp>
            <p:nvSpPr>
              <p:cNvPr id="7" name="矩形 6"/>
              <p:cNvSpPr/>
              <p:nvPr/>
            </p:nvSpPr>
            <p:spPr>
              <a:xfrm>
                <a:off x="693760" y="-1192493"/>
                <a:ext cx="10858500" cy="2587777"/>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本表由大学、学院、独立学院、本科层次职业学校、高等专科学校、高等职业学校、其他普通高教机构（分校或大专班）、成人高校（包括职工高校、农民高校、管理干部学院、教育学院、独立函授学院、广播电视大学、其他成人高教机构）填报，若存在多点办学（主校区、分校区、研究生培养机构、无学生培养任务的科研机构、有学生培养任务的附属医院、高等学历继续教育校外教学点）情况，需分别填报</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（修改填报范围，增加办学点范围）</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sp>
            <p:nvSpPr>
              <p:cNvPr id="8" name="矩形 7"/>
              <p:cNvSpPr/>
              <p:nvPr/>
            </p:nvSpPr>
            <p:spPr>
              <a:xfrm>
                <a:off x="660401" y="-1212053"/>
                <a:ext cx="10722611" cy="767721"/>
              </a:xfrm>
              <a:prstGeom prst="rect">
                <a:avLst/>
              </a:prstGeom>
            </p:spPr>
            <p:txBody>
              <a:bodyPr wrap="square">
                <a:spAutoFit/>
              </a:bodyPr>
              <a:lstStyle/>
              <a:p>
                <a:pPr>
                  <a:lnSpc>
                    <a:spcPct val="150000"/>
                  </a:lnSpc>
                </a:pP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6" name="矩形 5"/>
            <p:cNvSpPr/>
            <p:nvPr/>
          </p:nvSpPr>
          <p:spPr>
            <a:xfrm>
              <a:off x="5507547" y="24521"/>
              <a:ext cx="2913265" cy="41155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298600" y="287020"/>
            <a:ext cx="5594801" cy="400110"/>
          </a:xfrm>
          <a:prstGeom prst="rect">
            <a:avLst/>
          </a:prstGeom>
        </p:spPr>
        <p:txBody>
          <a:bodyPr wrap="none">
            <a:spAutoFit/>
          </a:bodyPr>
          <a:lstStyle/>
          <a:p>
            <a:pPr algn="ctr"/>
            <a:r>
              <a:rPr lang="zh-CN" altLang="en-US" sz="2000" b="1" dirty="0">
                <a:solidFill>
                  <a:srgbClr val="FF0000"/>
                </a:solidFill>
                <a:cs typeface="+mn-ea"/>
                <a:sym typeface="+mn-lt"/>
              </a:rPr>
              <a:t>★ </a:t>
            </a:r>
            <a:r>
              <a:rPr lang="zh-CN" altLang="en-US" sz="2000" b="1" dirty="0">
                <a:solidFill>
                  <a:srgbClr val="304371"/>
                </a:solidFill>
                <a:cs typeface="+mn-ea"/>
                <a:sym typeface="+mn-lt"/>
              </a:rPr>
              <a:t>（五十三）基础教育学校专任教师分年龄情况</a:t>
            </a:r>
            <a:endParaRPr lang="zh-CN" altLang="en-US" sz="2000" b="1" dirty="0">
              <a:solidFill>
                <a:srgbClr val="304371"/>
              </a:solidFill>
              <a:cs typeface="+mn-ea"/>
              <a:sym typeface="+mn-lt"/>
            </a:endParaRPr>
          </a:p>
        </p:txBody>
      </p:sp>
      <p:graphicFrame>
        <p:nvGraphicFramePr>
          <p:cNvPr id="4" name="表格 3"/>
          <p:cNvGraphicFramePr>
            <a:graphicFrameLocks noGrp="1"/>
          </p:cNvGraphicFramePr>
          <p:nvPr>
            <p:custDataLst>
              <p:tags r:id="rId1"/>
            </p:custDataLst>
          </p:nvPr>
        </p:nvGraphicFramePr>
        <p:xfrm>
          <a:off x="658814" y="794084"/>
          <a:ext cx="10874374" cy="5937070"/>
        </p:xfrm>
        <a:graphic>
          <a:graphicData uri="http://schemas.openxmlformats.org/drawingml/2006/table">
            <a:tbl>
              <a:tblPr firstRow="1" firstCol="1" bandRow="1"/>
              <a:tblGrid>
                <a:gridCol w="1913890"/>
                <a:gridCol w="680736"/>
                <a:gridCol w="1655081"/>
                <a:gridCol w="1657254"/>
                <a:gridCol w="1657254"/>
                <a:gridCol w="1657254"/>
                <a:gridCol w="1652905"/>
              </a:tblGrid>
              <a:tr h="198921">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指标名称</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代码</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合计</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24</a:t>
                      </a:r>
                      <a:r>
                        <a:rPr lang="zh-CN" sz="900" kern="100" dirty="0">
                          <a:effectLst/>
                          <a:latin typeface="Times New Roman" panose="02020603050405020304" pitchFamily="18" charset="0"/>
                          <a:ea typeface="宋体" panose="02010600030101010101" pitchFamily="2" charset="-122"/>
                        </a:rPr>
                        <a:t>岁以下</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25-29</a:t>
                      </a:r>
                      <a:r>
                        <a:rPr lang="zh-CN" sz="900" kern="100">
                          <a:effectLst/>
                          <a:latin typeface="Times New Roman" panose="02020603050405020304" pitchFamily="18" charset="0"/>
                          <a:ea typeface="宋体" panose="02010600030101010101" pitchFamily="2" charset="-122"/>
                        </a:rPr>
                        <a:t>岁</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30-34</a:t>
                      </a:r>
                      <a:r>
                        <a:rPr lang="zh-CN" sz="900" kern="100">
                          <a:effectLst/>
                          <a:latin typeface="Times New Roman" panose="02020603050405020304" pitchFamily="18" charset="0"/>
                          <a:ea typeface="宋体" panose="02010600030101010101" pitchFamily="2" charset="-122"/>
                        </a:rPr>
                        <a:t>岁</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096">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甲</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乙</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5</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21">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幼儿园</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01</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w="12700" cap="flat" cmpd="sng" algn="ctr">
                      <a:solidFill>
                        <a:srgbClr val="000000"/>
                      </a:solidFill>
                      <a:prstDash val="solid"/>
                      <a:round/>
                      <a:headEnd type="none" w="med" len="med"/>
                      <a:tailEnd type="none" w="med" len="med"/>
                    </a:lnT>
                    <a:lnB>
                      <a:noFill/>
                    </a:lnB>
                  </a:tcPr>
                </a:tc>
              </a:tr>
              <a:tr h="205082">
                <a:tc>
                  <a:txBody>
                    <a:bodyPr/>
                    <a:lstStyle/>
                    <a:p>
                      <a:pPr indent="228600" algn="just">
                        <a:lnSpc>
                          <a:spcPts val="1400"/>
                        </a:lnSpc>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女</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02</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228600" algn="just">
                        <a:lnSpc>
                          <a:spcPts val="1400"/>
                        </a:lnSpc>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少数民族</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正高级</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04</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副高级</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05</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中级</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06</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助理级</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07</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员级</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08</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未定职级</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09</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小学</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10</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2286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11</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a:t>
                      </a:r>
                      <a:endParaRPr lang="zh-CN" sz="900" kern="100" dirty="0">
                        <a:effectLst/>
                        <a:latin typeface="Times New Roman" panose="02020603050405020304" pitchFamily="18" charset="0"/>
                        <a:ea typeface="宋体" panose="02010600030101010101" pitchFamily="2" charset="-122"/>
                      </a:endParaRPr>
                    </a:p>
                  </a:txBody>
                  <a:tcPr marL="17702" marR="17702"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228600" algn="just">
                        <a:lnSpc>
                          <a:spcPts val="1400"/>
                        </a:lnSpc>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少数民族</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12</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正高级</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13</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副高级</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14</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中级</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15</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助理级</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16</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员级</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17</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未定职级</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18</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初中</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19</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2286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20</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7702" marR="17702"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2286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少数民族</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21</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正高级</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22</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副高级</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23</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中级</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24</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助理级</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25</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员级</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26</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r h="205082">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未定职级</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27</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7702" marR="17702" marT="0" marB="0" anchor="ctr">
                    <a:lnL>
                      <a:noFill/>
                    </a:lnL>
                    <a:lnR>
                      <a:noFill/>
                    </a:lnR>
                    <a:lnT>
                      <a:noFill/>
                    </a:lnT>
                    <a:lnB>
                      <a:noFill/>
                    </a:lnB>
                  </a:tcPr>
                </a:tc>
              </a:tr>
            </a:tbl>
          </a:graphicData>
        </a:graphic>
      </p:graphicFrame>
      <p:grpSp>
        <p:nvGrpSpPr>
          <p:cNvPr id="5" name="组合 4"/>
          <p:cNvGrpSpPr/>
          <p:nvPr/>
        </p:nvGrpSpPr>
        <p:grpSpPr>
          <a:xfrm>
            <a:off x="674688" y="794085"/>
            <a:ext cx="10858500" cy="637428"/>
            <a:chOff x="676277" y="896078"/>
            <a:chExt cx="10858500" cy="797992"/>
          </a:xfrm>
        </p:grpSpPr>
        <p:grpSp>
          <p:nvGrpSpPr>
            <p:cNvPr id="6" name="组合 5"/>
            <p:cNvGrpSpPr/>
            <p:nvPr/>
          </p:nvGrpSpPr>
          <p:grpSpPr>
            <a:xfrm>
              <a:off x="676277" y="1153186"/>
              <a:ext cx="10858500" cy="540884"/>
              <a:chOff x="676277" y="-136998"/>
              <a:chExt cx="10858500" cy="925127"/>
            </a:xfrm>
          </p:grpSpPr>
          <p:sp>
            <p:nvSpPr>
              <p:cNvPr id="8" name="矩形 7"/>
              <p:cNvSpPr/>
              <p:nvPr/>
            </p:nvSpPr>
            <p:spPr>
              <a:xfrm>
                <a:off x="676277" y="-96631"/>
                <a:ext cx="10858500" cy="884760"/>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0" name="矩形 9"/>
              <p:cNvSpPr/>
              <p:nvPr/>
            </p:nvSpPr>
            <p:spPr>
              <a:xfrm>
                <a:off x="676277" y="-136998"/>
                <a:ext cx="10722611" cy="864967"/>
              </a:xfrm>
              <a:prstGeom prst="rect">
                <a:avLst/>
              </a:prstGeom>
            </p:spPr>
            <p:txBody>
              <a:bodyPr wrap="square">
                <a:spAutoFit/>
              </a:bodyPr>
              <a:lstStyle/>
              <a:p>
                <a:pPr>
                  <a:lnSpc>
                    <a:spcPct val="150000"/>
                  </a:lnSpc>
                </a:pP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24</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岁以下指截至到</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9</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月</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日不满</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25</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周岁的教师；</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60</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岁以上指截至</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9</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月</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日已满</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60</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周岁的教师</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（新增填报说明）</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7" name="矩形 6"/>
            <p:cNvSpPr/>
            <p:nvPr/>
          </p:nvSpPr>
          <p:spPr>
            <a:xfrm flipH="1">
              <a:off x="7107238" y="896078"/>
              <a:ext cx="561974" cy="257109"/>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71741" y="287020"/>
            <a:ext cx="8648521" cy="400110"/>
          </a:xfrm>
          <a:prstGeom prst="rect">
            <a:avLst/>
          </a:prstGeom>
        </p:spPr>
        <p:txBody>
          <a:bodyPr wrap="none">
            <a:spAutoFit/>
          </a:bodyPr>
          <a:lstStyle/>
          <a:p>
            <a:pPr algn="ctr"/>
            <a:r>
              <a:rPr lang="zh-CN" altLang="en-US" sz="2000" b="1" dirty="0">
                <a:solidFill>
                  <a:srgbClr val="304371"/>
                </a:solidFill>
                <a:cs typeface="+mn-ea"/>
                <a:sym typeface="+mn-lt"/>
              </a:rPr>
              <a:t>（五十三）基础教育学校专任教师分专业技术职务、分年龄情况（接上页）</a:t>
            </a:r>
            <a:endParaRPr lang="zh-CN" altLang="en-US" sz="2000" b="1" dirty="0">
              <a:solidFill>
                <a:srgbClr val="304371"/>
              </a:solidFill>
              <a:cs typeface="+mn-ea"/>
              <a:sym typeface="+mn-lt"/>
            </a:endParaRPr>
          </a:p>
        </p:txBody>
      </p:sp>
      <p:sp>
        <p:nvSpPr>
          <p:cNvPr id="6" name="矩形 5"/>
          <p:cNvSpPr/>
          <p:nvPr/>
        </p:nvSpPr>
        <p:spPr>
          <a:xfrm>
            <a:off x="658813" y="4996597"/>
            <a:ext cx="646331" cy="347146"/>
          </a:xfrm>
          <a:prstGeom prst="rect">
            <a:avLst/>
          </a:prstGeom>
        </p:spPr>
        <p:txBody>
          <a:bodyPr wrap="none">
            <a:spAutoFit/>
          </a:bodyPr>
          <a:lstStyle/>
          <a:p>
            <a:pPr>
              <a:lnSpc>
                <a:spcPct val="92000"/>
              </a:lnSpc>
              <a:tabLst>
                <a:tab pos="1132840" algn="l"/>
                <a:tab pos="1351280" algn="l"/>
                <a:tab pos="2037080" algn="l"/>
                <a:tab pos="2717800" algn="l"/>
                <a:tab pos="3408680" algn="l"/>
                <a:tab pos="4094480" algn="l"/>
                <a:tab pos="4780280" algn="l"/>
                <a:tab pos="5466080" algn="l"/>
                <a:tab pos="6151880" algn="l"/>
              </a:tabLst>
            </a:pPr>
            <a:r>
              <a:rPr lang="zh-CN" altLang="zh-CN" b="1" kern="100" dirty="0">
                <a:latin typeface="Times New Roman" panose="02020603050405020304" pitchFamily="18" charset="0"/>
                <a:ea typeface="宋体" panose="02010600030101010101" pitchFamily="2" charset="-122"/>
              </a:rPr>
              <a:t>续表</a:t>
            </a:r>
            <a:endParaRPr lang="zh-CN" altLang="zh-CN" sz="2400" b="1" kern="100" dirty="0">
              <a:effectLst/>
              <a:latin typeface="Times New Roman" panose="02020603050405020304" pitchFamily="18" charset="0"/>
              <a:ea typeface="宋体" panose="02010600030101010101" pitchFamily="2" charset="-122"/>
            </a:endParaRPr>
          </a:p>
        </p:txBody>
      </p:sp>
      <p:graphicFrame>
        <p:nvGraphicFramePr>
          <p:cNvPr id="3" name="表格 2"/>
          <p:cNvGraphicFramePr>
            <a:graphicFrameLocks noGrp="1"/>
          </p:cNvGraphicFramePr>
          <p:nvPr/>
        </p:nvGraphicFramePr>
        <p:xfrm>
          <a:off x="674688" y="899766"/>
          <a:ext cx="10858499" cy="3897342"/>
        </p:xfrm>
        <a:graphic>
          <a:graphicData uri="http://schemas.openxmlformats.org/drawingml/2006/table">
            <a:tbl>
              <a:tblPr firstRow="1" firstCol="1" bandRow="1"/>
              <a:tblGrid>
                <a:gridCol w="1911096"/>
                <a:gridCol w="679742"/>
                <a:gridCol w="1652664"/>
                <a:gridCol w="1654835"/>
                <a:gridCol w="1654835"/>
                <a:gridCol w="1654835"/>
                <a:gridCol w="1650492"/>
              </a:tblGrid>
              <a:tr h="21651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普通高中</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28</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2286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29</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2286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少数民族</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30</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正高级</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31</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副高级</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32</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中级</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33</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助理级</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34</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员级</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35</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未定职级</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36</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特殊教育学校</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37</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2286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38</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228600" algn="just">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少数民族</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39</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正高级</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40</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副高级</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41</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中级</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42</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助理级</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43</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员级</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44</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216519">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未定职级</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45</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nvGraphicFramePr>
        <p:xfrm>
          <a:off x="658813" y="5591806"/>
          <a:ext cx="10858500" cy="645482"/>
        </p:xfrm>
        <a:graphic>
          <a:graphicData uri="http://schemas.openxmlformats.org/drawingml/2006/table">
            <a:tbl>
              <a:tblPr firstRow="1" firstCol="1" bandRow="1"/>
              <a:tblGrid>
                <a:gridCol w="1811198"/>
                <a:gridCol w="1811198"/>
                <a:gridCol w="1809026"/>
                <a:gridCol w="1809026"/>
                <a:gridCol w="1809026"/>
                <a:gridCol w="1809026"/>
              </a:tblGrid>
              <a:tr h="316243">
                <a:tc>
                  <a:txBody>
                    <a:bodyPr/>
                    <a:lstStyle/>
                    <a:p>
                      <a:pPr algn="ctr">
                        <a:spcAft>
                          <a:spcPts val="0"/>
                        </a:spcAft>
                      </a:pPr>
                      <a:r>
                        <a:rPr lang="en-US" sz="900" kern="100">
                          <a:effectLst/>
                          <a:latin typeface="宋体" panose="02010600030101010101" pitchFamily="2" charset="-122"/>
                          <a:ea typeface="宋体" panose="02010600030101010101" pitchFamily="2" charset="-122"/>
                        </a:rPr>
                        <a:t>35-39</a:t>
                      </a:r>
                      <a:r>
                        <a:rPr lang="zh-CN" sz="900" kern="100">
                          <a:effectLst/>
                          <a:latin typeface="Times New Roman" panose="02020603050405020304" pitchFamily="18" charset="0"/>
                          <a:ea typeface="宋体" panose="02010600030101010101" pitchFamily="2" charset="-122"/>
                        </a:rPr>
                        <a:t>岁</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40-44</a:t>
                      </a:r>
                      <a:r>
                        <a:rPr lang="zh-CN" sz="900" kern="100">
                          <a:effectLst/>
                          <a:latin typeface="Times New Roman" panose="02020603050405020304" pitchFamily="18" charset="0"/>
                          <a:ea typeface="宋体" panose="02010600030101010101" pitchFamily="2" charset="-122"/>
                        </a:rPr>
                        <a:t>岁</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45-49</a:t>
                      </a:r>
                      <a:r>
                        <a:rPr lang="zh-CN" sz="900" kern="100">
                          <a:effectLst/>
                          <a:latin typeface="Times New Roman" panose="02020603050405020304" pitchFamily="18" charset="0"/>
                          <a:ea typeface="宋体" panose="02010600030101010101" pitchFamily="2" charset="-122"/>
                        </a:rPr>
                        <a:t>岁</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50-54</a:t>
                      </a:r>
                      <a:r>
                        <a:rPr lang="zh-CN" sz="900" kern="100">
                          <a:effectLst/>
                          <a:latin typeface="Times New Roman" panose="02020603050405020304" pitchFamily="18" charset="0"/>
                          <a:ea typeface="宋体" panose="02010600030101010101" pitchFamily="2" charset="-122"/>
                        </a:rPr>
                        <a:t>岁</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55-59</a:t>
                      </a:r>
                      <a:r>
                        <a:rPr lang="zh-CN" sz="900" kern="100">
                          <a:effectLst/>
                          <a:latin typeface="Times New Roman" panose="02020603050405020304" pitchFamily="18" charset="0"/>
                          <a:ea typeface="宋体" panose="02010600030101010101" pitchFamily="2" charset="-122"/>
                        </a:rPr>
                        <a:t>岁</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60</a:t>
                      </a:r>
                      <a:r>
                        <a:rPr lang="zh-CN" sz="900" kern="100">
                          <a:effectLst/>
                          <a:latin typeface="Times New Roman" panose="02020603050405020304" pitchFamily="18" charset="0"/>
                          <a:ea typeface="宋体" panose="02010600030101010101" pitchFamily="2" charset="-122"/>
                        </a:rPr>
                        <a:t>岁以上</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39">
                <a:tc>
                  <a:txBody>
                    <a:bodyPr/>
                    <a:lstStyle/>
                    <a:p>
                      <a:pPr algn="ctr">
                        <a:spcAft>
                          <a:spcPts val="0"/>
                        </a:spcAft>
                      </a:pPr>
                      <a:r>
                        <a:rPr lang="en-US" sz="900" kern="100">
                          <a:effectLst/>
                          <a:latin typeface="宋体" panose="02010600030101010101" pitchFamily="2" charset="-122"/>
                          <a:ea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11</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69421" y="287020"/>
            <a:ext cx="6853158" cy="400110"/>
          </a:xfrm>
          <a:prstGeom prst="rect">
            <a:avLst/>
          </a:prstGeom>
        </p:spPr>
        <p:txBody>
          <a:bodyPr wrap="none">
            <a:spAutoFit/>
          </a:bodyPr>
          <a:lstStyle/>
          <a:p>
            <a:pPr algn="ctr"/>
            <a:r>
              <a:rPr lang="zh-CN" altLang="en-US" sz="2000" b="1" dirty="0">
                <a:solidFill>
                  <a:srgbClr val="304371"/>
                </a:solidFill>
                <a:cs typeface="+mn-ea"/>
                <a:sym typeface="+mn-lt"/>
              </a:rPr>
              <a:t>（五十八）高等教育学校专任教师教学领域分学科门类情况</a:t>
            </a:r>
            <a:endParaRPr lang="zh-CN" altLang="en-US" sz="2000" b="1" dirty="0">
              <a:solidFill>
                <a:srgbClr val="304371"/>
              </a:solidFill>
              <a:cs typeface="+mn-ea"/>
              <a:sym typeface="+mn-lt"/>
            </a:endParaRPr>
          </a:p>
        </p:txBody>
      </p:sp>
      <p:graphicFrame>
        <p:nvGraphicFramePr>
          <p:cNvPr id="4" name="表格 3"/>
          <p:cNvGraphicFramePr>
            <a:graphicFrameLocks noGrp="1"/>
          </p:cNvGraphicFramePr>
          <p:nvPr/>
        </p:nvGraphicFramePr>
        <p:xfrm>
          <a:off x="660400" y="1125538"/>
          <a:ext cx="10872787" cy="4866183"/>
        </p:xfrm>
        <a:graphic>
          <a:graphicData uri="http://schemas.openxmlformats.org/drawingml/2006/table">
            <a:tbl>
              <a:tblPr firstRow="1" firstCol="1" bandRow="1"/>
              <a:tblGrid>
                <a:gridCol w="2309381"/>
                <a:gridCol w="991598"/>
                <a:gridCol w="1261243"/>
                <a:gridCol w="1261243"/>
                <a:gridCol w="1263418"/>
                <a:gridCol w="1261243"/>
                <a:gridCol w="1261243"/>
                <a:gridCol w="1263418"/>
              </a:tblGrid>
              <a:tr h="283949">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合计</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正高级</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副高级</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中级</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初级</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未定职级</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635">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5</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6</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635">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总计</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w="12700" cap="flat" cmpd="sng" algn="ctr">
                      <a:solidFill>
                        <a:srgbClr val="000000"/>
                      </a:solidFill>
                      <a:prstDash val="solid"/>
                      <a:round/>
                      <a:headEnd type="none" w="med" len="med"/>
                      <a:tailEnd type="none" w="med" len="med"/>
                    </a:lnT>
                    <a:lnB>
                      <a:noFill/>
                    </a:lnB>
                  </a:tcPr>
                </a:tc>
              </a:tr>
              <a:tr h="284926">
                <a:tc>
                  <a:txBody>
                    <a:bodyPr/>
                    <a:lstStyle/>
                    <a:p>
                      <a:pPr indent="228600" algn="just">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r>
              <a:tr h="284926">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哲学</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r>
              <a:tr h="284926">
                <a:tc>
                  <a:txBody>
                    <a:bodyPr/>
                    <a:lstStyle/>
                    <a:p>
                      <a:pPr indent="228600" algn="just">
                        <a:lnSpc>
                          <a:spcPts val="1400"/>
                        </a:lnSpc>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马克思主义哲学</a:t>
                      </a:r>
                      <a:endParaRPr lang="zh-CN" sz="1000" kern="100" dirty="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r>
              <a:tr h="284926">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经济学</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r>
              <a:tr h="284926">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法学</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r>
              <a:tr h="284926">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教育学</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r>
              <a:tr h="284926">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文学</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r>
              <a:tr h="284926">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历史学</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r>
              <a:tr h="284926">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理学</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r>
              <a:tr h="284926">
                <a:tc>
                  <a:txBody>
                    <a:bodyPr/>
                    <a:lstStyle/>
                    <a:p>
                      <a:pPr indent="114300" algn="just">
                        <a:lnSpc>
                          <a:spcPts val="1400"/>
                        </a:lnSpc>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工学</a:t>
                      </a:r>
                      <a:endParaRPr lang="zh-CN" sz="1000" kern="100" dirty="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r>
              <a:tr h="284926">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农学</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12</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r>
              <a:tr h="284926">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医学</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13</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r>
              <a:tr h="284926">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管理学</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14</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a:noFill/>
                    </a:lnB>
                  </a:tcPr>
                </a:tc>
              </a:tr>
              <a:tr h="284926">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艺术学</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15</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268" marR="18268"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674690" y="1125536"/>
          <a:ext cx="10858498" cy="3995080"/>
        </p:xfrm>
        <a:graphic>
          <a:graphicData uri="http://schemas.openxmlformats.org/drawingml/2006/table">
            <a:tbl>
              <a:tblPr firstRow="1" firstCol="1" bandRow="1"/>
              <a:tblGrid>
                <a:gridCol w="2173872"/>
                <a:gridCol w="903427"/>
                <a:gridCol w="1111910"/>
                <a:gridCol w="1111910"/>
                <a:gridCol w="1111910"/>
                <a:gridCol w="1111910"/>
                <a:gridCol w="1111910"/>
                <a:gridCol w="1111910"/>
                <a:gridCol w="1109739"/>
              </a:tblGrid>
              <a:tr h="263960">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指标名称</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代码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合计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博士研究生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硕士研究生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60">
                <a:tc vMerge="1">
                  <a:tcPr/>
                </a:tc>
                <a:tc vMerge="1">
                  <a:tcPr/>
                </a:tc>
                <a:tc vMerge="1">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获博士学位</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获硕士学位</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获博士学位</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获硕士学位</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620">
                <a:tc>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甲</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乙</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620">
                <a:tc>
                  <a:txBody>
                    <a:bodyPr/>
                    <a:lstStyle/>
                    <a:p>
                      <a:pPr algn="just">
                        <a:spcAft>
                          <a:spcPts val="0"/>
                        </a:spcAft>
                      </a:pPr>
                      <a:r>
                        <a:rPr lang="zh-CN" sz="900" kern="100" dirty="0">
                          <a:effectLst/>
                          <a:latin typeface="Times New Roman" panose="02020603050405020304" pitchFamily="18" charset="0"/>
                          <a:ea typeface="宋体" panose="02010600030101010101" pitchFamily="2" charset="-122"/>
                        </a:rPr>
                        <a:t>专任教师</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01</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92620">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indent="114300" algn="l">
                        <a:spcAft>
                          <a:spcPts val="0"/>
                        </a:spcAft>
                      </a:pPr>
                      <a:r>
                        <a:rPr lang="zh-CN" sz="900" kern="100">
                          <a:effectLst/>
                          <a:latin typeface="Times New Roman" panose="02020603050405020304" pitchFamily="18" charset="0"/>
                          <a:ea typeface="宋体" panose="02010600030101010101" pitchFamily="2" charset="-122"/>
                        </a:rPr>
                        <a:t>正高级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indent="114300" algn="l">
                        <a:spcAft>
                          <a:spcPts val="0"/>
                        </a:spcAft>
                      </a:pPr>
                      <a:r>
                        <a:rPr lang="zh-CN" sz="900" kern="100">
                          <a:effectLst/>
                          <a:latin typeface="Times New Roman" panose="02020603050405020304" pitchFamily="18" charset="0"/>
                          <a:ea typeface="宋体" panose="02010600030101010101" pitchFamily="2" charset="-122"/>
                        </a:rPr>
                        <a:t>副高级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indent="114300" algn="l">
                        <a:spcAft>
                          <a:spcPts val="0"/>
                        </a:spcAft>
                      </a:pPr>
                      <a:r>
                        <a:rPr lang="zh-CN" sz="900" kern="100" dirty="0">
                          <a:effectLst/>
                          <a:latin typeface="Times New Roman" panose="02020603050405020304" pitchFamily="18" charset="0"/>
                          <a:ea typeface="宋体" panose="02010600030101010101" pitchFamily="2" charset="-122"/>
                        </a:rPr>
                        <a:t>中级</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indent="114300" algn="l">
                        <a:spcAft>
                          <a:spcPts val="0"/>
                        </a:spcAft>
                      </a:pPr>
                      <a:r>
                        <a:rPr lang="zh-CN" sz="900" kern="100">
                          <a:effectLst/>
                          <a:latin typeface="Times New Roman" panose="02020603050405020304" pitchFamily="18" charset="0"/>
                          <a:ea typeface="宋体" panose="02010600030101010101" pitchFamily="2" charset="-122"/>
                        </a:rPr>
                        <a:t>初级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indent="114300" algn="l">
                        <a:spcAft>
                          <a:spcPts val="0"/>
                        </a:spcAft>
                      </a:pPr>
                      <a:r>
                        <a:rPr lang="zh-CN" sz="900" kern="100">
                          <a:effectLst/>
                          <a:latin typeface="Times New Roman" panose="02020603050405020304" pitchFamily="18" charset="0"/>
                          <a:ea typeface="宋体" panose="02010600030101010101" pitchFamily="2" charset="-122"/>
                        </a:rPr>
                        <a:t>未定职级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校外教师</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两年以上</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indent="114300" algn="l">
                        <a:spcAft>
                          <a:spcPts val="0"/>
                        </a:spcAft>
                      </a:pPr>
                      <a:r>
                        <a:rPr lang="zh-CN" sz="900" kern="100">
                          <a:effectLst/>
                          <a:latin typeface="Times New Roman" panose="02020603050405020304" pitchFamily="18" charset="0"/>
                          <a:ea typeface="宋体" panose="02010600030101010101" pitchFamily="2" charset="-122"/>
                        </a:rPr>
                        <a:t>正高级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indent="114300" algn="l">
                        <a:spcAft>
                          <a:spcPts val="0"/>
                        </a:spcAft>
                      </a:pPr>
                      <a:r>
                        <a:rPr lang="zh-CN" sz="900" kern="100">
                          <a:effectLst/>
                          <a:latin typeface="Times New Roman" panose="02020603050405020304" pitchFamily="18" charset="0"/>
                          <a:ea typeface="宋体" panose="02010600030101010101" pitchFamily="2" charset="-122"/>
                        </a:rPr>
                        <a:t>副高级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indent="114300" algn="l">
                        <a:spcAft>
                          <a:spcPts val="0"/>
                        </a:spcAft>
                      </a:pPr>
                      <a:r>
                        <a:rPr lang="zh-CN" sz="900" kern="100">
                          <a:effectLst/>
                          <a:latin typeface="Times New Roman" panose="02020603050405020304" pitchFamily="18" charset="0"/>
                          <a:ea typeface="宋体" panose="02010600030101010101" pitchFamily="2" charset="-122"/>
                        </a:rPr>
                        <a:t>中级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indent="114300" algn="l">
                        <a:spcAft>
                          <a:spcPts val="0"/>
                        </a:spcAft>
                      </a:pPr>
                      <a:r>
                        <a:rPr lang="zh-CN" sz="900" kern="100">
                          <a:effectLst/>
                          <a:latin typeface="Times New Roman" panose="02020603050405020304" pitchFamily="18" charset="0"/>
                          <a:ea typeface="宋体" panose="02010600030101010101" pitchFamily="2" charset="-122"/>
                        </a:rPr>
                        <a:t>初级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indent="114300" algn="l">
                        <a:spcAft>
                          <a:spcPts val="0"/>
                        </a:spcAft>
                      </a:pPr>
                      <a:r>
                        <a:rPr lang="zh-CN" sz="900" kern="100">
                          <a:effectLst/>
                          <a:latin typeface="Times New Roman" panose="02020603050405020304" pitchFamily="18" charset="0"/>
                          <a:ea typeface="宋体" panose="02010600030101010101" pitchFamily="2" charset="-122"/>
                        </a:rPr>
                        <a:t>未定职级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algn="l">
                        <a:spcAft>
                          <a:spcPts val="0"/>
                        </a:spcAft>
                      </a:pPr>
                      <a:r>
                        <a:rPr lang="zh-CN" sz="900" kern="100">
                          <a:effectLst/>
                          <a:latin typeface="Times New Roman" panose="02020603050405020304" pitchFamily="18" charset="0"/>
                          <a:ea typeface="宋体" panose="02010600030101010101" pitchFamily="2" charset="-122"/>
                        </a:rPr>
                        <a:t>行业导师</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16</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92620">
                <a:tc>
                  <a:txBody>
                    <a:bodyPr/>
                    <a:lstStyle/>
                    <a:p>
                      <a:pPr algn="l">
                        <a:spcAft>
                          <a:spcPts val="0"/>
                        </a:spcAft>
                      </a:pPr>
                      <a:r>
                        <a:rPr lang="zh-CN" sz="900" kern="100">
                          <a:effectLst/>
                          <a:latin typeface="Times New Roman" panose="02020603050405020304" pitchFamily="18" charset="0"/>
                          <a:ea typeface="宋体" panose="02010600030101010101" pitchFamily="2" charset="-122"/>
                        </a:rPr>
                        <a:t>外籍教师</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2797661" y="287020"/>
            <a:ext cx="6596679" cy="400110"/>
          </a:xfrm>
          <a:prstGeom prst="rect">
            <a:avLst/>
          </a:prstGeom>
        </p:spPr>
        <p:txBody>
          <a:bodyPr wrap="none">
            <a:spAutoFit/>
          </a:bodyPr>
          <a:lstStyle/>
          <a:p>
            <a:pPr algn="ctr"/>
            <a:r>
              <a:rPr lang="zh-CN" altLang="en-US" sz="2000" b="1" dirty="0">
                <a:solidFill>
                  <a:srgbClr val="304371"/>
                </a:solidFill>
                <a:cs typeface="+mn-ea"/>
                <a:sym typeface="+mn-lt"/>
              </a:rPr>
              <a:t>（六十）职业教育学校、高等学校教师分学历（位）情况</a:t>
            </a:r>
            <a:endParaRPr lang="zh-CN" altLang="en-US" sz="2000" b="1" dirty="0">
              <a:solidFill>
                <a:srgbClr val="304371"/>
              </a:solidFill>
              <a:cs typeface="+mn-ea"/>
              <a:sym typeface="+mn-lt"/>
            </a:endParaRPr>
          </a:p>
        </p:txBody>
      </p:sp>
      <p:sp>
        <p:nvSpPr>
          <p:cNvPr id="4" name="矩形 3"/>
          <p:cNvSpPr/>
          <p:nvPr/>
        </p:nvSpPr>
        <p:spPr>
          <a:xfrm>
            <a:off x="660400" y="5248924"/>
            <a:ext cx="646331" cy="355225"/>
          </a:xfrm>
          <a:prstGeom prst="rect">
            <a:avLst/>
          </a:prstGeom>
        </p:spPr>
        <p:txBody>
          <a:bodyPr wrap="none">
            <a:spAutoFit/>
          </a:bodyPr>
          <a:lstStyle/>
          <a:p>
            <a:pPr algn="just">
              <a:lnSpc>
                <a:spcPts val="2200"/>
              </a:lnSpc>
              <a:spcAft>
                <a:spcPts val="0"/>
              </a:spcAft>
            </a:pPr>
            <a:r>
              <a:rPr lang="zh-CN" altLang="zh-CN" kern="100" dirty="0">
                <a:cs typeface="+mn-ea"/>
                <a:sym typeface="+mn-lt"/>
              </a:rPr>
              <a:t>续表</a:t>
            </a:r>
            <a:endParaRPr lang="zh-CN" altLang="zh-CN" sz="2400" kern="100" dirty="0">
              <a:cs typeface="+mn-ea"/>
              <a:sym typeface="+mn-lt"/>
            </a:endParaRPr>
          </a:p>
        </p:txBody>
      </p:sp>
      <p:grpSp>
        <p:nvGrpSpPr>
          <p:cNvPr id="6" name="组合 5"/>
          <p:cNvGrpSpPr/>
          <p:nvPr/>
        </p:nvGrpSpPr>
        <p:grpSpPr>
          <a:xfrm>
            <a:off x="658810" y="3157249"/>
            <a:ext cx="10858500" cy="1064508"/>
            <a:chOff x="660401" y="1126054"/>
            <a:chExt cx="10858500" cy="1182814"/>
          </a:xfrm>
        </p:grpSpPr>
        <p:grpSp>
          <p:nvGrpSpPr>
            <p:cNvPr id="7" name="组合 6"/>
            <p:cNvGrpSpPr/>
            <p:nvPr/>
          </p:nvGrpSpPr>
          <p:grpSpPr>
            <a:xfrm>
              <a:off x="660401" y="1413361"/>
              <a:ext cx="10858500" cy="895507"/>
              <a:chOff x="660401" y="308005"/>
              <a:chExt cx="10858500" cy="1531678"/>
            </a:xfrm>
          </p:grpSpPr>
          <p:sp>
            <p:nvSpPr>
              <p:cNvPr id="11" name="矩形 10"/>
              <p:cNvSpPr/>
              <p:nvPr/>
            </p:nvSpPr>
            <p:spPr>
              <a:xfrm>
                <a:off x="660401" y="308005"/>
                <a:ext cx="10858500" cy="153167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2" name="矩形 11"/>
              <p:cNvSpPr/>
              <p:nvPr/>
            </p:nvSpPr>
            <p:spPr>
              <a:xfrm>
                <a:off x="666750" y="370052"/>
                <a:ext cx="10722611" cy="1469629"/>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校外教师两年以上是指学校按照聘用流程，聘请的外校或外单位具有</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教师资格条例</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规定的教师资格，聘期在两年以上或已在本校工作两年以上，从事教学工作的人员</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0" name="矩形 9"/>
            <p:cNvSpPr/>
            <p:nvPr/>
          </p:nvSpPr>
          <p:spPr>
            <a:xfrm flipH="1">
              <a:off x="676278" y="1126054"/>
              <a:ext cx="632044" cy="230371"/>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aphicFrame>
        <p:nvGraphicFramePr>
          <p:cNvPr id="13" name="表格 12"/>
          <p:cNvGraphicFramePr>
            <a:graphicFrameLocks noGrp="1"/>
          </p:cNvGraphicFramePr>
          <p:nvPr/>
        </p:nvGraphicFramePr>
        <p:xfrm>
          <a:off x="674687" y="5688038"/>
          <a:ext cx="10858501" cy="563880"/>
        </p:xfrm>
        <a:graphic>
          <a:graphicData uri="http://schemas.openxmlformats.org/drawingml/2006/table">
            <a:tbl>
              <a:tblPr firstRow="1" firstCol="1" bandRow="1"/>
              <a:tblGrid>
                <a:gridCol w="1554937"/>
                <a:gridCol w="1552766"/>
                <a:gridCol w="1552766"/>
                <a:gridCol w="1548422"/>
                <a:gridCol w="1552766"/>
                <a:gridCol w="1550594"/>
                <a:gridCol w="1546250"/>
              </a:tblGrid>
              <a:tr h="187960">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本科</a:t>
                      </a:r>
                      <a:endParaRPr lang="zh-CN" sz="100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专科</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高中阶段以下</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960">
                <a:tc vMerge="1">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获博士学位</a:t>
                      </a:r>
                      <a:endParaRPr lang="zh-CN" sz="10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获硕士学位</a:t>
                      </a:r>
                      <a:endParaRPr lang="zh-CN" sz="10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获博士学位</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获硕士学位</a:t>
                      </a:r>
                      <a:endParaRPr lang="zh-CN" sz="10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187960">
                <a:tc>
                  <a:txBody>
                    <a:bodyPr/>
                    <a:lstStyle/>
                    <a:p>
                      <a:pPr algn="ctr">
                        <a:spcAft>
                          <a:spcPts val="0"/>
                        </a:spcAft>
                      </a:pPr>
                      <a:r>
                        <a:rPr lang="en-US" sz="900" kern="100">
                          <a:effectLst/>
                          <a:latin typeface="宋体" panose="02010600030101010101" pitchFamily="2" charset="-122"/>
                          <a:ea typeface="宋体" panose="02010600030101010101" pitchFamily="2" charset="-122"/>
                        </a:rPr>
                        <a:t>8</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9</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11</a:t>
                      </a:r>
                      <a:endParaRPr lang="zh-CN" sz="10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12</a:t>
                      </a:r>
                      <a:endParaRPr lang="zh-CN" sz="10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13</a:t>
                      </a:r>
                      <a:endParaRPr lang="zh-CN" sz="10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14</a:t>
                      </a:r>
                      <a:endParaRPr lang="zh-CN" sz="10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567102" y="287020"/>
            <a:ext cx="5057795" cy="400110"/>
          </a:xfrm>
          <a:prstGeom prst="rect">
            <a:avLst/>
          </a:prstGeom>
        </p:spPr>
        <p:txBody>
          <a:bodyPr wrap="none">
            <a:spAutoFit/>
          </a:bodyPr>
          <a:lstStyle/>
          <a:p>
            <a:pPr algn="ctr"/>
            <a:r>
              <a:rPr lang="zh-CN" altLang="en-US" sz="2000" b="1" dirty="0">
                <a:solidFill>
                  <a:srgbClr val="304371"/>
                </a:solidFill>
                <a:cs typeface="+mn-ea"/>
                <a:sym typeface="+mn-lt"/>
              </a:rPr>
              <a:t>（六十二）高等教育学校教师授课分类情况</a:t>
            </a:r>
            <a:endParaRPr lang="zh-CN" altLang="en-US" sz="2000" b="1" dirty="0">
              <a:solidFill>
                <a:srgbClr val="304371"/>
              </a:solidFill>
              <a:cs typeface="+mn-ea"/>
              <a:sym typeface="+mn-lt"/>
            </a:endParaRPr>
          </a:p>
        </p:txBody>
      </p:sp>
      <p:sp>
        <p:nvSpPr>
          <p:cNvPr id="4" name="矩形 3"/>
          <p:cNvSpPr/>
          <p:nvPr/>
        </p:nvSpPr>
        <p:spPr>
          <a:xfrm>
            <a:off x="658813" y="5241358"/>
            <a:ext cx="646331" cy="262508"/>
          </a:xfrm>
          <a:prstGeom prst="rect">
            <a:avLst/>
          </a:prstGeom>
        </p:spPr>
        <p:txBody>
          <a:bodyPr wrap="none">
            <a:spAutoFit/>
          </a:bodyPr>
          <a:lstStyle/>
          <a:p>
            <a:pPr algn="just">
              <a:lnSpc>
                <a:spcPts val="1200"/>
              </a:lnSpc>
              <a:spcAft>
                <a:spcPts val="0"/>
              </a:spcAft>
            </a:pPr>
            <a:r>
              <a:rPr lang="zh-CN" altLang="zh-CN" kern="100" dirty="0">
                <a:cs typeface="+mn-ea"/>
                <a:sym typeface="+mn-lt"/>
              </a:rPr>
              <a:t>续表</a:t>
            </a:r>
            <a:endParaRPr lang="zh-CN" altLang="zh-CN" sz="2400" kern="100" dirty="0">
              <a:cs typeface="+mn-ea"/>
              <a:sym typeface="+mn-lt"/>
            </a:endParaRPr>
          </a:p>
        </p:txBody>
      </p:sp>
      <p:graphicFrame>
        <p:nvGraphicFramePr>
          <p:cNvPr id="5" name="表格 4"/>
          <p:cNvGraphicFramePr>
            <a:graphicFrameLocks noGrp="1"/>
          </p:cNvGraphicFramePr>
          <p:nvPr/>
        </p:nvGraphicFramePr>
        <p:xfrm>
          <a:off x="658813" y="1125537"/>
          <a:ext cx="10858501" cy="3808668"/>
        </p:xfrm>
        <a:graphic>
          <a:graphicData uri="http://schemas.openxmlformats.org/drawingml/2006/table">
            <a:tbl>
              <a:tblPr firstRow="1" firstCol="1" bandRow="1"/>
              <a:tblGrid>
                <a:gridCol w="2097861"/>
                <a:gridCol w="447370"/>
                <a:gridCol w="755752"/>
                <a:gridCol w="755752"/>
                <a:gridCol w="755752"/>
                <a:gridCol w="755752"/>
                <a:gridCol w="868679"/>
                <a:gridCol w="755752"/>
                <a:gridCol w="755752"/>
                <a:gridCol w="755752"/>
                <a:gridCol w="755752"/>
                <a:gridCol w="755752"/>
                <a:gridCol w="642823"/>
              </a:tblGrid>
              <a:tr h="303693">
                <a:tc rowSpan="3">
                  <a:txBody>
                    <a:bodyPr/>
                    <a:lstStyle/>
                    <a:p>
                      <a:pPr algn="ctr">
                        <a:spcAft>
                          <a:spcPts val="0"/>
                        </a:spcAft>
                      </a:pPr>
                      <a:r>
                        <a:rPr lang="zh-CN" sz="900" kern="100">
                          <a:effectLst/>
                          <a:latin typeface="Times New Roman" panose="02020603050405020304" pitchFamily="18" charset="0"/>
                          <a:ea typeface="宋体" panose="02010600030101010101" pitchFamily="2" charset="-122"/>
                        </a:rPr>
                        <a:t>指标名称</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CN" sz="900" kern="100">
                          <a:effectLst/>
                          <a:latin typeface="Times New Roman" panose="02020603050405020304" pitchFamily="18" charset="0"/>
                          <a:ea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本学年授课专任教师</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CN" sz="900" kern="100">
                          <a:effectLst/>
                          <a:latin typeface="Times New Roman" panose="02020603050405020304" pitchFamily="18" charset="0"/>
                          <a:ea typeface="宋体" panose="02010600030101010101" pitchFamily="2" charset="-122"/>
                        </a:rPr>
                        <a:t>本学年授课校外教师</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CN" sz="900" kern="100">
                          <a:effectLst/>
                          <a:latin typeface="Times New Roman" panose="02020603050405020304" pitchFamily="18" charset="0"/>
                          <a:ea typeface="宋体" panose="02010600030101010101" pitchFamily="2" charset="-122"/>
                        </a:rPr>
                        <a:t>本学年授课行业导师</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70">
                <a:tc vMerge="1">
                  <a:tcPr/>
                </a:tc>
                <a:tc vMerge="1">
                  <a:tcPr/>
                </a:tc>
                <a:tc vMerge="1">
                  <a:tcPr/>
                </a:tc>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公共基础课</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专业课程</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公共基础课</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专业课程</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公共基础课</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专业课程</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423">
                <a:tc vMerge="1">
                  <a:tcPr/>
                </a:tc>
                <a:tc vMerge="1">
                  <a:tcPr/>
                </a:tc>
                <a:tc vMerge="1">
                  <a:tcPr/>
                </a:tc>
                <a:tc vMerge="1">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思政课</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思政课</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r>
              <a:tr h="303693">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2</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3</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4</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9880" algn="l">
                        <a:spcAft>
                          <a:spcPts val="0"/>
                        </a:spcAft>
                      </a:pPr>
                      <a:r>
                        <a:rPr lang="en-US" altLang="zh-CN" sz="1000" kern="100" dirty="0">
                          <a:effectLst/>
                          <a:latin typeface="Times New Roman" panose="02020603050405020304" pitchFamily="18" charset="0"/>
                          <a:ea typeface="宋体" panose="02010600030101010101" pitchFamily="2" charset="-122"/>
                        </a:rPr>
                        <a:t>  5</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6</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7</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8</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9</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10</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11</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537">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总计</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321" marR="18321" marT="0" marB="0">
                    <a:lnL>
                      <a:noFill/>
                    </a:lnL>
                    <a:lnR>
                      <a:noFill/>
                    </a:lnR>
                    <a:lnT w="12700" cap="flat" cmpd="sng" algn="ctr">
                      <a:solidFill>
                        <a:srgbClr val="000000"/>
                      </a:solidFill>
                      <a:prstDash val="solid"/>
                      <a:round/>
                      <a:headEnd type="none" w="med" len="med"/>
                      <a:tailEnd type="none" w="med" len="med"/>
                    </a:lnT>
                    <a:lnB>
                      <a:noFill/>
                    </a:lnB>
                  </a:tcPr>
                </a:tc>
              </a:tr>
              <a:tr h="260819">
                <a:tc>
                  <a:txBody>
                    <a:bodyPr/>
                    <a:lstStyle/>
                    <a:p>
                      <a:pPr indent="3429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r>
              <a:tr h="260819">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正高级</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r>
              <a:tr h="260819">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为本科生上课</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r>
              <a:tr h="260819">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副高级</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r>
              <a:tr h="260819">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为本科生上课</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r>
              <a:tr h="260819">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中级</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r>
              <a:tr h="260819">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初级</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a:noFill/>
                    </a:lnB>
                  </a:tcPr>
                </a:tc>
              </a:tr>
              <a:tr h="260819">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未定职级</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321" marR="18321"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666751" y="5548962"/>
          <a:ext cx="10858496" cy="816273"/>
        </p:xfrm>
        <a:graphic>
          <a:graphicData uri="http://schemas.openxmlformats.org/drawingml/2006/table">
            <a:tbl>
              <a:tblPr firstRow="1" firstCol="1" bandRow="1"/>
              <a:tblGrid>
                <a:gridCol w="1357312"/>
                <a:gridCol w="1357312"/>
                <a:gridCol w="1357312"/>
                <a:gridCol w="1357312"/>
                <a:gridCol w="1357312"/>
                <a:gridCol w="1357312"/>
                <a:gridCol w="1357312"/>
                <a:gridCol w="1357312"/>
              </a:tblGrid>
              <a:tr h="205580">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本学年授课外籍教师</a:t>
                      </a:r>
                      <a:endParaRPr lang="zh-CN" sz="1000" kern="100" dirty="0">
                        <a:effectLst/>
                        <a:latin typeface="Times New Roman" panose="02020603050405020304" pitchFamily="18" charset="0"/>
                        <a:ea typeface="宋体" panose="02010600030101010101" pitchFamily="2" charset="-122"/>
                      </a:endParaRPr>
                    </a:p>
                  </a:txBody>
                  <a:tcPr marL="18139" marR="181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39" marR="181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39" marR="1813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本学年不授课专任教师</a:t>
                      </a:r>
                      <a:endParaRPr lang="zh-CN" sz="1000" kern="10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39" marR="181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39" marR="181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39" marR="181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139" marR="1813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113">
                <a:tc vMerge="1">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公共基础课</a:t>
                      </a:r>
                      <a:endParaRPr lang="zh-CN" sz="1000" kern="10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专业课程</a:t>
                      </a:r>
                      <a:endParaRPr lang="zh-CN" sz="1000" kern="10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进修</a:t>
                      </a:r>
                      <a:endParaRPr lang="zh-CN" sz="1000" kern="10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科研</a:t>
                      </a:r>
                      <a:endParaRPr lang="zh-CN" sz="1000" kern="10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病休</a:t>
                      </a:r>
                      <a:endParaRPr lang="zh-CN" sz="1000" kern="10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其他</a:t>
                      </a:r>
                      <a:endParaRPr lang="zh-CN" sz="1000" kern="10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80">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12</a:t>
                      </a:r>
                      <a:endParaRPr lang="zh-CN" sz="1000" kern="100" dirty="0">
                        <a:effectLst/>
                        <a:latin typeface="Times New Roman" panose="02020603050405020304" pitchFamily="18" charset="0"/>
                        <a:ea typeface="宋体" panose="02010600030101010101" pitchFamily="2" charset="-122"/>
                      </a:endParaRPr>
                    </a:p>
                  </a:txBody>
                  <a:tcPr marL="18139" marR="1813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13</a:t>
                      </a:r>
                      <a:endParaRPr lang="zh-CN" sz="1000" kern="100" dirty="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14</a:t>
                      </a:r>
                      <a:endParaRPr lang="zh-CN" sz="1000" kern="100" dirty="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15</a:t>
                      </a:r>
                      <a:endParaRPr lang="zh-CN" sz="1000" kern="100" dirty="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16</a:t>
                      </a:r>
                      <a:endParaRPr lang="zh-CN" sz="1000" kern="100" dirty="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17</a:t>
                      </a:r>
                      <a:endParaRPr lang="zh-CN" sz="1000" kern="100" dirty="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18</a:t>
                      </a:r>
                      <a:endParaRPr lang="zh-CN" sz="1000" kern="100" dirty="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19</a:t>
                      </a:r>
                      <a:endParaRPr lang="zh-CN" sz="1000" kern="100" dirty="0">
                        <a:effectLst/>
                        <a:latin typeface="Times New Roman" panose="02020603050405020304" pitchFamily="18" charset="0"/>
                        <a:ea typeface="宋体" panose="02010600030101010101" pitchFamily="2" charset="-122"/>
                      </a:endParaRPr>
                    </a:p>
                  </a:txBody>
                  <a:tcPr marL="18139" marR="1813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60401" y="1125538"/>
          <a:ext cx="10858497" cy="4238464"/>
        </p:xfrm>
        <a:graphic>
          <a:graphicData uri="http://schemas.openxmlformats.org/drawingml/2006/table">
            <a:tbl>
              <a:tblPr firstRow="1" firstCol="1" bandRow="1"/>
              <a:tblGrid>
                <a:gridCol w="2312860"/>
                <a:gridCol w="684085"/>
                <a:gridCol w="788327"/>
                <a:gridCol w="788327"/>
                <a:gridCol w="781812"/>
                <a:gridCol w="781812"/>
                <a:gridCol w="788327"/>
                <a:gridCol w="788327"/>
                <a:gridCol w="794842"/>
                <a:gridCol w="794842"/>
                <a:gridCol w="790498"/>
                <a:gridCol w="764438"/>
              </a:tblGrid>
              <a:tr h="214462">
                <a:tc rowSpan="4">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指标名称</a:t>
                      </a:r>
                      <a:endParaRPr lang="zh-CN" sz="1000" kern="100" dirty="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zh-CN" sz="900" kern="100">
                          <a:effectLst/>
                          <a:latin typeface="Times New Roman" panose="02020603050405020304" pitchFamily="18" charset="0"/>
                          <a:ea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zh-CN" sz="900" kern="100">
                          <a:effectLst/>
                          <a:latin typeface="Times New Roman" panose="02020603050405020304" pitchFamily="18" charset="0"/>
                          <a:ea typeface="宋体" panose="02010600030101010101" pitchFamily="2" charset="-122"/>
                        </a:rPr>
                        <a:t>上学年初专任教师数</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zh-CN" sz="900" kern="100">
                          <a:effectLst/>
                          <a:latin typeface="Times New Roman" panose="02020603050405020304" pitchFamily="18" charset="0"/>
                          <a:ea typeface="宋体" panose="02010600030101010101" pitchFamily="2" charset="-122"/>
                        </a:rPr>
                        <a:t>增加教师数</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462">
                <a:tc vMerge="1">
                  <a:tcPr/>
                </a:tc>
                <a:tc vMerge="1">
                  <a:tcPr/>
                </a:tc>
                <a:tc vMerge="1">
                  <a:tcPr/>
                </a:tc>
                <a:tc vMerge="1">
                  <a:tcPr/>
                </a:tc>
                <a:tc rowSpan="3">
                  <a:txBody>
                    <a:bodyPr/>
                    <a:lstStyle/>
                    <a:p>
                      <a:pPr algn="ctr">
                        <a:spcAft>
                          <a:spcPts val="0"/>
                        </a:spcAft>
                      </a:pPr>
                      <a:r>
                        <a:rPr lang="zh-CN" sz="900" kern="100">
                          <a:effectLst/>
                          <a:latin typeface="Times New Roman" panose="02020603050405020304" pitchFamily="18" charset="0"/>
                          <a:ea typeface="宋体" panose="02010600030101010101" pitchFamily="2" charset="-122"/>
                        </a:rPr>
                        <a:t>招聘</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CN" sz="900" kern="100">
                          <a:effectLst/>
                          <a:latin typeface="Times New Roman" panose="02020603050405020304" pitchFamily="18" charset="0"/>
                          <a:ea typeface="宋体" panose="02010600030101010101" pitchFamily="2" charset="-122"/>
                        </a:rPr>
                        <a:t>调入</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校内变动</a:t>
                      </a:r>
                      <a:endParaRPr lang="zh-CN" sz="1000" kern="100" dirty="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CN" sz="900" kern="100">
                          <a:effectLst/>
                          <a:latin typeface="Times New Roman" panose="02020603050405020304" pitchFamily="18" charset="0"/>
                          <a:ea typeface="宋体" panose="02010600030101010101" pitchFamily="2" charset="-122"/>
                        </a:rPr>
                        <a:t>其他</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305">
                <a:tc vMerge="1">
                  <a:tcPr/>
                </a:tc>
                <a:tc vMerge="1">
                  <a:tcPr/>
                </a:tc>
                <a:tc vMerge="1">
                  <a:tcPr/>
                </a:tc>
                <a:tc vMerge="1">
                  <a:tcPr/>
                </a:tc>
                <a:tc vMerge="1">
                  <a:tcPr/>
                </a:tc>
                <a:tc rowSpan="2">
                  <a:txBody>
                    <a:bodyPr/>
                    <a:lstStyle/>
                    <a:p>
                      <a:pPr algn="ctr">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应届毕业生</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rowSpan="2">
                  <a:txBody>
                    <a:bodyPr/>
                    <a:lstStyle/>
                    <a:p>
                      <a:pPr algn="ctr">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外校</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rowSpan="2">
                  <a:txBody>
                    <a:bodyPr/>
                    <a:lstStyle/>
                    <a:p>
                      <a:pPr algn="ctr">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学段调整</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96305">
                <a:tc vMerge="1">
                  <a:tcPr/>
                </a:tc>
                <a:tc vMerge="1">
                  <a:tcPr/>
                </a:tc>
                <a:tc vMerge="1">
                  <a:tcPr/>
                </a:tc>
                <a:tc vMerge="1">
                  <a:tcPr/>
                </a:tc>
                <a:tc vMerge="1">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师范生</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c vMerge="1">
                  <a:tcPr/>
                </a:tc>
              </a:tr>
              <a:tr h="214462">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5</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6</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7</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8</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9</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462">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学前教育</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w="12700" cap="flat" cmpd="sng" algn="ctr">
                      <a:solidFill>
                        <a:srgbClr val="000000"/>
                      </a:solidFill>
                      <a:prstDash val="solid"/>
                      <a:round/>
                      <a:headEnd type="none" w="med" len="med"/>
                      <a:tailEnd type="none" w="med" len="med"/>
                    </a:lnT>
                    <a:lnB>
                      <a:noFill/>
                    </a:lnB>
                  </a:tcPr>
                </a:tc>
              </a:tr>
              <a:tr h="214462">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r>
              <a:tr h="214462">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小学</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r>
              <a:tr h="214462">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r>
              <a:tr h="214462">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初中</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r>
              <a:tr h="214462">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r>
              <a:tr h="214462">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普通高中</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r>
              <a:tr h="214462">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r>
              <a:tr h="214462">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特殊教育学校</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r>
              <a:tr h="214462">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r>
              <a:tr h="214462">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中等职业学校</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t>
                      </a:r>
                      <a:endParaRPr lang="zh-CN" sz="1000" kern="100" dirty="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r>
              <a:tr h="214462">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12</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r>
              <a:tr h="214462">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高等教育学校</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13</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a:noFill/>
                    </a:lnB>
                  </a:tcPr>
                </a:tc>
              </a:tr>
              <a:tr h="214462">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14</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578" marR="1857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578" marR="18578"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4336544" y="287020"/>
            <a:ext cx="3518912" cy="400110"/>
          </a:xfrm>
          <a:prstGeom prst="rect">
            <a:avLst/>
          </a:prstGeom>
        </p:spPr>
        <p:txBody>
          <a:bodyPr wrap="none">
            <a:spAutoFit/>
          </a:bodyPr>
          <a:lstStyle/>
          <a:p>
            <a:pPr algn="ctr"/>
            <a:r>
              <a:rPr lang="zh-CN" altLang="en-US" sz="2000" b="1" dirty="0">
                <a:solidFill>
                  <a:srgbClr val="304371"/>
                </a:solidFill>
                <a:cs typeface="+mn-ea"/>
                <a:sym typeface="+mn-lt"/>
              </a:rPr>
              <a:t>（六十三）专任教师变动情况</a:t>
            </a:r>
            <a:endParaRPr lang="zh-CN" altLang="en-US" sz="2000" b="1" dirty="0">
              <a:solidFill>
                <a:srgbClr val="304371"/>
              </a:solidFill>
              <a:cs typeface="+mn-ea"/>
              <a:sym typeface="+mn-lt"/>
            </a:endParaRPr>
          </a:p>
        </p:txBody>
      </p:sp>
      <p:sp>
        <p:nvSpPr>
          <p:cNvPr id="4" name="矩形 3"/>
          <p:cNvSpPr/>
          <p:nvPr/>
        </p:nvSpPr>
        <p:spPr>
          <a:xfrm>
            <a:off x="660400" y="5544311"/>
            <a:ext cx="646331" cy="262508"/>
          </a:xfrm>
          <a:prstGeom prst="rect">
            <a:avLst/>
          </a:prstGeom>
        </p:spPr>
        <p:txBody>
          <a:bodyPr wrap="none">
            <a:spAutoFit/>
          </a:bodyPr>
          <a:lstStyle/>
          <a:p>
            <a:pPr>
              <a:lnSpc>
                <a:spcPts val="1200"/>
              </a:lnSpc>
              <a:tabLst>
                <a:tab pos="1132840" algn="l"/>
                <a:tab pos="1351280" algn="l"/>
                <a:tab pos="2037080" algn="l"/>
                <a:tab pos="2717800" algn="l"/>
                <a:tab pos="3408680" algn="l"/>
                <a:tab pos="4094480" algn="l"/>
                <a:tab pos="4780280" algn="l"/>
                <a:tab pos="5466080" algn="l"/>
                <a:tab pos="6151880" algn="l"/>
              </a:tabLst>
            </a:pPr>
            <a:r>
              <a:rPr lang="zh-CN" altLang="zh-CN" kern="100" dirty="0">
                <a:cs typeface="+mn-ea"/>
                <a:sym typeface="+mn-lt"/>
              </a:rPr>
              <a:t>续表</a:t>
            </a:r>
            <a:endParaRPr lang="zh-CN" altLang="zh-CN" sz="2400" kern="100" dirty="0">
              <a:cs typeface="+mn-ea"/>
              <a:sym typeface="+mn-lt"/>
            </a:endParaRPr>
          </a:p>
        </p:txBody>
      </p:sp>
      <p:grpSp>
        <p:nvGrpSpPr>
          <p:cNvPr id="6" name="组合 5"/>
          <p:cNvGrpSpPr/>
          <p:nvPr/>
        </p:nvGrpSpPr>
        <p:grpSpPr>
          <a:xfrm>
            <a:off x="673100" y="1660484"/>
            <a:ext cx="10858500" cy="1022563"/>
            <a:chOff x="660401" y="1172660"/>
            <a:chExt cx="10858500" cy="1136208"/>
          </a:xfrm>
        </p:grpSpPr>
        <p:grpSp>
          <p:nvGrpSpPr>
            <p:cNvPr id="8" name="组合 7"/>
            <p:cNvGrpSpPr/>
            <p:nvPr/>
          </p:nvGrpSpPr>
          <p:grpSpPr>
            <a:xfrm>
              <a:off x="660401" y="1413361"/>
              <a:ext cx="10858500" cy="895507"/>
              <a:chOff x="660401" y="308005"/>
              <a:chExt cx="10858500" cy="1531678"/>
            </a:xfrm>
          </p:grpSpPr>
          <p:sp>
            <p:nvSpPr>
              <p:cNvPr id="11" name="矩形 10"/>
              <p:cNvSpPr/>
              <p:nvPr/>
            </p:nvSpPr>
            <p:spPr>
              <a:xfrm>
                <a:off x="660401" y="308005"/>
                <a:ext cx="10858500" cy="153167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2" name="矩形 11"/>
              <p:cNvSpPr/>
              <p:nvPr/>
            </p:nvSpPr>
            <p:spPr>
              <a:xfrm>
                <a:off x="666750" y="370052"/>
                <a:ext cx="10722611" cy="767718"/>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招聘是指教育行政部门或学校按照公开招聘流程，并签订一年以上聘用合同的专任教师</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0" name="矩形 9"/>
            <p:cNvSpPr/>
            <p:nvPr/>
          </p:nvSpPr>
          <p:spPr>
            <a:xfrm flipH="1">
              <a:off x="5358756" y="1172660"/>
              <a:ext cx="533399" cy="184774"/>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aphicFrame>
        <p:nvGraphicFramePr>
          <p:cNvPr id="13" name="表格 12"/>
          <p:cNvGraphicFramePr>
            <a:graphicFrameLocks noGrp="1"/>
          </p:cNvGraphicFramePr>
          <p:nvPr/>
        </p:nvGraphicFramePr>
        <p:xfrm>
          <a:off x="674690" y="5859463"/>
          <a:ext cx="10858498" cy="755650"/>
        </p:xfrm>
        <a:graphic>
          <a:graphicData uri="http://schemas.openxmlformats.org/drawingml/2006/table">
            <a:tbl>
              <a:tblPr firstRow="1" firstCol="1" bandRow="1"/>
              <a:tblGrid>
                <a:gridCol w="1177061"/>
                <a:gridCol w="1177061"/>
                <a:gridCol w="1177061"/>
                <a:gridCol w="1172718"/>
                <a:gridCol w="1172718"/>
                <a:gridCol w="1177061"/>
                <a:gridCol w="1177061"/>
                <a:gridCol w="1177061"/>
                <a:gridCol w="1450696"/>
              </a:tblGrid>
              <a:tr h="179705">
                <a:tc rowSpan="3">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减少教师数</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rowSpan="3">
                  <a:txBody>
                    <a:bodyPr/>
                    <a:lstStyle/>
                    <a:p>
                      <a:pPr algn="ctr">
                        <a:spcAft>
                          <a:spcPts val="0"/>
                        </a:spcAft>
                      </a:pPr>
                      <a:r>
                        <a:rPr lang="zh-CN" sz="900" kern="100">
                          <a:effectLst/>
                          <a:latin typeface="Times New Roman" panose="02020603050405020304" pitchFamily="18" charset="0"/>
                          <a:ea typeface="宋体" panose="02010600030101010101" pitchFamily="2" charset="-122"/>
                        </a:rPr>
                        <a:t>本学年初专任</a:t>
                      </a:r>
                      <a:endParaRPr lang="zh-CN" sz="1050" kern="100">
                        <a:effectLst/>
                        <a:latin typeface="Times New Roman" panose="02020603050405020304" pitchFamily="18" charset="0"/>
                        <a:ea typeface="宋体" panose="02010600030101010101" pitchFamily="2" charset="-122"/>
                      </a:endParaRPr>
                    </a:p>
                    <a:p>
                      <a:pPr algn="ctr">
                        <a:spcAft>
                          <a:spcPts val="0"/>
                        </a:spcAft>
                      </a:pPr>
                      <a:r>
                        <a:rPr lang="zh-CN" sz="900" kern="100">
                          <a:effectLst/>
                          <a:latin typeface="Times New Roman" panose="02020603050405020304" pitchFamily="18" charset="0"/>
                          <a:ea typeface="宋体" panose="02010600030101010101" pitchFamily="2" charset="-122"/>
                        </a:rPr>
                        <a:t>教师数</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vMerge="1">
                  <a:tcPr/>
                </a:tc>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退休</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死亡</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调出</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辞职</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校内变动</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其他</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198120">
                <a:tc vMerge="1">
                  <a:tcPr/>
                </a:tc>
                <a:tc vMerge="1">
                  <a:tcPr/>
                </a:tc>
                <a:tc vMerge="1">
                  <a:tcPr/>
                </a:tc>
                <a:tc vMerge="1">
                  <a:tcPr/>
                </a:tc>
                <a:tc vMerge="1">
                  <a:tcPr/>
                </a:tc>
                <a:tc vMerge="1">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学段调整</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r>
              <a:tr h="179705">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11</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12</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13</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14</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15</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16</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17</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18</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19</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4" name="组合 13"/>
          <p:cNvGrpSpPr/>
          <p:nvPr/>
        </p:nvGrpSpPr>
        <p:grpSpPr>
          <a:xfrm>
            <a:off x="673100" y="1596981"/>
            <a:ext cx="10916920" cy="1523044"/>
            <a:chOff x="660401" y="-1172602"/>
            <a:chExt cx="10916920" cy="1264118"/>
          </a:xfrm>
        </p:grpSpPr>
        <p:grpSp>
          <p:nvGrpSpPr>
            <p:cNvPr id="15" name="组合 14"/>
            <p:cNvGrpSpPr/>
            <p:nvPr/>
          </p:nvGrpSpPr>
          <p:grpSpPr>
            <a:xfrm>
              <a:off x="660401" y="-898629"/>
              <a:ext cx="10916920" cy="990145"/>
              <a:chOff x="660401" y="-3646427"/>
              <a:chExt cx="10916920" cy="1693546"/>
            </a:xfrm>
          </p:grpSpPr>
          <p:sp>
            <p:nvSpPr>
              <p:cNvPr id="17" name="矩形 16"/>
              <p:cNvSpPr/>
              <p:nvPr/>
            </p:nvSpPr>
            <p:spPr>
              <a:xfrm>
                <a:off x="660401" y="-3484559"/>
                <a:ext cx="10858500" cy="153167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8" name="矩形 17"/>
              <p:cNvSpPr/>
              <p:nvPr/>
            </p:nvSpPr>
            <p:spPr>
              <a:xfrm>
                <a:off x="718821" y="-3646427"/>
                <a:ext cx="10858500" cy="1622092"/>
              </a:xfrm>
              <a:prstGeom prst="rect">
                <a:avLst/>
              </a:prstGeom>
            </p:spPr>
            <p:txBody>
              <a:bodyPr wrap="square">
                <a:spAutoFit/>
              </a:bodyPr>
              <a:lstStyle/>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增加教师中“校内变动”是指校内具有教师资格的非专任教师调整为专任教师；减少教师中“校内变动”是指校内专任教师调整为非专任教师。还包括同一所学校内不同学段之间专任教师的调整，如：九年一贯制学校的小学段和初中段之间的调整；高等教育学校中承担高等教育的专任教师和附设中职班专任教师之间的调整</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6" name="矩形 15"/>
            <p:cNvSpPr/>
            <p:nvPr/>
          </p:nvSpPr>
          <p:spPr>
            <a:xfrm flipH="1">
              <a:off x="9283701" y="-1172602"/>
              <a:ext cx="533400" cy="252127"/>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14"/>
                                        </p:tgtEl>
                                      </p:cBhvr>
                                    </p:animEffect>
                                    <p:set>
                                      <p:cBhvr>
                                        <p:cTn id="22"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60400" y="1130299"/>
          <a:ext cx="10858500" cy="3934464"/>
        </p:xfrm>
        <a:graphic>
          <a:graphicData uri="http://schemas.openxmlformats.org/drawingml/2006/table">
            <a:tbl>
              <a:tblPr firstRow="1" firstCol="1" bandRow="1"/>
              <a:tblGrid>
                <a:gridCol w="2955684"/>
                <a:gridCol w="2655989"/>
                <a:gridCol w="1057618"/>
                <a:gridCol w="1057618"/>
                <a:gridCol w="2252053"/>
                <a:gridCol w="879538"/>
              </a:tblGrid>
              <a:tr h="376704">
                <a:tc grid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代码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合计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女</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r>
                        <a:rPr lang="zh-CN" sz="900" kern="0">
                          <a:effectLst/>
                          <a:latin typeface="Times New Roman" panose="02020603050405020304" pitchFamily="18" charset="0"/>
                          <a:ea typeface="宋体" panose="02010600030101010101" pitchFamily="2" charset="-122"/>
                          <a:cs typeface="宋体" panose="02010600030101010101" pitchFamily="2" charset="-122"/>
                        </a:rPr>
                        <a:t>接受过专业教育</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480">
                <a:tc grid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甲</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480">
                <a:tc gridSpan="2">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总计</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96480">
                <a:tc gridSpan="2">
                  <a:txBody>
                    <a:bodyPr/>
                    <a:lstStyle/>
                    <a:p>
                      <a:pPr indent="114300"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r>
                        <a:rPr lang="zh-CN" sz="900" kern="0">
                          <a:effectLst/>
                          <a:latin typeface="Times New Roman" panose="02020603050405020304" pitchFamily="18" charset="0"/>
                          <a:ea typeface="宋体" panose="02010600030101010101" pitchFamily="2" charset="-122"/>
                          <a:cs typeface="宋体" panose="02010600030101010101" pitchFamily="2" charset="-122"/>
                        </a:rPr>
                        <a:t>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96480">
                <a:tc rowSpan="5">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按专业技术职务分</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正高级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96480">
                <a:tc vMerge="1">
                  <a:tcPr/>
                </a:tc>
                <a:tc>
                  <a:txBody>
                    <a:bodyPr/>
                    <a:lstStyle/>
                    <a:p>
                      <a:pPr algn="l">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副高级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96480">
                <a:tc vMerge="1">
                  <a:tcPr/>
                </a:tc>
                <a:tc>
                  <a:txBody>
                    <a:bodyPr/>
                    <a:lstStyle/>
                    <a:p>
                      <a:pPr algn="l">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中级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96480">
                <a:tc vMerge="1">
                  <a:tcPr/>
                </a:tc>
                <a:tc>
                  <a:txBody>
                    <a:bodyPr/>
                    <a:lstStyle/>
                    <a:p>
                      <a:pPr algn="l">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初级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96480">
                <a:tc vMerge="1">
                  <a:tcPr/>
                </a:tc>
                <a:tc>
                  <a:txBody>
                    <a:bodyPr/>
                    <a:lstStyle/>
                    <a:p>
                      <a:pPr algn="l">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未定职级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96480">
                <a:tc rowSpan="4">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按学历分</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博士研究生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96480">
                <a:tc vMerge="1">
                  <a:tcPr/>
                </a:tc>
                <a:tc>
                  <a:txBody>
                    <a:bodyPr/>
                    <a:lstStyle/>
                    <a:p>
                      <a:pPr algn="l">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硕士研究生</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96480">
                <a:tc vMerge="1">
                  <a:tcPr/>
                </a:tc>
                <a:tc>
                  <a:txBody>
                    <a:bodyPr/>
                    <a:lstStyle/>
                    <a:p>
                      <a:pPr algn="l">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本科</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96480">
                <a:tc vMerge="1">
                  <a:tcPr/>
                </a:tc>
                <a:tc>
                  <a:txBody>
                    <a:bodyPr/>
                    <a:lstStyle/>
                    <a:p>
                      <a:pPr algn="l">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专科以下</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2797661" y="287020"/>
            <a:ext cx="6596678" cy="400110"/>
          </a:xfrm>
          <a:prstGeom prst="rect">
            <a:avLst/>
          </a:prstGeom>
        </p:spPr>
        <p:txBody>
          <a:bodyPr wrap="none">
            <a:spAutoFit/>
          </a:bodyPr>
          <a:lstStyle/>
          <a:p>
            <a:pPr algn="ctr"/>
            <a:r>
              <a:rPr lang="zh-CN" altLang="en-US" sz="2000" b="1" dirty="0">
                <a:solidFill>
                  <a:srgbClr val="304371"/>
                </a:solidFill>
                <a:cs typeface="+mn-ea"/>
                <a:sym typeface="+mn-lt"/>
              </a:rPr>
              <a:t>（六十四）心理咨询工作人员（心理健康教育教师）情况</a:t>
            </a:r>
            <a:endParaRPr lang="zh-CN" altLang="en-US" sz="2000" b="1" dirty="0">
              <a:solidFill>
                <a:srgbClr val="304371"/>
              </a:solidFill>
              <a:cs typeface="+mn-ea"/>
              <a:sym typeface="+mn-lt"/>
            </a:endParaRPr>
          </a:p>
        </p:txBody>
      </p:sp>
      <p:sp>
        <p:nvSpPr>
          <p:cNvPr id="3" name="矩形 2"/>
          <p:cNvSpPr/>
          <p:nvPr/>
        </p:nvSpPr>
        <p:spPr>
          <a:xfrm>
            <a:off x="425375" y="5128464"/>
            <a:ext cx="877163" cy="355225"/>
          </a:xfrm>
          <a:prstGeom prst="rect">
            <a:avLst/>
          </a:prstGeom>
        </p:spPr>
        <p:txBody>
          <a:bodyPr wrap="none">
            <a:spAutoFit/>
          </a:bodyPr>
          <a:lstStyle/>
          <a:p>
            <a:pPr indent="228600" algn="just">
              <a:lnSpc>
                <a:spcPts val="2200"/>
              </a:lnSpc>
              <a:spcAft>
                <a:spcPts val="0"/>
              </a:spcAft>
            </a:pPr>
            <a:r>
              <a:rPr lang="zh-CN" altLang="zh-CN" kern="100" dirty="0">
                <a:cs typeface="+mn-ea"/>
                <a:sym typeface="+mn-lt"/>
              </a:rPr>
              <a:t>续表</a:t>
            </a:r>
            <a:endParaRPr lang="zh-CN" altLang="zh-CN" sz="2400" kern="100" dirty="0">
              <a:cs typeface="+mn-ea"/>
              <a:sym typeface="+mn-lt"/>
            </a:endParaRPr>
          </a:p>
        </p:txBody>
      </p:sp>
      <p:grpSp>
        <p:nvGrpSpPr>
          <p:cNvPr id="7" name="组合 6"/>
          <p:cNvGrpSpPr/>
          <p:nvPr/>
        </p:nvGrpSpPr>
        <p:grpSpPr>
          <a:xfrm>
            <a:off x="673100" y="1130299"/>
            <a:ext cx="10858500" cy="1181266"/>
            <a:chOff x="660401" y="996319"/>
            <a:chExt cx="10858500" cy="1312549"/>
          </a:xfrm>
        </p:grpSpPr>
        <p:grpSp>
          <p:nvGrpSpPr>
            <p:cNvPr id="8" name="组合 7"/>
            <p:cNvGrpSpPr/>
            <p:nvPr/>
          </p:nvGrpSpPr>
          <p:grpSpPr>
            <a:xfrm>
              <a:off x="660401" y="1413361"/>
              <a:ext cx="10858500" cy="895507"/>
              <a:chOff x="660401" y="308005"/>
              <a:chExt cx="10858500" cy="1531678"/>
            </a:xfrm>
          </p:grpSpPr>
          <p:sp>
            <p:nvSpPr>
              <p:cNvPr id="11" name="矩形 10"/>
              <p:cNvSpPr/>
              <p:nvPr/>
            </p:nvSpPr>
            <p:spPr>
              <a:xfrm>
                <a:off x="660401" y="308005"/>
                <a:ext cx="10858500" cy="153167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2" name="矩形 11"/>
              <p:cNvSpPr/>
              <p:nvPr/>
            </p:nvSpPr>
            <p:spPr>
              <a:xfrm>
                <a:off x="666750" y="370052"/>
                <a:ext cx="10722611" cy="767718"/>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接受过专业教育是指心理学专业毕业或者具有心理咨询师职业资格或者接受过心理学专业培训的心理咨询工作人员</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0" name="矩形 9"/>
            <p:cNvSpPr/>
            <p:nvPr/>
          </p:nvSpPr>
          <p:spPr>
            <a:xfrm flipH="1">
              <a:off x="10659422" y="996319"/>
              <a:ext cx="786449" cy="398902"/>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aphicFrame>
        <p:nvGraphicFramePr>
          <p:cNvPr id="5" name="表格 4"/>
          <p:cNvGraphicFramePr>
            <a:graphicFrameLocks noGrp="1"/>
          </p:cNvGraphicFramePr>
          <p:nvPr/>
        </p:nvGraphicFramePr>
        <p:xfrm>
          <a:off x="660400" y="5774825"/>
          <a:ext cx="10858501" cy="647700"/>
        </p:xfrm>
        <a:graphic>
          <a:graphicData uri="http://schemas.openxmlformats.org/drawingml/2006/table">
            <a:tbl>
              <a:tblPr firstRow="1" firstCol="1" bandRow="1"/>
              <a:tblGrid>
                <a:gridCol w="2747201"/>
                <a:gridCol w="2705938"/>
                <a:gridCol w="2703767"/>
                <a:gridCol w="2701595"/>
              </a:tblGrid>
              <a:tr h="215900">
                <a:tc gridSpan="4">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按工作年限分</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r>
              <a:tr h="215900">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4</a:t>
                      </a:r>
                      <a:r>
                        <a:rPr lang="zh-CN" sz="900" kern="0">
                          <a:effectLst/>
                          <a:latin typeface="Times New Roman" panose="02020603050405020304" pitchFamily="18" charset="0"/>
                          <a:ea typeface="宋体" panose="02010600030101010101" pitchFamily="2" charset="-122"/>
                          <a:cs typeface="宋体" panose="02010600030101010101" pitchFamily="2" charset="-122"/>
                        </a:rPr>
                        <a:t>年以下</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5-10</a:t>
                      </a:r>
                      <a:r>
                        <a:rPr lang="zh-CN" sz="900" kern="0">
                          <a:effectLst/>
                          <a:latin typeface="Times New Roman" panose="02020603050405020304" pitchFamily="18" charset="0"/>
                          <a:ea typeface="宋体" panose="02010600030101010101" pitchFamily="2" charset="-122"/>
                          <a:cs typeface="宋体" panose="02010600030101010101" pitchFamily="2" charset="-122"/>
                        </a:rPr>
                        <a:t>年</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11-20</a:t>
                      </a:r>
                      <a:r>
                        <a:rPr lang="zh-CN" sz="900" kern="0">
                          <a:effectLst/>
                          <a:latin typeface="Times New Roman" panose="02020603050405020304" pitchFamily="18" charset="0"/>
                          <a:ea typeface="宋体" panose="02010600030101010101" pitchFamily="2" charset="-122"/>
                          <a:cs typeface="宋体" panose="02010600030101010101" pitchFamily="2" charset="-122"/>
                        </a:rPr>
                        <a:t>年</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21</a:t>
                      </a:r>
                      <a:r>
                        <a:rPr lang="zh-CN" sz="900" kern="0">
                          <a:effectLst/>
                          <a:latin typeface="Times New Roman" panose="02020603050405020304" pitchFamily="18" charset="0"/>
                          <a:ea typeface="宋体" panose="02010600030101010101" pitchFamily="2" charset="-122"/>
                          <a:cs typeface="宋体" panose="02010600030101010101" pitchFamily="2" charset="-122"/>
                        </a:rPr>
                        <a:t>年以上</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5</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6</a:t>
                      </a:r>
                      <a:endParaRPr lang="zh-CN" sz="1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7</a:t>
                      </a:r>
                      <a:endParaRPr lang="zh-CN" sz="10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3" name="组合 12"/>
          <p:cNvGrpSpPr/>
          <p:nvPr/>
        </p:nvGrpSpPr>
        <p:grpSpPr>
          <a:xfrm>
            <a:off x="653696" y="5727699"/>
            <a:ext cx="10858500" cy="770325"/>
            <a:chOff x="1107252" y="1121404"/>
            <a:chExt cx="10858500" cy="855938"/>
          </a:xfrm>
        </p:grpSpPr>
        <p:grpSp>
          <p:nvGrpSpPr>
            <p:cNvPr id="14" name="组合 13"/>
            <p:cNvGrpSpPr/>
            <p:nvPr/>
          </p:nvGrpSpPr>
          <p:grpSpPr>
            <a:xfrm>
              <a:off x="1107252" y="1417960"/>
              <a:ext cx="10858500" cy="559382"/>
              <a:chOff x="1107252" y="315871"/>
              <a:chExt cx="10858500" cy="956768"/>
            </a:xfrm>
          </p:grpSpPr>
          <p:sp>
            <p:nvSpPr>
              <p:cNvPr id="16" name="矩形 15"/>
              <p:cNvSpPr/>
              <p:nvPr/>
            </p:nvSpPr>
            <p:spPr>
              <a:xfrm>
                <a:off x="1107252" y="361932"/>
                <a:ext cx="10858500" cy="910707"/>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7" name="矩形 16"/>
              <p:cNvSpPr/>
              <p:nvPr/>
            </p:nvSpPr>
            <p:spPr>
              <a:xfrm>
                <a:off x="1113956" y="315871"/>
                <a:ext cx="10722611" cy="767718"/>
              </a:xfrm>
              <a:prstGeom prst="rect">
                <a:avLst/>
              </a:prstGeom>
            </p:spPr>
            <p:txBody>
              <a:bodyPr wrap="square">
                <a:spAutoFit/>
              </a:bodyPr>
              <a:lstStyle/>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按工作年限分是指专职从事心理咨询工作的年限</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5" name="矩形 14"/>
            <p:cNvSpPr/>
            <p:nvPr/>
          </p:nvSpPr>
          <p:spPr>
            <a:xfrm flipH="1">
              <a:off x="6162680" y="1121404"/>
              <a:ext cx="786449" cy="32823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13"/>
                                        </p:tgtEl>
                                      </p:cBhvr>
                                    </p:animEffect>
                                    <p:set>
                                      <p:cBhvr>
                                        <p:cTn id="22" dur="1" fill="hold">
                                          <p:stCondLst>
                                            <p:cond delay="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63797" y="1209961"/>
          <a:ext cx="10747912" cy="3839697"/>
        </p:xfrm>
        <a:graphic>
          <a:graphicData uri="http://schemas.openxmlformats.org/drawingml/2006/table">
            <a:tbl>
              <a:tblPr firstRow="1" firstCol="1" bandRow="1"/>
              <a:tblGrid>
                <a:gridCol w="1343489"/>
                <a:gridCol w="1343489"/>
                <a:gridCol w="1343489"/>
                <a:gridCol w="1343489"/>
                <a:gridCol w="1343489"/>
                <a:gridCol w="1343489"/>
                <a:gridCol w="1343489"/>
                <a:gridCol w="1343489"/>
              </a:tblGrid>
              <a:tr h="790414">
                <a:tc grid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代码</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合计</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人事关系在本校</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29</a:t>
                      </a:r>
                      <a:r>
                        <a:rPr lang="zh-CN" sz="900" kern="100">
                          <a:effectLst/>
                          <a:latin typeface="Times New Roman" panose="02020603050405020304" pitchFamily="18" charset="0"/>
                          <a:ea typeface="宋体" panose="02010600030101010101" pitchFamily="2" charset="-122"/>
                          <a:cs typeface="宋体" panose="02010600030101010101" pitchFamily="2" charset="-122"/>
                        </a:rPr>
                        <a:t>岁以下</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30-34</a:t>
                      </a:r>
                      <a:r>
                        <a:rPr lang="zh-CN" sz="900" kern="100">
                          <a:effectLst/>
                          <a:latin typeface="Times New Roman" panose="02020603050405020304" pitchFamily="18" charset="0"/>
                          <a:ea typeface="宋体" panose="02010600030101010101" pitchFamily="2" charset="-122"/>
                          <a:cs typeface="宋体" panose="02010600030101010101" pitchFamily="2" charset="-122"/>
                        </a:rPr>
                        <a:t>岁</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35-39</a:t>
                      </a:r>
                      <a:r>
                        <a:rPr lang="zh-CN" sz="900" kern="100">
                          <a:effectLst/>
                          <a:latin typeface="Times New Roman" panose="02020603050405020304" pitchFamily="18" charset="0"/>
                          <a:ea typeface="宋体" panose="02010600030101010101" pitchFamily="2" charset="-122"/>
                          <a:cs typeface="宋体" panose="02010600030101010101" pitchFamily="2" charset="-122"/>
                        </a:rPr>
                        <a:t>岁</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201">
                <a:tc grid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甲</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2</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5</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201">
                <a:tc gridSpan="2">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总计</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w="12700" cap="flat" cmpd="sng" algn="ctr">
                      <a:solidFill>
                        <a:srgbClr val="000000"/>
                      </a:solidFill>
                      <a:prstDash val="solid"/>
                      <a:round/>
                      <a:headEnd type="none" w="med" len="med"/>
                      <a:tailEnd type="none" w="med" len="med"/>
                    </a:lnT>
                    <a:lnB>
                      <a:noFill/>
                    </a:lnB>
                  </a:tcPr>
                </a:tc>
              </a:tr>
              <a:tr h="243401">
                <a:tc gridSpan="2">
                  <a:txBody>
                    <a:bodyPr/>
                    <a:lstStyle/>
                    <a:p>
                      <a:pPr indent="114300" algn="just">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02</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246432">
                <a:tc rowSpan="3">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按专业技术职务分</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正高级</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246432">
                <a:tc vMerge="1">
                  <a:tcPr/>
                </a:tc>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副高级</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300970">
                <a:tc vMerge="1">
                  <a:tcPr/>
                </a:tc>
                <a:tc>
                  <a:txBody>
                    <a:bodyPr/>
                    <a:lstStyle/>
                    <a:p>
                      <a:pPr indent="114300" algn="just">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中级</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248453">
                <a:tc rowSpan="6">
                  <a:txBody>
                    <a:bodyPr/>
                    <a:lstStyle/>
                    <a:p>
                      <a:pPr algn="ctr">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按指导关系分</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博士生导师</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&amp;</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&amp;</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&amp;</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&amp;</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&amp;</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281781">
                <a:tc vMerge="1">
                  <a:tcPr/>
                </a:tc>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&amp;</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&amp;</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&amp;</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&amp;</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316120">
                <a:tc vMerge="1">
                  <a:tcPr/>
                </a:tc>
                <a:tc>
                  <a:txBody>
                    <a:bodyPr/>
                    <a:lstStyle/>
                    <a:p>
                      <a:pPr indent="114300" algn="just">
                        <a:spcAft>
                          <a:spcPts val="0"/>
                        </a:spcAft>
                      </a:pPr>
                      <a:r>
                        <a:rPr lang="zh-CN" sz="900" kern="100" dirty="0">
                          <a:effectLst/>
                          <a:latin typeface="Times New Roman" panose="02020603050405020304" pitchFamily="18" charset="0"/>
                          <a:ea typeface="宋体" panose="02010600030101010101" pitchFamily="2" charset="-122"/>
                          <a:cs typeface="宋体" panose="02010600030101010101" pitchFamily="2" charset="-122"/>
                        </a:rPr>
                        <a:t>硕士生导师</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292890">
                <a:tc vMerge="1">
                  <a:tcPr/>
                </a:tc>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218201">
                <a:tc vMerge="1">
                  <a:tcPr/>
                </a:tc>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博士生、硕士生导师</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&amp;</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&amp;</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&amp;</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&amp;</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&amp;</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a:noFill/>
                    </a:lnB>
                  </a:tcPr>
                </a:tc>
              </a:tr>
              <a:tr h="218201">
                <a:tc vMerge="1">
                  <a:tcPr/>
                </a:tc>
                <a:tc>
                  <a:txBody>
                    <a:bodyPr/>
                    <a:lstStyle/>
                    <a:p>
                      <a:pPr indent="228600" algn="just">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女</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&amp;</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&amp;</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&amp;</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&amp;</a:t>
                      </a:r>
                      <a:endParaRPr lang="zh-CN" sz="1000" kern="100" dirty="0">
                        <a:effectLst/>
                        <a:latin typeface="Times New Roman" panose="02020603050405020304" pitchFamily="18" charset="0"/>
                        <a:ea typeface="宋体" panose="02010600030101010101" pitchFamily="2" charset="-122"/>
                      </a:endParaRPr>
                    </a:p>
                  </a:txBody>
                  <a:tcPr marL="68565" marR="6856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4208304" y="287020"/>
            <a:ext cx="3775393" cy="400110"/>
          </a:xfrm>
          <a:prstGeom prst="rect">
            <a:avLst/>
          </a:prstGeom>
        </p:spPr>
        <p:txBody>
          <a:bodyPr wrap="none">
            <a:spAutoFit/>
          </a:bodyPr>
          <a:lstStyle/>
          <a:p>
            <a:pPr algn="ctr"/>
            <a:r>
              <a:rPr lang="zh-CN" altLang="en-US" sz="2000" b="1" dirty="0">
                <a:solidFill>
                  <a:srgbClr val="304371"/>
                </a:solidFill>
                <a:cs typeface="+mn-ea"/>
                <a:sym typeface="+mn-lt"/>
              </a:rPr>
              <a:t>（六十五）研究生指导教师情况</a:t>
            </a:r>
            <a:endParaRPr lang="zh-CN" altLang="en-US" sz="2000" b="1" dirty="0">
              <a:solidFill>
                <a:srgbClr val="304371"/>
              </a:solidFill>
              <a:cs typeface="+mn-ea"/>
              <a:sym typeface="+mn-lt"/>
            </a:endParaRPr>
          </a:p>
        </p:txBody>
      </p:sp>
      <p:sp>
        <p:nvSpPr>
          <p:cNvPr id="3" name="矩形 2"/>
          <p:cNvSpPr/>
          <p:nvPr/>
        </p:nvSpPr>
        <p:spPr>
          <a:xfrm>
            <a:off x="663797" y="5162943"/>
            <a:ext cx="646331" cy="369332"/>
          </a:xfrm>
          <a:prstGeom prst="rect">
            <a:avLst/>
          </a:prstGeom>
        </p:spPr>
        <p:txBody>
          <a:bodyPr wrap="none">
            <a:spAutoFit/>
          </a:bodyPr>
          <a:lstStyle/>
          <a:p>
            <a:pPr algn="just">
              <a:spcAft>
                <a:spcPts val="0"/>
              </a:spcAft>
            </a:pPr>
            <a:r>
              <a:rPr lang="zh-CN" altLang="zh-CN" kern="100" dirty="0">
                <a:cs typeface="+mn-ea"/>
                <a:sym typeface="+mn-lt"/>
              </a:rPr>
              <a:t>续表</a:t>
            </a:r>
            <a:endParaRPr lang="zh-CN" altLang="zh-CN" sz="2400" kern="100" dirty="0">
              <a:cs typeface="+mn-ea"/>
              <a:sym typeface="+mn-lt"/>
            </a:endParaRPr>
          </a:p>
        </p:txBody>
      </p:sp>
      <p:graphicFrame>
        <p:nvGraphicFramePr>
          <p:cNvPr id="6" name="表格 5"/>
          <p:cNvGraphicFramePr>
            <a:graphicFrameLocks noGrp="1"/>
          </p:cNvGraphicFramePr>
          <p:nvPr/>
        </p:nvGraphicFramePr>
        <p:xfrm>
          <a:off x="681068" y="5645561"/>
          <a:ext cx="10852120" cy="736190"/>
        </p:xfrm>
        <a:graphic>
          <a:graphicData uri="http://schemas.openxmlformats.org/drawingml/2006/table">
            <a:tbl>
              <a:tblPr firstRow="1" firstCol="1" bandRow="1"/>
              <a:tblGrid>
                <a:gridCol w="1810133"/>
                <a:gridCol w="1810133"/>
                <a:gridCol w="1810133"/>
                <a:gridCol w="1807964"/>
                <a:gridCol w="1807964"/>
                <a:gridCol w="1805793"/>
              </a:tblGrid>
              <a:tr h="425610">
                <a:tc>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40-44</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45-49</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50-54</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55-59</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60-64</a:t>
                      </a:r>
                      <a:r>
                        <a:rPr lang="zh-CN" sz="900" kern="100" dirty="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65</a:t>
                      </a:r>
                      <a:r>
                        <a:rPr lang="zh-CN" sz="900" kern="100">
                          <a:effectLst/>
                          <a:latin typeface="Times New Roman" panose="02020603050405020304" pitchFamily="18" charset="0"/>
                          <a:ea typeface="宋体" panose="02010600030101010101" pitchFamily="2" charset="-122"/>
                          <a:cs typeface="宋体" panose="02010600030101010101" pitchFamily="2" charset="-122"/>
                        </a:rPr>
                        <a:t>岁以上</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580">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7</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10</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11</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组合 1"/>
          <p:cNvGrpSpPr/>
          <p:nvPr/>
        </p:nvGrpSpPr>
        <p:grpSpPr>
          <a:xfrm>
            <a:off x="652432" y="3500120"/>
            <a:ext cx="10858500" cy="2551619"/>
            <a:chOff x="673100" y="2729616"/>
            <a:chExt cx="10858500" cy="2551619"/>
          </a:xfrm>
        </p:grpSpPr>
        <p:grpSp>
          <p:nvGrpSpPr>
            <p:cNvPr id="7" name="组合 6"/>
            <p:cNvGrpSpPr/>
            <p:nvPr/>
          </p:nvGrpSpPr>
          <p:grpSpPr>
            <a:xfrm>
              <a:off x="673100" y="4105968"/>
              <a:ext cx="10858500" cy="1175267"/>
              <a:chOff x="660401" y="308005"/>
              <a:chExt cx="10858500" cy="2233586"/>
            </a:xfrm>
          </p:grpSpPr>
          <p:sp>
            <p:nvSpPr>
              <p:cNvPr id="11" name="矩形 10"/>
              <p:cNvSpPr/>
              <p:nvPr/>
            </p:nvSpPr>
            <p:spPr>
              <a:xfrm>
                <a:off x="660401" y="308005"/>
                <a:ext cx="10858500" cy="2233586"/>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2" name="矩形 11"/>
              <p:cNvSpPr/>
              <p:nvPr/>
            </p:nvSpPr>
            <p:spPr>
              <a:xfrm>
                <a:off x="666750" y="370052"/>
                <a:ext cx="10722611" cy="2171539"/>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博士生导师数据来源教育部博士生导师信息采集系统。学校如对自动生成的博士生导师统计数据修正，需说明修正原因和依据。</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行</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06</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07</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10</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11</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来源教育部博士生导师信息采集系统。</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0" name="矩形 9"/>
            <p:cNvSpPr/>
            <p:nvPr/>
          </p:nvSpPr>
          <p:spPr>
            <a:xfrm flipH="1">
              <a:off x="2127080" y="2729616"/>
              <a:ext cx="786449" cy="20344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flipH="1">
              <a:off x="2127080" y="3783064"/>
              <a:ext cx="1236228" cy="269104"/>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2"/>
                                        </p:tgtEl>
                                      </p:cBhvr>
                                    </p:animEffect>
                                    <p:set>
                                      <p:cBhvr>
                                        <p:cTn id="12" dur="1" fill="hold">
                                          <p:stCondLst>
                                            <p:cond delay="2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nvGraphicFramePr>
        <p:xfrm>
          <a:off x="660026" y="1125538"/>
          <a:ext cx="10859248" cy="4382450"/>
        </p:xfrm>
        <a:graphic>
          <a:graphicData uri="http://schemas.openxmlformats.org/drawingml/2006/table">
            <a:tbl>
              <a:tblPr firstRow="1" firstCol="1" bandRow="1"/>
              <a:tblGrid>
                <a:gridCol w="1431754"/>
                <a:gridCol w="819862"/>
                <a:gridCol w="854242"/>
                <a:gridCol w="1735142"/>
                <a:gridCol w="988746"/>
                <a:gridCol w="988746"/>
                <a:gridCol w="988746"/>
                <a:gridCol w="988746"/>
                <a:gridCol w="782864"/>
                <a:gridCol w="577515"/>
                <a:gridCol w="702885"/>
              </a:tblGrid>
              <a:tr h="231768">
                <a:tc rowSpan="2" grid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00" kern="100">
                        <a:effectLst/>
                        <a:latin typeface="Times New Roman" panose="02020603050405020304" pitchFamily="18" charset="0"/>
                        <a:ea typeface="宋体" panose="02010600030101010101" pitchFamily="2" charset="-122"/>
                      </a:endParaRPr>
                    </a:p>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合计</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本专科生专职辅导员</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94">
                <a:tc vMerge="1" gridSpan="2">
                  <a:tcPr/>
                </a:tc>
                <a:tc vMerge="1" hMerge="1">
                  <a:tcPr/>
                </a:tc>
                <a:tc vMerge="1">
                  <a:tcPr/>
                </a:tc>
                <a:tc vMerge="1">
                  <a:tcPr/>
                </a:tc>
                <a:tc vMerge="1">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19</a:t>
                      </a:r>
                      <a:r>
                        <a:rPr lang="zh-CN" sz="900" kern="100">
                          <a:effectLst/>
                          <a:latin typeface="Times New Roman" panose="02020603050405020304" pitchFamily="18" charset="0"/>
                          <a:ea typeface="宋体" panose="02010600030101010101" pitchFamily="2" charset="-122"/>
                          <a:cs typeface="宋体" panose="02010600030101010101" pitchFamily="2" charset="-122"/>
                        </a:rPr>
                        <a:t>岁以下</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20-29</a:t>
                      </a:r>
                      <a:r>
                        <a:rPr lang="zh-CN" sz="900" kern="100">
                          <a:effectLst/>
                          <a:latin typeface="Times New Roman" panose="02020603050405020304" pitchFamily="18" charset="0"/>
                          <a:ea typeface="宋体" panose="02010600030101010101" pitchFamily="2" charset="-122"/>
                          <a:cs typeface="宋体" panose="02010600030101010101" pitchFamily="2" charset="-122"/>
                        </a:rPr>
                        <a:t>岁</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30-39</a:t>
                      </a:r>
                      <a:r>
                        <a:rPr lang="zh-CN" sz="900" kern="100">
                          <a:effectLst/>
                          <a:latin typeface="Times New Roman" panose="02020603050405020304" pitchFamily="18" charset="0"/>
                          <a:ea typeface="宋体" panose="02010600030101010101" pitchFamily="2" charset="-122"/>
                          <a:cs typeface="宋体" panose="02010600030101010101" pitchFamily="2" charset="-122"/>
                        </a:rPr>
                        <a:t>岁</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40-49</a:t>
                      </a:r>
                      <a:r>
                        <a:rPr lang="zh-CN" sz="900" kern="100">
                          <a:effectLst/>
                          <a:latin typeface="Times New Roman" panose="02020603050405020304" pitchFamily="18" charset="0"/>
                          <a:ea typeface="宋体" panose="02010600030101010101" pitchFamily="2" charset="-122"/>
                          <a:cs typeface="宋体" panose="02010600030101010101" pitchFamily="2" charset="-122"/>
                        </a:rPr>
                        <a:t>岁</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50</a:t>
                      </a:r>
                      <a:r>
                        <a:rPr lang="zh-CN" sz="900" kern="100">
                          <a:effectLst/>
                          <a:latin typeface="Times New Roman" panose="02020603050405020304" pitchFamily="18" charset="0"/>
                          <a:ea typeface="宋体" panose="02010600030101010101" pitchFamily="2" charset="-122"/>
                          <a:cs typeface="宋体" panose="02010600030101010101" pitchFamily="2" charset="-122"/>
                        </a:rPr>
                        <a:t>岁以上</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768">
                <a:tc gridSpan="2">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5</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6</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7</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8</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768">
                <a:tc gridSpan="2">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总计</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w="12700" cap="flat" cmpd="sng" algn="ctr">
                      <a:solidFill>
                        <a:srgbClr val="000000"/>
                      </a:solidFill>
                      <a:prstDash val="solid"/>
                      <a:round/>
                      <a:headEnd type="none" w="med" len="med"/>
                      <a:tailEnd type="none" w="med" len="med"/>
                    </a:lnT>
                    <a:lnB>
                      <a:noFill/>
                    </a:lnB>
                  </a:tcPr>
                </a:tc>
              </a:tr>
              <a:tr h="231768">
                <a:tc gridSpan="2">
                  <a:txBody>
                    <a:bodyPr/>
                    <a:lstStyle/>
                    <a:p>
                      <a:pPr indent="114300" algn="just">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r>
                        <a:rPr lang="zh-CN" sz="900" kern="100">
                          <a:effectLst/>
                          <a:latin typeface="Times New Roman" panose="02020603050405020304" pitchFamily="18" charset="0"/>
                          <a:ea typeface="宋体" panose="02010600030101010101" pitchFamily="2" charset="-122"/>
                          <a:cs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r>
              <a:tr h="231768">
                <a:tc rowSpan="4">
                  <a:txBody>
                    <a:bodyPr/>
                    <a:lstStyle/>
                    <a:p>
                      <a:pPr marL="71755" marR="71755" algn="just">
                        <a:spcAft>
                          <a:spcPts val="0"/>
                        </a:spcAft>
                      </a:pPr>
                      <a:r>
                        <a:rPr lang="zh-CN" sz="900" kern="100" spc="-20">
                          <a:effectLst/>
                          <a:latin typeface="Times New Roman" panose="02020603050405020304" pitchFamily="18" charset="0"/>
                          <a:ea typeface="宋体" panose="02010600030101010101" pitchFamily="2" charset="-122"/>
                          <a:cs typeface="宋体" panose="02010600030101010101" pitchFamily="2" charset="-122"/>
                        </a:rPr>
                        <a:t>按行政职务分</a:t>
                      </a:r>
                      <a:endParaRPr lang="zh-CN" sz="1000" kern="100">
                        <a:effectLst/>
                        <a:latin typeface="Times New Roman" panose="02020603050405020304" pitchFamily="18" charset="0"/>
                        <a:ea typeface="宋体" panose="02010600030101010101" pitchFamily="2" charset="-122"/>
                      </a:endParaRPr>
                    </a:p>
                  </a:txBody>
                  <a:tcPr marL="66569" marR="66569" marT="0" marB="0" vert="ea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正处级</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r>
              <a:tr h="231768">
                <a:tc vMerge="1">
                  <a:tcPr/>
                </a:tc>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副处级</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r>
              <a:tr h="231768">
                <a:tc vMerge="1">
                  <a:tcPr/>
                </a:tc>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正科级</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r>
              <a:tr h="231768">
                <a:tc vMerge="1">
                  <a:tcPr/>
                </a:tc>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副科级以下</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r>
              <a:tr h="231768">
                <a:tc rowSpan="5">
                  <a:txBody>
                    <a:bodyPr/>
                    <a:lstStyle/>
                    <a:p>
                      <a:pPr marL="71755" marR="71755"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按专业技术职务分</a:t>
                      </a:r>
                      <a:endParaRPr lang="zh-CN" sz="1000" kern="100">
                        <a:effectLst/>
                        <a:latin typeface="Times New Roman" panose="02020603050405020304" pitchFamily="18" charset="0"/>
                        <a:ea typeface="宋体" panose="02010600030101010101" pitchFamily="2" charset="-122"/>
                      </a:endParaRPr>
                    </a:p>
                  </a:txBody>
                  <a:tcPr marL="66569" marR="66569" marT="0" marB="0" vert="ea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正高级</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r>
              <a:tr h="231768">
                <a:tc vMerge="1">
                  <a:tcPr/>
                </a:tc>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副高级</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r>
              <a:tr h="231768">
                <a:tc vMerge="1">
                  <a:tcPr/>
                </a:tc>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中级</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r>
              <a:tr h="231768">
                <a:tc vMerge="1">
                  <a:tcPr/>
                </a:tc>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初级</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r>
              <a:tr h="231768">
                <a:tc vMerge="1">
                  <a:tcPr/>
                </a:tc>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未定职级</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r>
              <a:tr h="231768">
                <a:tc rowSpan="4">
                  <a:txBody>
                    <a:bodyPr/>
                    <a:lstStyle/>
                    <a:p>
                      <a:pPr marL="71755" marR="71755"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按学历分</a:t>
                      </a:r>
                      <a:endParaRPr lang="zh-CN" sz="1000" kern="100">
                        <a:effectLst/>
                        <a:latin typeface="Times New Roman" panose="02020603050405020304" pitchFamily="18" charset="0"/>
                        <a:ea typeface="宋体" panose="02010600030101010101" pitchFamily="2" charset="-122"/>
                      </a:endParaRPr>
                    </a:p>
                  </a:txBody>
                  <a:tcPr marL="66569" marR="66569" marT="0" marB="0" vert="eaVert"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博士研究生</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12</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r>
              <a:tr h="231768">
                <a:tc vMerge="1">
                  <a:tcPr/>
                </a:tc>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硕士研究生</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13</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r>
              <a:tr h="231768">
                <a:tc vMerge="1">
                  <a:tcPr/>
                </a:tc>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本科</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14</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a:noFill/>
                    </a:lnB>
                  </a:tcPr>
                </a:tc>
              </a:tr>
              <a:tr h="231768">
                <a:tc vMerge="1">
                  <a:tcPr/>
                </a:tc>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专科以下</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15</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6569" marR="66569"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2797661" y="287020"/>
            <a:ext cx="6596678" cy="400110"/>
          </a:xfrm>
          <a:prstGeom prst="rect">
            <a:avLst/>
          </a:prstGeom>
        </p:spPr>
        <p:txBody>
          <a:bodyPr wrap="none">
            <a:spAutoFit/>
          </a:bodyPr>
          <a:lstStyle/>
          <a:p>
            <a:pPr algn="ctr"/>
            <a:r>
              <a:rPr lang="zh-CN" altLang="en-US" sz="2000" b="1" dirty="0">
                <a:solidFill>
                  <a:srgbClr val="304371"/>
                </a:solidFill>
                <a:cs typeface="+mn-ea"/>
                <a:sym typeface="+mn-lt"/>
              </a:rPr>
              <a:t>（六十六）专职辅导员分年龄、专业技术职务、学历情况</a:t>
            </a:r>
            <a:endParaRPr lang="zh-CN" altLang="en-US" sz="2000" b="1" dirty="0">
              <a:solidFill>
                <a:srgbClr val="304371"/>
              </a:solidFill>
              <a:cs typeface="+mn-ea"/>
              <a:sym typeface="+mn-lt"/>
            </a:endParaRPr>
          </a:p>
        </p:txBody>
      </p:sp>
      <p:sp>
        <p:nvSpPr>
          <p:cNvPr id="3" name="矩形 2"/>
          <p:cNvSpPr/>
          <p:nvPr/>
        </p:nvSpPr>
        <p:spPr>
          <a:xfrm>
            <a:off x="660400" y="5596446"/>
            <a:ext cx="646331" cy="262508"/>
          </a:xfrm>
          <a:prstGeom prst="rect">
            <a:avLst/>
          </a:prstGeom>
        </p:spPr>
        <p:txBody>
          <a:bodyPr wrap="none">
            <a:spAutoFit/>
          </a:bodyPr>
          <a:lstStyle/>
          <a:p>
            <a:pPr>
              <a:lnSpc>
                <a:spcPts val="1200"/>
              </a:lnSpc>
              <a:tabLst>
                <a:tab pos="1132840" algn="l"/>
                <a:tab pos="1351280" algn="l"/>
                <a:tab pos="2037080" algn="l"/>
                <a:tab pos="2717800" algn="l"/>
                <a:tab pos="3408680" algn="l"/>
                <a:tab pos="4094480" algn="l"/>
                <a:tab pos="4780280" algn="l"/>
                <a:tab pos="5466080" algn="l"/>
                <a:tab pos="6151880" algn="l"/>
              </a:tabLst>
            </a:pPr>
            <a:r>
              <a:rPr lang="zh-CN" altLang="zh-CN" kern="100" dirty="0">
                <a:cs typeface="+mn-ea"/>
                <a:sym typeface="+mn-lt"/>
              </a:rPr>
              <a:t>续表</a:t>
            </a:r>
            <a:endParaRPr lang="zh-CN" altLang="zh-CN" sz="2400" kern="100" dirty="0">
              <a:cs typeface="+mn-ea"/>
              <a:sym typeface="+mn-lt"/>
            </a:endParaRPr>
          </a:p>
        </p:txBody>
      </p:sp>
      <p:grpSp>
        <p:nvGrpSpPr>
          <p:cNvPr id="6" name="组合 5"/>
          <p:cNvGrpSpPr/>
          <p:nvPr/>
        </p:nvGrpSpPr>
        <p:grpSpPr>
          <a:xfrm>
            <a:off x="674688" y="1273813"/>
            <a:ext cx="10858500" cy="1576791"/>
            <a:chOff x="660401" y="967214"/>
            <a:chExt cx="10858500" cy="1752030"/>
          </a:xfrm>
        </p:grpSpPr>
        <p:grpSp>
          <p:nvGrpSpPr>
            <p:cNvPr id="7" name="组合 6"/>
            <p:cNvGrpSpPr/>
            <p:nvPr/>
          </p:nvGrpSpPr>
          <p:grpSpPr>
            <a:xfrm>
              <a:off x="660401" y="1413361"/>
              <a:ext cx="10858500" cy="1305883"/>
              <a:chOff x="660401" y="308005"/>
              <a:chExt cx="10858500" cy="2233586"/>
            </a:xfrm>
          </p:grpSpPr>
          <p:sp>
            <p:nvSpPr>
              <p:cNvPr id="10" name="矩形 9"/>
              <p:cNvSpPr/>
              <p:nvPr/>
            </p:nvSpPr>
            <p:spPr>
              <a:xfrm>
                <a:off x="660401" y="308005"/>
                <a:ext cx="10858500" cy="2233586"/>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1" name="矩形 10"/>
              <p:cNvSpPr/>
              <p:nvPr/>
            </p:nvSpPr>
            <p:spPr>
              <a:xfrm>
                <a:off x="666750" y="370052"/>
                <a:ext cx="10722611" cy="2171539"/>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专职辅导员是指按照</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普通高等学校辅导员队伍建设规定</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，学校聘用的在院（系）专职从事大学生日常思想政治教育工作的专职辅导员岗位人员，包括院（系）党委（党总支）副书记、学工组长、团委（团总支）书记等专职工作人员</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8" name="矩形 7"/>
            <p:cNvSpPr/>
            <p:nvPr/>
          </p:nvSpPr>
          <p:spPr>
            <a:xfrm flipH="1">
              <a:off x="6516043" y="967214"/>
              <a:ext cx="900757" cy="446147"/>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aphicFrame>
        <p:nvGraphicFramePr>
          <p:cNvPr id="13" name="表格 12"/>
          <p:cNvGraphicFramePr>
            <a:graphicFrameLocks noGrp="1"/>
          </p:cNvGraphicFramePr>
          <p:nvPr/>
        </p:nvGraphicFramePr>
        <p:xfrm>
          <a:off x="674688" y="5858954"/>
          <a:ext cx="10858500" cy="822325"/>
        </p:xfrm>
        <a:graphic>
          <a:graphicData uri="http://schemas.openxmlformats.org/drawingml/2006/table">
            <a:tbl>
              <a:tblPr firstRow="1" firstCol="1" bandRow="1"/>
              <a:tblGrid>
                <a:gridCol w="1809026"/>
                <a:gridCol w="1811198"/>
                <a:gridCol w="1811198"/>
                <a:gridCol w="1809026"/>
                <a:gridCol w="1811198"/>
                <a:gridCol w="1806854"/>
              </a:tblGrid>
              <a:tr h="215900">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研究生专职辅导员</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25">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19</a:t>
                      </a:r>
                      <a:r>
                        <a:rPr lang="zh-CN" sz="900" kern="100">
                          <a:effectLst/>
                          <a:latin typeface="Times New Roman" panose="02020603050405020304" pitchFamily="18" charset="0"/>
                          <a:ea typeface="宋体" panose="02010600030101010101" pitchFamily="2" charset="-122"/>
                          <a:cs typeface="宋体" panose="02010600030101010101" pitchFamily="2" charset="-122"/>
                        </a:rPr>
                        <a:t>岁以下</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20-29</a:t>
                      </a:r>
                      <a:r>
                        <a:rPr lang="zh-CN" sz="900" kern="10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30-39</a:t>
                      </a:r>
                      <a:r>
                        <a:rPr lang="zh-CN" sz="900" kern="10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40-49</a:t>
                      </a:r>
                      <a:r>
                        <a:rPr lang="zh-CN" sz="900" kern="100">
                          <a:effectLst/>
                          <a:latin typeface="Times New Roman" panose="02020603050405020304" pitchFamily="18" charset="0"/>
                          <a:ea typeface="宋体" panose="02010600030101010101" pitchFamily="2" charset="-122"/>
                          <a:cs typeface="宋体" panose="02010600030101010101" pitchFamily="2" charset="-122"/>
                        </a:rPr>
                        <a:t>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50</a:t>
                      </a:r>
                      <a:r>
                        <a:rPr lang="zh-CN" sz="900" kern="100">
                          <a:effectLst/>
                          <a:latin typeface="Times New Roman" panose="02020603050405020304" pitchFamily="18" charset="0"/>
                          <a:ea typeface="宋体" panose="02010600030101010101" pitchFamily="2" charset="-122"/>
                          <a:cs typeface="宋体" panose="02010600030101010101" pitchFamily="2" charset="-122"/>
                        </a:rPr>
                        <a:t>岁以上</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14</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24"/>
          <p:cNvSpPr txBox="1"/>
          <p:nvPr/>
        </p:nvSpPr>
        <p:spPr>
          <a:xfrm>
            <a:off x="789178" y="941570"/>
            <a:ext cx="2262158"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一、填写示例（一）</a:t>
            </a:r>
            <a:endParaRPr lang="zh-CN" altLang="en-US" b="1" dirty="0">
              <a:solidFill>
                <a:srgbClr val="304371"/>
              </a:solidFill>
              <a:latin typeface="微软雅黑" panose="020B0503020204020204" charset="-122"/>
              <a:ea typeface="微软雅黑" panose="020B0503020204020204" charset="-122"/>
              <a:sym typeface="+mn-ea"/>
            </a:endParaRPr>
          </a:p>
        </p:txBody>
      </p:sp>
      <p:sp>
        <p:nvSpPr>
          <p:cNvPr id="9" name="矩形 8"/>
          <p:cNvSpPr/>
          <p:nvPr/>
        </p:nvSpPr>
        <p:spPr>
          <a:xfrm>
            <a:off x="4780577" y="287020"/>
            <a:ext cx="2630848"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06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中外合作办学项目</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pic>
        <p:nvPicPr>
          <p:cNvPr id="3" name="图片 2"/>
          <p:cNvPicPr>
            <a:picLocks noChangeAspect="1"/>
          </p:cNvPicPr>
          <p:nvPr/>
        </p:nvPicPr>
        <p:blipFill>
          <a:blip r:embed="rId1"/>
          <a:stretch>
            <a:fillRect/>
          </a:stretch>
        </p:blipFill>
        <p:spPr>
          <a:xfrm>
            <a:off x="3231323" y="941570"/>
            <a:ext cx="6803153" cy="5285160"/>
          </a:xfrm>
          <a:prstGeom prst="rect">
            <a:avLst/>
          </a:prstGeom>
          <a:ln>
            <a:solidFill>
              <a:schemeClr val="tx1"/>
            </a:solid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660400" y="1071530"/>
          <a:ext cx="10858501" cy="5205297"/>
        </p:xfrm>
        <a:graphic>
          <a:graphicData uri="http://schemas.openxmlformats.org/drawingml/2006/table">
            <a:tbl>
              <a:tblPr firstRow="1" firstCol="1" bandRow="1"/>
              <a:tblGrid>
                <a:gridCol w="1750390"/>
                <a:gridCol w="701459"/>
                <a:gridCol w="1051103"/>
                <a:gridCol w="1051103"/>
                <a:gridCol w="1051103"/>
                <a:gridCol w="1051103"/>
                <a:gridCol w="1051103"/>
                <a:gridCol w="1051103"/>
                <a:gridCol w="1051103"/>
                <a:gridCol w="1048931"/>
              </a:tblGrid>
              <a:tr h="271882">
                <a:tc>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指标名称</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中共党员</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共青团员</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民主党派</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香港</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澳门</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台湾</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华侨</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少数民族</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882">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5</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6</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7</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8</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882">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教职工</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w="12700" cap="flat" cmpd="sng" algn="ctr">
                      <a:solidFill>
                        <a:srgbClr val="000000"/>
                      </a:solidFill>
                      <a:prstDash val="solid"/>
                      <a:round/>
                      <a:headEnd type="none" w="med" len="med"/>
                      <a:tailEnd type="none" w="med" len="med"/>
                    </a:lnT>
                    <a:lnB>
                      <a:noFill/>
                    </a:lnB>
                  </a:tcPr>
                </a:tc>
              </a:tr>
              <a:tr h="271882">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271882">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专任教师</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900" kern="100" dirty="0">
                          <a:effectLst/>
                          <a:latin typeface="宋体" panose="02010600030101010101" pitchFamily="2" charset="-122"/>
                          <a:ea typeface="宋体" panose="02010600030101010101" pitchFamily="2" charset="-122"/>
                        </a:rPr>
                        <a:t>—</a:t>
                      </a: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altLang="zh-CN" sz="900" kern="100" dirty="0">
                          <a:effectLst/>
                          <a:latin typeface="宋体" panose="02010600030101010101" pitchFamily="2" charset="-122"/>
                          <a:ea typeface="宋体" panose="02010600030101010101" pitchFamily="2" charset="-122"/>
                        </a:rPr>
                        <a:t>—</a:t>
                      </a: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altLang="zh-CN" sz="900" kern="100" dirty="0">
                          <a:effectLst/>
                          <a:latin typeface="宋体" panose="02010600030101010101" pitchFamily="2" charset="-122"/>
                          <a:ea typeface="宋体" panose="02010600030101010101" pitchFamily="2" charset="-122"/>
                        </a:rPr>
                        <a:t>—</a:t>
                      </a: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altLang="zh-CN" sz="900" kern="100" dirty="0">
                          <a:effectLst/>
                          <a:latin typeface="宋体" panose="02010600030101010101" pitchFamily="2" charset="-122"/>
                          <a:ea typeface="宋体" panose="02010600030101010101" pitchFamily="2" charset="-122"/>
                        </a:rPr>
                        <a:t>—</a:t>
                      </a: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altLang="zh-CN" sz="900" kern="100" dirty="0">
                          <a:effectLst/>
                          <a:latin typeface="宋体" panose="02010600030101010101" pitchFamily="2" charset="-122"/>
                          <a:ea typeface="宋体" panose="02010600030101010101" pitchFamily="2" charset="-122"/>
                        </a:rPr>
                        <a:t>—</a:t>
                      </a: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altLang="zh-CN" sz="900" kern="100" dirty="0">
                          <a:effectLst/>
                          <a:latin typeface="宋体" panose="02010600030101010101" pitchFamily="2" charset="-122"/>
                          <a:ea typeface="宋体" panose="02010600030101010101" pitchFamily="2" charset="-122"/>
                        </a:rPr>
                        <a:t>—</a:t>
                      </a: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r>
                        <a:rPr lang="en-US" altLang="zh-CN" sz="1000" kern="100" dirty="0">
                          <a:effectLst/>
                          <a:latin typeface="宋体" panose="02010600030101010101" pitchFamily="2" charset="-122"/>
                          <a:ea typeface="宋体" panose="02010600030101010101" pitchFamily="2" charset="-122"/>
                        </a:rPr>
                        <a:t>—</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r>
                        <a:rPr lang="en-US" altLang="zh-CN" sz="1000" kern="100" dirty="0">
                          <a:effectLst/>
                          <a:latin typeface="宋体" panose="02010600030101010101" pitchFamily="2" charset="-122"/>
                          <a:ea typeface="宋体" panose="02010600030101010101" pitchFamily="2" charset="-122"/>
                        </a:rPr>
                        <a:t>—</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r>
              <a:tr h="271882">
                <a:tc>
                  <a:txBody>
                    <a:bodyPr/>
                    <a:lstStyle/>
                    <a:p>
                      <a:pPr indent="114300" algn="just">
                        <a:spcAft>
                          <a:spcPts val="0"/>
                        </a:spcAft>
                      </a:pPr>
                      <a:r>
                        <a:rPr lang="zh-CN" altLang="en-US" sz="900" kern="100" dirty="0">
                          <a:effectLst/>
                          <a:latin typeface="Times New Roman" panose="02020603050405020304" pitchFamily="18" charset="0"/>
                          <a:ea typeface="宋体" panose="02010600030101010101" pitchFamily="2" charset="-122"/>
                        </a:rPr>
                        <a:t>学前教育</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271882">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311421">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小学</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271882">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271882">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初中</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271882">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271882">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普通高中</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271882">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271882">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特殊教育</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12</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271882">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13</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271882">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中等职业学校</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14</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271882">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15</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271882">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高等教育学校</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16</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a:noFill/>
                    </a:lnB>
                  </a:tcPr>
                </a:tc>
              </a:tr>
              <a:tr h="271882">
                <a:tc>
                  <a:txBody>
                    <a:bodyPr/>
                    <a:lstStyle/>
                    <a:p>
                      <a:pPr indent="228600" algn="just">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女</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17</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8431" marR="184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8431" marR="18431"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4324521" y="287020"/>
            <a:ext cx="3542958" cy="400110"/>
          </a:xfrm>
          <a:prstGeom prst="rect">
            <a:avLst/>
          </a:prstGeom>
        </p:spPr>
        <p:txBody>
          <a:bodyPr wrap="none">
            <a:spAutoFit/>
          </a:bodyPr>
          <a:lstStyle/>
          <a:p>
            <a:pPr algn="ctr"/>
            <a:r>
              <a:rPr lang="zh-CN" altLang="en-US" sz="2000" b="1" dirty="0">
                <a:solidFill>
                  <a:srgbClr val="FF0000"/>
                </a:solidFill>
                <a:cs typeface="+mn-ea"/>
                <a:sym typeface="+mn-lt"/>
              </a:rPr>
              <a:t>★ </a:t>
            </a:r>
            <a:r>
              <a:rPr lang="zh-CN" altLang="en-US" sz="2000" b="1" dirty="0">
                <a:solidFill>
                  <a:srgbClr val="304371"/>
                </a:solidFill>
                <a:cs typeface="+mn-ea"/>
                <a:sym typeface="+mn-lt"/>
              </a:rPr>
              <a:t>（六十七）教职工其他情况</a:t>
            </a:r>
            <a:endParaRPr lang="zh-CN" altLang="en-US" sz="2000" b="1" dirty="0">
              <a:solidFill>
                <a:srgbClr val="304371"/>
              </a:solidFill>
              <a:cs typeface="+mn-ea"/>
              <a:sym typeface="+mn-lt"/>
            </a:endParaRPr>
          </a:p>
        </p:txBody>
      </p:sp>
      <p:grpSp>
        <p:nvGrpSpPr>
          <p:cNvPr id="4" name="组合 3"/>
          <p:cNvGrpSpPr/>
          <p:nvPr/>
        </p:nvGrpSpPr>
        <p:grpSpPr>
          <a:xfrm>
            <a:off x="660399" y="1071530"/>
            <a:ext cx="10858501" cy="1633570"/>
            <a:chOff x="660400" y="962771"/>
            <a:chExt cx="10858501" cy="1815119"/>
          </a:xfrm>
        </p:grpSpPr>
        <p:grpSp>
          <p:nvGrpSpPr>
            <p:cNvPr id="5" name="组合 4"/>
            <p:cNvGrpSpPr/>
            <p:nvPr/>
          </p:nvGrpSpPr>
          <p:grpSpPr>
            <a:xfrm>
              <a:off x="660400" y="1410787"/>
              <a:ext cx="10858501" cy="1367103"/>
              <a:chOff x="660400" y="303602"/>
              <a:chExt cx="10858501" cy="2338297"/>
            </a:xfrm>
          </p:grpSpPr>
          <p:sp>
            <p:nvSpPr>
              <p:cNvPr id="7" name="矩形 6"/>
              <p:cNvSpPr/>
              <p:nvPr/>
            </p:nvSpPr>
            <p:spPr>
              <a:xfrm>
                <a:off x="660401" y="308005"/>
                <a:ext cx="10858500" cy="2333894"/>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8" name="矩形 7"/>
              <p:cNvSpPr/>
              <p:nvPr/>
            </p:nvSpPr>
            <p:spPr>
              <a:xfrm>
                <a:off x="660400" y="303602"/>
                <a:ext cx="10722611" cy="2105736"/>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5</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中共党员、共青团员按照人事关系和组织关系均在学校进行填报。对于既有中共党员身份又有共青团员身份的教职工按照实际要分别统计</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。（修改填报说明，删除民主党派）</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6</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民主党派教职工按照身份填报</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。（新增填报说明）</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6" name="矩形 5"/>
            <p:cNvSpPr/>
            <p:nvPr/>
          </p:nvSpPr>
          <p:spPr>
            <a:xfrm flipH="1">
              <a:off x="3229916" y="962771"/>
              <a:ext cx="2958160" cy="368088"/>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666915" y="1068606"/>
          <a:ext cx="10845469" cy="5168680"/>
        </p:xfrm>
        <a:graphic>
          <a:graphicData uri="http://schemas.openxmlformats.org/drawingml/2006/table">
            <a:tbl>
              <a:tblPr firstRow="1" firstCol="1" bandRow="1"/>
              <a:tblGrid>
                <a:gridCol w="3077944"/>
                <a:gridCol w="1234214"/>
                <a:gridCol w="1414249"/>
                <a:gridCol w="5119062"/>
              </a:tblGrid>
              <a:tr h="353750">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计量单位</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代码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上学年数量</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750">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甲</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765">
                <a:tc>
                  <a:txBody>
                    <a:bodyPr/>
                    <a:lstStyle/>
                    <a:p>
                      <a:pPr algn="just">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接受过培训的专任教师</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人</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71765">
                <a:tc>
                  <a:txBody>
                    <a:bodyPr/>
                    <a:lstStyle/>
                    <a:p>
                      <a:pPr indent="114300"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36</a:t>
                      </a:r>
                      <a:r>
                        <a:rPr lang="zh-CN" sz="900" kern="0">
                          <a:effectLst/>
                          <a:latin typeface="Times New Roman" panose="02020603050405020304" pitchFamily="18" charset="0"/>
                          <a:ea typeface="宋体" panose="02010600030101010101" pitchFamily="2" charset="-122"/>
                          <a:cs typeface="宋体" panose="02010600030101010101" pitchFamily="2" charset="-122"/>
                        </a:rPr>
                        <a:t>学时以下</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人</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371765">
                <a:tc>
                  <a:txBody>
                    <a:bodyPr/>
                    <a:lstStyle/>
                    <a:p>
                      <a:pPr indent="114300"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37-72</a:t>
                      </a:r>
                      <a:r>
                        <a:rPr lang="zh-CN" sz="900" kern="0">
                          <a:effectLst/>
                          <a:latin typeface="Times New Roman" panose="02020603050405020304" pitchFamily="18" charset="0"/>
                          <a:ea typeface="宋体" panose="02010600030101010101" pitchFamily="2" charset="-122"/>
                          <a:cs typeface="宋体" panose="02010600030101010101" pitchFamily="2" charset="-122"/>
                        </a:rPr>
                        <a:t>学时</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人</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03</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371765">
                <a:tc>
                  <a:txBody>
                    <a:bodyPr/>
                    <a:lstStyle/>
                    <a:p>
                      <a:pPr indent="114300"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73-108</a:t>
                      </a:r>
                      <a:r>
                        <a:rPr lang="zh-CN" sz="900" kern="0">
                          <a:effectLst/>
                          <a:latin typeface="Times New Roman" panose="02020603050405020304" pitchFamily="18" charset="0"/>
                          <a:ea typeface="宋体" panose="02010600030101010101" pitchFamily="2" charset="-122"/>
                          <a:cs typeface="宋体" panose="02010600030101010101" pitchFamily="2" charset="-122"/>
                        </a:rPr>
                        <a:t>学时</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04</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371765">
                <a:tc>
                  <a:txBody>
                    <a:bodyPr/>
                    <a:lstStyle/>
                    <a:p>
                      <a:pPr indent="114300"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109</a:t>
                      </a:r>
                      <a:r>
                        <a:rPr lang="zh-CN" sz="900" kern="0">
                          <a:effectLst/>
                          <a:latin typeface="Times New Roman" panose="02020603050405020304" pitchFamily="18" charset="0"/>
                          <a:ea typeface="宋体" panose="02010600030101010101" pitchFamily="2" charset="-122"/>
                          <a:cs typeface="宋体" panose="02010600030101010101" pitchFamily="2" charset="-122"/>
                        </a:rPr>
                        <a:t>学时以上</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05</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371765">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按层次划分</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371765">
                <a:tc>
                  <a:txBody>
                    <a:bodyPr/>
                    <a:lstStyle/>
                    <a:p>
                      <a:pPr indent="114300"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r>
                        <a:rPr lang="zh-CN" sz="900" kern="0">
                          <a:effectLst/>
                          <a:latin typeface="Times New Roman" panose="02020603050405020304" pitchFamily="18" charset="0"/>
                          <a:ea typeface="宋体" panose="02010600030101010101" pitchFamily="2" charset="-122"/>
                          <a:cs typeface="宋体" panose="02010600030101010101" pitchFamily="2" charset="-122"/>
                        </a:rPr>
                        <a:t>国家级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06</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371765">
                <a:tc>
                  <a:txBody>
                    <a:bodyPr/>
                    <a:lstStyle/>
                    <a:p>
                      <a:pPr indent="114300"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r>
                        <a:rPr lang="zh-CN" sz="900" kern="0">
                          <a:effectLst/>
                          <a:latin typeface="Times New Roman" panose="02020603050405020304" pitchFamily="18" charset="0"/>
                          <a:ea typeface="宋体" panose="02010600030101010101" pitchFamily="2" charset="-122"/>
                          <a:cs typeface="宋体" panose="02010600030101010101" pitchFamily="2" charset="-122"/>
                        </a:rPr>
                        <a:t>省级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07</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371765">
                <a:tc>
                  <a:txBody>
                    <a:bodyPr/>
                    <a:lstStyle/>
                    <a:p>
                      <a:pPr indent="114300"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r>
                        <a:rPr lang="zh-CN" sz="900" kern="0">
                          <a:effectLst/>
                          <a:latin typeface="Times New Roman" panose="02020603050405020304" pitchFamily="18" charset="0"/>
                          <a:ea typeface="宋体" panose="02010600030101010101" pitchFamily="2" charset="-122"/>
                          <a:cs typeface="宋体" panose="02010600030101010101" pitchFamily="2" charset="-122"/>
                        </a:rPr>
                        <a:t>地级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08</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371765">
                <a:tc>
                  <a:txBody>
                    <a:bodyPr/>
                    <a:lstStyle/>
                    <a:p>
                      <a:pPr indent="114300"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r>
                        <a:rPr lang="zh-CN" sz="900" kern="0">
                          <a:effectLst/>
                          <a:latin typeface="Times New Roman" panose="02020603050405020304" pitchFamily="18" charset="0"/>
                          <a:ea typeface="宋体" panose="02010600030101010101" pitchFamily="2" charset="-122"/>
                          <a:cs typeface="宋体" panose="02010600030101010101" pitchFamily="2" charset="-122"/>
                        </a:rPr>
                        <a:t>县级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09</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371765">
                <a:tc>
                  <a:txBody>
                    <a:bodyPr/>
                    <a:lstStyle/>
                    <a:p>
                      <a:pPr indent="114300"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r>
                        <a:rPr lang="zh-CN" sz="900" kern="0">
                          <a:effectLst/>
                          <a:latin typeface="Times New Roman" panose="02020603050405020304" pitchFamily="18" charset="0"/>
                          <a:ea typeface="宋体" panose="02010600030101010101" pitchFamily="2" charset="-122"/>
                          <a:cs typeface="宋体" panose="02010600030101010101" pitchFamily="2" charset="-122"/>
                        </a:rPr>
                        <a:t>校级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371765">
                <a:tc>
                  <a:txBody>
                    <a:bodyPr/>
                    <a:lstStyle/>
                    <a:p>
                      <a:pPr indent="114300"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r>
                        <a:rPr lang="zh-CN" sz="900" kern="0">
                          <a:effectLst/>
                          <a:latin typeface="Times New Roman" panose="02020603050405020304" pitchFamily="18" charset="0"/>
                          <a:ea typeface="宋体" panose="02010600030101010101" pitchFamily="2" charset="-122"/>
                          <a:cs typeface="宋体" panose="02010600030101010101" pitchFamily="2" charset="-122"/>
                        </a:rPr>
                        <a:t>国（境）外</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4080064" y="287020"/>
            <a:ext cx="4031873" cy="400110"/>
          </a:xfrm>
          <a:prstGeom prst="rect">
            <a:avLst/>
          </a:prstGeom>
        </p:spPr>
        <p:txBody>
          <a:bodyPr wrap="none">
            <a:spAutoFit/>
          </a:bodyPr>
          <a:lstStyle/>
          <a:p>
            <a:pPr algn="ctr"/>
            <a:r>
              <a:rPr lang="zh-CN" altLang="en-US" sz="2000" b="1" dirty="0">
                <a:solidFill>
                  <a:srgbClr val="304371"/>
                </a:solidFill>
                <a:cs typeface="+mn-ea"/>
                <a:sym typeface="+mn-lt"/>
              </a:rPr>
              <a:t>（六十八）专任教师接受培训情况</a:t>
            </a:r>
            <a:endParaRPr lang="zh-CN" altLang="en-US" sz="2000" b="1" dirty="0">
              <a:solidFill>
                <a:srgbClr val="304371"/>
              </a:solidFill>
              <a:cs typeface="+mn-ea"/>
              <a:sym typeface="+mn-lt"/>
            </a:endParaRPr>
          </a:p>
        </p:txBody>
      </p:sp>
      <p:grpSp>
        <p:nvGrpSpPr>
          <p:cNvPr id="4" name="组合 3"/>
          <p:cNvGrpSpPr/>
          <p:nvPr/>
        </p:nvGrpSpPr>
        <p:grpSpPr>
          <a:xfrm>
            <a:off x="673100" y="2123389"/>
            <a:ext cx="10858500" cy="2245583"/>
            <a:chOff x="660401" y="-186281"/>
            <a:chExt cx="10858500" cy="2495148"/>
          </a:xfrm>
        </p:grpSpPr>
        <p:grpSp>
          <p:nvGrpSpPr>
            <p:cNvPr id="5" name="组合 4"/>
            <p:cNvGrpSpPr/>
            <p:nvPr/>
          </p:nvGrpSpPr>
          <p:grpSpPr>
            <a:xfrm>
              <a:off x="660401" y="1413361"/>
              <a:ext cx="10858500" cy="895506"/>
              <a:chOff x="660401" y="308005"/>
              <a:chExt cx="10858500" cy="1531676"/>
            </a:xfrm>
          </p:grpSpPr>
          <p:sp>
            <p:nvSpPr>
              <p:cNvPr id="7" name="矩形 6"/>
              <p:cNvSpPr/>
              <p:nvPr/>
            </p:nvSpPr>
            <p:spPr>
              <a:xfrm>
                <a:off x="660401" y="308005"/>
                <a:ext cx="10858500" cy="1531676"/>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8" name="矩形 7"/>
              <p:cNvSpPr/>
              <p:nvPr/>
            </p:nvSpPr>
            <p:spPr>
              <a:xfrm>
                <a:off x="666750" y="370052"/>
                <a:ext cx="10722611" cy="1469629"/>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学时是指参加培训完成学业，考核合格，可取得培训结业证明的每位学员的学时。可按照学时为</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45</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分钟，每天最多计</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8</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学时换算。不足</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45</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分钟不予换算学时</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6" name="矩形 5"/>
            <p:cNvSpPr/>
            <p:nvPr/>
          </p:nvSpPr>
          <p:spPr>
            <a:xfrm flipH="1">
              <a:off x="666750" y="-186281"/>
              <a:ext cx="1026258" cy="1599641"/>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0" name="组合 9"/>
          <p:cNvGrpSpPr/>
          <p:nvPr/>
        </p:nvGrpSpPr>
        <p:grpSpPr>
          <a:xfrm>
            <a:off x="673264" y="4306620"/>
            <a:ext cx="10852150" cy="2102532"/>
            <a:chOff x="666750" y="-696838"/>
            <a:chExt cx="10852150" cy="2336202"/>
          </a:xfrm>
        </p:grpSpPr>
        <p:grpSp>
          <p:nvGrpSpPr>
            <p:cNvPr id="11" name="组合 10"/>
            <p:cNvGrpSpPr/>
            <p:nvPr/>
          </p:nvGrpSpPr>
          <p:grpSpPr>
            <a:xfrm>
              <a:off x="1699193" y="-696838"/>
              <a:ext cx="9819707" cy="2336202"/>
              <a:chOff x="1699193" y="-3301302"/>
              <a:chExt cx="9819707" cy="3995847"/>
            </a:xfrm>
          </p:grpSpPr>
          <p:sp>
            <p:nvSpPr>
              <p:cNvPr id="13" name="矩形 12"/>
              <p:cNvSpPr/>
              <p:nvPr/>
            </p:nvSpPr>
            <p:spPr>
              <a:xfrm>
                <a:off x="1699193" y="-3301302"/>
                <a:ext cx="9819707" cy="3880363"/>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4" name="矩形 13"/>
              <p:cNvSpPr/>
              <p:nvPr/>
            </p:nvSpPr>
            <p:spPr>
              <a:xfrm>
                <a:off x="1705543" y="-2880817"/>
                <a:ext cx="9690168" cy="3575362"/>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3</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）国家级是指上学年专任教师中参加过中央部委组织或认定的培训人数。</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4</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）省级是指上学年专任教师中参加过省级教育行政部门组织或认定的培训人数。</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5</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）地级是指上学年专任教师中参加过地级教育行政部门组织或认定的培训人数。</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6</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）县级是指上学年专任教师中参加过县级教育行政部门组织或认定的培训人数。</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7</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）学校级是指上学年专任教师中参加过学校组织的校本研修人数。</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2" name="矩形 11"/>
            <p:cNvSpPr/>
            <p:nvPr/>
          </p:nvSpPr>
          <p:spPr>
            <a:xfrm flipH="1">
              <a:off x="666750" y="-551558"/>
              <a:ext cx="837450" cy="1964919"/>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10"/>
                                        </p:tgtEl>
                                      </p:cBhvr>
                                    </p:animEffect>
                                    <p:set>
                                      <p:cBhvr>
                                        <p:cTn id="22"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60402" y="1125538"/>
          <a:ext cx="10858496" cy="4998527"/>
        </p:xfrm>
        <a:graphic>
          <a:graphicData uri="http://schemas.openxmlformats.org/drawingml/2006/table">
            <a:tbl>
              <a:tblPr firstRow="1" firstCol="1" bandRow="1"/>
              <a:tblGrid>
                <a:gridCol w="3185883"/>
                <a:gridCol w="688429"/>
                <a:gridCol w="873023"/>
                <a:gridCol w="873023"/>
                <a:gridCol w="873023"/>
                <a:gridCol w="873023"/>
                <a:gridCol w="873023"/>
                <a:gridCol w="873023"/>
                <a:gridCol w="873023"/>
                <a:gridCol w="873023"/>
              </a:tblGrid>
              <a:tr h="208106">
                <a:tc rowSpan="2">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代码</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学校产权校舍建筑面积</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正在施工校舍建筑面积</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非学校产权校舍建筑面积</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657">
                <a:tc vMerge="1">
                  <a:tcPr/>
                </a:tc>
                <a:tc vMerge="1">
                  <a:tcPr/>
                </a:tc>
                <a:tc>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上学年校舍建筑面积</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增加面积</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减少面积</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本学年校舍建筑面积</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独立使用</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共同使用</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762">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甲</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乙</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4</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5</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6</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7</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8</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762">
                <a:tc>
                  <a:txBody>
                    <a:bodyPr/>
                    <a:lstStyle/>
                    <a:p>
                      <a:pPr algn="just">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总计</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01</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w="12700" cap="flat" cmpd="sng" algn="ctr">
                      <a:solidFill>
                        <a:srgbClr val="000000"/>
                      </a:solidFill>
                      <a:prstDash val="solid"/>
                      <a:round/>
                      <a:headEnd type="none" w="med" len="med"/>
                      <a:tailEnd type="none" w="med" len="med"/>
                    </a:lnT>
                    <a:lnB>
                      <a:noFill/>
                    </a:lnB>
                  </a:tcPr>
                </a:tc>
              </a:tr>
              <a:tr h="188762">
                <a:tc>
                  <a:txBody>
                    <a:bodyPr/>
                    <a:lstStyle/>
                    <a:p>
                      <a:pPr indent="114300" algn="just">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#C</a:t>
                      </a:r>
                      <a:r>
                        <a:rPr lang="zh-CN" sz="900" kern="0">
                          <a:effectLst/>
                          <a:latin typeface="Times New Roman" panose="02020603050405020304" pitchFamily="18" charset="0"/>
                          <a:ea typeface="宋体" panose="02010600030101010101" pitchFamily="2" charset="-122"/>
                          <a:cs typeface="宋体" panose="02010600030101010101" pitchFamily="2" charset="-122"/>
                        </a:rPr>
                        <a:t>级危房</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02</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indent="114300" algn="l">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#D</a:t>
                      </a:r>
                      <a:r>
                        <a:rPr lang="zh-CN" sz="900" kern="0">
                          <a:effectLst/>
                          <a:latin typeface="Times New Roman" panose="02020603050405020304" pitchFamily="18" charset="0"/>
                          <a:ea typeface="宋体" panose="02010600030101010101" pitchFamily="2" charset="-122"/>
                          <a:cs typeface="宋体" panose="02010600030101010101" pitchFamily="2" charset="-122"/>
                        </a:rPr>
                        <a:t>级危房</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一、教学及辅助用房</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04</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教室</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05</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专业教学实训用房及场所</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06</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图书馆</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07</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培训工作用房</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08</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室内体育用房</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09</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大学生活动用房</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10</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二、行政办公用房</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11</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系及教师教研办公用房</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12</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校级办公用房</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13</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三、生活用房</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14</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学生宿舍（公寓）</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15</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食堂</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16</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单身教师宿舍（公寓）</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17</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后勤及辅助用房</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18</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四、教工住宅</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19</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五、其他用房</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20</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a:noFill/>
                    </a:lnB>
                  </a:tcPr>
                </a:tc>
              </a:tr>
              <a:tr h="188762">
                <a:tc>
                  <a:txBody>
                    <a:bodyPr/>
                    <a:lstStyle/>
                    <a:p>
                      <a:r>
                        <a:rPr lang="en-US" altLang="zh-CN" sz="900" kern="100" dirty="0">
                          <a:solidFill>
                            <a:schemeClr val="tx1"/>
                          </a:solidFill>
                          <a:effectLst/>
                          <a:latin typeface="Times New Roman" panose="02020603050405020304" pitchFamily="18" charset="0"/>
                          <a:ea typeface="宋体" panose="02010600030101010101" pitchFamily="2" charset="-122"/>
                          <a:cs typeface="+mn-cs"/>
                        </a:rPr>
                        <a:t>       #</a:t>
                      </a:r>
                      <a:r>
                        <a:rPr lang="zh-CN" altLang="zh-CN" sz="900" kern="100" dirty="0">
                          <a:solidFill>
                            <a:schemeClr val="tx1"/>
                          </a:solidFill>
                          <a:effectLst/>
                          <a:latin typeface="Times New Roman" panose="02020603050405020304" pitchFamily="18" charset="0"/>
                          <a:ea typeface="宋体" panose="02010600030101010101" pitchFamily="2" charset="-122"/>
                          <a:cs typeface="+mn-cs"/>
                        </a:rPr>
                        <a:t>被外单位租（借）用</a:t>
                      </a:r>
                      <a:endParaRPr lang="zh-CN" altLang="en-US" sz="900" kern="100" dirty="0">
                        <a:solidFill>
                          <a:schemeClr val="tx1"/>
                        </a:solidFill>
                        <a:effectLst/>
                        <a:latin typeface="Times New Roman" panose="02020603050405020304" pitchFamily="18" charset="0"/>
                        <a:ea typeface="宋体" panose="02010600030101010101" pitchFamily="2" charset="-122"/>
                        <a:cs typeface="+mn-cs"/>
                      </a:endParaRPr>
                    </a:p>
                  </a:txBody>
                  <a:tcPr marL="64698" marR="6469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21</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900" kern="10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900" kern="100" dirty="0">
                        <a:effectLst/>
                        <a:latin typeface="Times New Roman" panose="02020603050405020304" pitchFamily="18" charset="0"/>
                        <a:ea typeface="宋体" panose="02010600030101010101" pitchFamily="2" charset="-122"/>
                      </a:endParaRPr>
                    </a:p>
                  </a:txBody>
                  <a:tcPr marL="64698" marR="64698"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3042119" y="287020"/>
            <a:ext cx="6107762" cy="400110"/>
          </a:xfrm>
          <a:prstGeom prst="rect">
            <a:avLst/>
          </a:prstGeom>
        </p:spPr>
        <p:txBody>
          <a:bodyPr wrap="none">
            <a:spAutoFit/>
          </a:bodyPr>
          <a:lstStyle/>
          <a:p>
            <a:pPr algn="ctr"/>
            <a:r>
              <a:rPr lang="zh-CN" altLang="en-US" sz="2000" b="1" dirty="0">
                <a:solidFill>
                  <a:srgbClr val="FF0000"/>
                </a:solidFill>
                <a:cs typeface="+mn-ea"/>
                <a:sym typeface="+mn-lt"/>
              </a:rPr>
              <a:t>★ </a:t>
            </a:r>
            <a:r>
              <a:rPr lang="zh-CN" altLang="en-US" sz="2000" b="1" dirty="0">
                <a:solidFill>
                  <a:srgbClr val="304371"/>
                </a:solidFill>
                <a:cs typeface="+mn-ea"/>
                <a:sym typeface="+mn-lt"/>
              </a:rPr>
              <a:t>（七十三）高等教育学校（职业、成人）校舍情况</a:t>
            </a:r>
            <a:endParaRPr lang="zh-CN" altLang="en-US" sz="2000" b="1" dirty="0">
              <a:solidFill>
                <a:srgbClr val="304371"/>
              </a:solidFill>
              <a:cs typeface="+mn-ea"/>
              <a:sym typeface="+mn-lt"/>
            </a:endParaRPr>
          </a:p>
        </p:txBody>
      </p:sp>
      <p:grpSp>
        <p:nvGrpSpPr>
          <p:cNvPr id="4" name="组合 3"/>
          <p:cNvGrpSpPr/>
          <p:nvPr/>
        </p:nvGrpSpPr>
        <p:grpSpPr>
          <a:xfrm>
            <a:off x="666750" y="1338969"/>
            <a:ext cx="10858500" cy="1289269"/>
            <a:chOff x="660401" y="782591"/>
            <a:chExt cx="10858500" cy="1939644"/>
          </a:xfrm>
        </p:grpSpPr>
        <p:grpSp>
          <p:nvGrpSpPr>
            <p:cNvPr id="5" name="组合 4"/>
            <p:cNvGrpSpPr/>
            <p:nvPr/>
          </p:nvGrpSpPr>
          <p:grpSpPr>
            <a:xfrm>
              <a:off x="660401" y="1449637"/>
              <a:ext cx="10858500" cy="1272598"/>
              <a:chOff x="660401" y="370053"/>
              <a:chExt cx="10858500" cy="2176658"/>
            </a:xfrm>
          </p:grpSpPr>
          <p:sp>
            <p:nvSpPr>
              <p:cNvPr id="7" name="矩形 6"/>
              <p:cNvSpPr/>
              <p:nvPr/>
            </p:nvSpPr>
            <p:spPr>
              <a:xfrm>
                <a:off x="660401" y="556866"/>
                <a:ext cx="10858500" cy="1989845"/>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8" name="矩形 7"/>
              <p:cNvSpPr/>
              <p:nvPr/>
            </p:nvSpPr>
            <p:spPr>
              <a:xfrm>
                <a:off x="666750" y="370053"/>
                <a:ext cx="10722611" cy="1039471"/>
              </a:xfrm>
              <a:prstGeom prst="rect">
                <a:avLst/>
              </a:prstGeom>
            </p:spPr>
            <p:txBody>
              <a:bodyPr wrap="square">
                <a:spAutoFit/>
              </a:bodyPr>
              <a:lstStyle/>
              <a:p>
                <a:pPr>
                  <a:lnSpc>
                    <a:spcPct val="150000"/>
                  </a:lnSpc>
                </a:pP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2022</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年起系统将根据上学两年</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高等教育学校（职业、成人）校舍功能明细统计报表</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自动生成数据</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6" name="矩形 5"/>
            <p:cNvSpPr/>
            <p:nvPr/>
          </p:nvSpPr>
          <p:spPr>
            <a:xfrm flipH="1">
              <a:off x="4580793" y="782591"/>
              <a:ext cx="2426676" cy="776267"/>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p:nvGrpSpPr>
        <p:grpSpPr>
          <a:xfrm>
            <a:off x="666751" y="1543050"/>
            <a:ext cx="10858500" cy="1319435"/>
            <a:chOff x="660401" y="737207"/>
            <a:chExt cx="10858500" cy="1985028"/>
          </a:xfrm>
        </p:grpSpPr>
        <p:grpSp>
          <p:nvGrpSpPr>
            <p:cNvPr id="12" name="组合 11"/>
            <p:cNvGrpSpPr/>
            <p:nvPr/>
          </p:nvGrpSpPr>
          <p:grpSpPr>
            <a:xfrm>
              <a:off x="660401" y="1449638"/>
              <a:ext cx="10858500" cy="1272597"/>
              <a:chOff x="660401" y="370056"/>
              <a:chExt cx="10858500" cy="2176655"/>
            </a:xfrm>
          </p:grpSpPr>
          <p:sp>
            <p:nvSpPr>
              <p:cNvPr id="14" name="矩形 13"/>
              <p:cNvSpPr/>
              <p:nvPr/>
            </p:nvSpPr>
            <p:spPr>
              <a:xfrm>
                <a:off x="660401" y="556866"/>
                <a:ext cx="10858500" cy="1989845"/>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5" name="矩形 14"/>
              <p:cNvSpPr/>
              <p:nvPr/>
            </p:nvSpPr>
            <p:spPr>
              <a:xfrm>
                <a:off x="666750" y="370056"/>
                <a:ext cx="10722611" cy="1989844"/>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4</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）独立使用是指学校独立享用政府或社会提供的非学校产权办学资源。</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5</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）共同使用是指本校与其他学校共享政府或社会提供的非学校产权办学资源。</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3" name="矩形 12"/>
            <p:cNvSpPr/>
            <p:nvPr/>
          </p:nvSpPr>
          <p:spPr>
            <a:xfrm flipH="1">
              <a:off x="9823449" y="737207"/>
              <a:ext cx="1624329" cy="43351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1" name="组合 20"/>
          <p:cNvGrpSpPr/>
          <p:nvPr/>
        </p:nvGrpSpPr>
        <p:grpSpPr>
          <a:xfrm>
            <a:off x="673102" y="3622420"/>
            <a:ext cx="10858500" cy="1153341"/>
            <a:chOff x="660401" y="987089"/>
            <a:chExt cx="10858500" cy="1735146"/>
          </a:xfrm>
        </p:grpSpPr>
        <p:grpSp>
          <p:nvGrpSpPr>
            <p:cNvPr id="22" name="组合 21"/>
            <p:cNvGrpSpPr/>
            <p:nvPr/>
          </p:nvGrpSpPr>
          <p:grpSpPr>
            <a:xfrm>
              <a:off x="660401" y="1449637"/>
              <a:ext cx="10858500" cy="1272598"/>
              <a:chOff x="660401" y="370053"/>
              <a:chExt cx="10858500" cy="2176658"/>
            </a:xfrm>
          </p:grpSpPr>
          <p:sp>
            <p:nvSpPr>
              <p:cNvPr id="24" name="矩形 23"/>
              <p:cNvSpPr/>
              <p:nvPr/>
            </p:nvSpPr>
            <p:spPr>
              <a:xfrm>
                <a:off x="660401" y="556866"/>
                <a:ext cx="10858500" cy="1989845"/>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25" name="矩形 24"/>
              <p:cNvSpPr/>
              <p:nvPr/>
            </p:nvSpPr>
            <p:spPr>
              <a:xfrm>
                <a:off x="666750" y="370053"/>
                <a:ext cx="10722611" cy="1989845"/>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室内体育用房（不含体育类院校）包括风雨操场、体育馆、游泳馆、健身房、乒乓球</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羽毛球</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房、体操房、体质测试用房及器械库、淋浴、更衣室、卫生间等附属用房</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3" name="矩形 22"/>
            <p:cNvSpPr/>
            <p:nvPr/>
          </p:nvSpPr>
          <p:spPr>
            <a:xfrm flipH="1">
              <a:off x="777237" y="987089"/>
              <a:ext cx="1624329" cy="380235"/>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8" name="组合 47"/>
          <p:cNvGrpSpPr/>
          <p:nvPr/>
        </p:nvGrpSpPr>
        <p:grpSpPr>
          <a:xfrm>
            <a:off x="673102" y="3092079"/>
            <a:ext cx="10858500" cy="2091432"/>
            <a:chOff x="660401" y="1092876"/>
            <a:chExt cx="10858500" cy="2631420"/>
          </a:xfrm>
        </p:grpSpPr>
        <p:grpSp>
          <p:nvGrpSpPr>
            <p:cNvPr id="49" name="组合 48"/>
            <p:cNvGrpSpPr/>
            <p:nvPr/>
          </p:nvGrpSpPr>
          <p:grpSpPr>
            <a:xfrm>
              <a:off x="660401" y="1449637"/>
              <a:ext cx="10858500" cy="2274659"/>
              <a:chOff x="660401" y="370053"/>
              <a:chExt cx="10858500" cy="3890589"/>
            </a:xfrm>
          </p:grpSpPr>
          <p:sp>
            <p:nvSpPr>
              <p:cNvPr id="51" name="矩形 50"/>
              <p:cNvSpPr/>
              <p:nvPr/>
            </p:nvSpPr>
            <p:spPr>
              <a:xfrm>
                <a:off x="660401" y="556866"/>
                <a:ext cx="10858500" cy="3348655"/>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52" name="矩形 51"/>
              <p:cNvSpPr/>
              <p:nvPr/>
            </p:nvSpPr>
            <p:spPr>
              <a:xfrm>
                <a:off x="666750" y="370053"/>
                <a:ext cx="10722611" cy="3890589"/>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专业教学实训实验实习用房及场所包括专业课教室（含制图教室）、理实一体化教室、实验室、仿真实训室和实训车间及场所；体育类院校包括风雨操场、体育馆、蓝（排）球房、田径房、体操房、游泳馆、羽毛球房、乒乓球房、举重房、武术房、健身房及器械库、淋浴室、更衣室、卫生间等附属用房；艺术类院校包括专业课教室（琴房、形体房、画室、各种中小型排列用房）、大型观摩、排练、实习演出、陈列展览等用房</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50" name="矩形 49"/>
            <p:cNvSpPr/>
            <p:nvPr/>
          </p:nvSpPr>
          <p:spPr>
            <a:xfrm flipH="1">
              <a:off x="822322" y="1092876"/>
              <a:ext cx="1820253" cy="380235"/>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3" name="组合 52"/>
          <p:cNvGrpSpPr/>
          <p:nvPr/>
        </p:nvGrpSpPr>
        <p:grpSpPr>
          <a:xfrm>
            <a:off x="679451" y="4395249"/>
            <a:ext cx="10877552" cy="1783529"/>
            <a:chOff x="641347" y="2237277"/>
            <a:chExt cx="10877552" cy="1981743"/>
          </a:xfrm>
        </p:grpSpPr>
        <p:grpSp>
          <p:nvGrpSpPr>
            <p:cNvPr id="54" name="组合 53"/>
            <p:cNvGrpSpPr/>
            <p:nvPr/>
          </p:nvGrpSpPr>
          <p:grpSpPr>
            <a:xfrm>
              <a:off x="641347" y="2237277"/>
              <a:ext cx="10877552" cy="1679983"/>
              <a:chOff x="641347" y="1717232"/>
              <a:chExt cx="10877552" cy="2873446"/>
            </a:xfrm>
          </p:grpSpPr>
          <p:sp>
            <p:nvSpPr>
              <p:cNvPr id="56" name="矩形 55"/>
              <p:cNvSpPr/>
              <p:nvPr/>
            </p:nvSpPr>
            <p:spPr>
              <a:xfrm>
                <a:off x="660399" y="1790177"/>
                <a:ext cx="10858500" cy="2729727"/>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57" name="矩形 56"/>
              <p:cNvSpPr/>
              <p:nvPr/>
            </p:nvSpPr>
            <p:spPr>
              <a:xfrm>
                <a:off x="641347" y="1717232"/>
                <a:ext cx="10722611" cy="2873446"/>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将“被外单位租（借）用”指标调整为“其他用房”的其中数（调整指标位置）</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指标解释：</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5</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）被外单位租（借）用是指被外单位租用或借用一年以上的面积。</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（修改指标解释，删除“学校校舍由于历史或闲置等原因”）</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55" name="矩形 54"/>
            <p:cNvSpPr/>
            <p:nvPr/>
          </p:nvSpPr>
          <p:spPr>
            <a:xfrm flipH="1">
              <a:off x="660399" y="3918918"/>
              <a:ext cx="1378983" cy="300102"/>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8" name="组合 57"/>
          <p:cNvGrpSpPr/>
          <p:nvPr/>
        </p:nvGrpSpPr>
        <p:grpSpPr>
          <a:xfrm>
            <a:off x="622297" y="2696389"/>
            <a:ext cx="10877552" cy="1776298"/>
            <a:chOff x="641347" y="1943553"/>
            <a:chExt cx="10877552" cy="1973708"/>
          </a:xfrm>
        </p:grpSpPr>
        <p:grpSp>
          <p:nvGrpSpPr>
            <p:cNvPr id="59" name="组合 58"/>
            <p:cNvGrpSpPr/>
            <p:nvPr/>
          </p:nvGrpSpPr>
          <p:grpSpPr>
            <a:xfrm>
              <a:off x="641347" y="2237277"/>
              <a:ext cx="10877552" cy="1679984"/>
              <a:chOff x="641347" y="1717232"/>
              <a:chExt cx="10877552" cy="2873446"/>
            </a:xfrm>
          </p:grpSpPr>
          <p:sp>
            <p:nvSpPr>
              <p:cNvPr id="61" name="矩形 60"/>
              <p:cNvSpPr/>
              <p:nvPr/>
            </p:nvSpPr>
            <p:spPr>
              <a:xfrm>
                <a:off x="660399" y="1790175"/>
                <a:ext cx="10858500" cy="2782921"/>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62" name="矩形 61"/>
              <p:cNvSpPr/>
              <p:nvPr/>
            </p:nvSpPr>
            <p:spPr>
              <a:xfrm>
                <a:off x="641347" y="1717232"/>
                <a:ext cx="10722611" cy="2873446"/>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填报说明：</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）教学及辅助用房是指《高等职业学校建设标准》（建标</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197-2019</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）中的教室、专业教学实训实验实习用房及场所、图书馆、培训工作用房、室内体育用房、大学生活动用房。</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（修改填报说明，删除“教学实训用房中的教室、专业教学实验实习用房</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”中“教学实训用房中的”）</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60" name="矩形 59"/>
            <p:cNvSpPr/>
            <p:nvPr/>
          </p:nvSpPr>
          <p:spPr>
            <a:xfrm flipH="1">
              <a:off x="685803" y="1943553"/>
              <a:ext cx="1378983" cy="300102"/>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11"/>
                                        </p:tgtEl>
                                      </p:cBhvr>
                                    </p:animEffect>
                                    <p:set>
                                      <p:cBhvr>
                                        <p:cTn id="22" dur="1" fill="hold">
                                          <p:stCondLst>
                                            <p:cond delay="24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21"/>
                                        </p:tgtEl>
                                      </p:cBhvr>
                                    </p:animEffect>
                                    <p:set>
                                      <p:cBhvr>
                                        <p:cTn id="32" dur="1" fill="hold">
                                          <p:stCondLst>
                                            <p:cond delay="24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50"/>
                                        <p:tgtEl>
                                          <p:spTgt spid="48"/>
                                        </p:tgtEl>
                                      </p:cBhvr>
                                    </p:animEffect>
                                    <p:set>
                                      <p:cBhvr>
                                        <p:cTn id="42" dur="1" fill="hold">
                                          <p:stCondLst>
                                            <p:cond delay="249"/>
                                          </p:stCondLst>
                                        </p:cTn>
                                        <p:tgtEl>
                                          <p:spTgt spid="4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50"/>
                                        <p:tgtEl>
                                          <p:spTgt spid="53"/>
                                        </p:tgtEl>
                                      </p:cBhvr>
                                    </p:animEffect>
                                    <p:set>
                                      <p:cBhvr>
                                        <p:cTn id="52" dur="1" fill="hold">
                                          <p:stCondLst>
                                            <p:cond delay="249"/>
                                          </p:stCondLst>
                                        </p:cTn>
                                        <p:tgtEl>
                                          <p:spTgt spid="5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250"/>
                                        <p:tgtEl>
                                          <p:spTgt spid="58"/>
                                        </p:tgtEl>
                                      </p:cBhvr>
                                    </p:animEffect>
                                    <p:set>
                                      <p:cBhvr>
                                        <p:cTn id="62" dur="1" fill="hold">
                                          <p:stCondLst>
                                            <p:cond delay="24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格 19"/>
          <p:cNvGraphicFramePr>
            <a:graphicFrameLocks noGrp="1"/>
          </p:cNvGraphicFramePr>
          <p:nvPr/>
        </p:nvGraphicFramePr>
        <p:xfrm>
          <a:off x="660399" y="1125537"/>
          <a:ext cx="10858503" cy="5648241"/>
        </p:xfrm>
        <a:graphic>
          <a:graphicData uri="http://schemas.openxmlformats.org/drawingml/2006/table">
            <a:tbl>
              <a:tblPr firstRow="1" firstCol="1" bandRow="1"/>
              <a:tblGrid>
                <a:gridCol w="3461690"/>
                <a:gridCol w="484289"/>
                <a:gridCol w="864337"/>
                <a:gridCol w="864337"/>
                <a:gridCol w="864337"/>
                <a:gridCol w="864337"/>
                <a:gridCol w="864337"/>
                <a:gridCol w="864337"/>
                <a:gridCol w="864337"/>
                <a:gridCol w="862165"/>
              </a:tblGrid>
              <a:tr h="211225">
                <a:tc rowSpan="2">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代码</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学校产权校舍建筑面积</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正在施工校舍建筑面积</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非学校产权校舍建筑面积</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216">
                <a:tc vMerge="1">
                  <a:tcPr/>
                </a:tc>
                <a:tc vMerge="1">
                  <a:tcPr/>
                </a:tc>
                <a:tc>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上学年校舍建筑面积</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增加面积</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减少面积</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本学年校舍建筑面积</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独立使用</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共同使用</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92">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甲</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1</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2</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92">
                <a:tc>
                  <a:txBody>
                    <a:bodyPr/>
                    <a:lstStyle/>
                    <a:p>
                      <a:pPr algn="just">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总计</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w="12700" cap="flat" cmpd="sng" algn="ctr">
                      <a:solidFill>
                        <a:srgbClr val="000000"/>
                      </a:solidFill>
                      <a:prstDash val="solid"/>
                      <a:round/>
                      <a:headEnd type="none" w="med" len="med"/>
                      <a:tailEnd type="none" w="med" len="med"/>
                    </a:lnT>
                    <a:lnB>
                      <a:noFill/>
                    </a:lnB>
                  </a:tcPr>
                </a:tc>
              </a:tr>
              <a:tr h="191592">
                <a:tc>
                  <a:txBody>
                    <a:bodyPr/>
                    <a:lstStyle/>
                    <a:p>
                      <a:pPr indent="114300" algn="just">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#C</a:t>
                      </a:r>
                      <a:r>
                        <a:rPr lang="zh-CN" sz="900" kern="0">
                          <a:effectLst/>
                          <a:latin typeface="Times New Roman" panose="02020603050405020304" pitchFamily="18" charset="0"/>
                          <a:ea typeface="宋体" panose="02010600030101010101" pitchFamily="2" charset="-122"/>
                          <a:cs typeface="宋体" panose="02010600030101010101" pitchFamily="2" charset="-122"/>
                        </a:rPr>
                        <a:t>级危房</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114300" algn="l">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#D</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级危房</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algn="l">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一、教学及辅助用房</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04</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教室</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05</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342900" algn="l">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艺术院校专业课教室</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06</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实验实习用房</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07</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专职科研机构办公及研究用房</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08</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图书馆</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09</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室内体育用房</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师生活动用房</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会堂</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继续教育用房</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二、行政办公用房</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校行政办公用房</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15</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院系及教师办公用房</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16</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三、生活用房</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17</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学生宿舍（公寓）</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18</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食堂</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19</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单身教师宿舍（公寓）</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20</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indent="228600" algn="l">
                        <a:lnSpc>
                          <a:spcPts val="1400"/>
                        </a:lnSpc>
                        <a:spcAft>
                          <a:spcPts val="0"/>
                        </a:spcAft>
                      </a:pPr>
                      <a:r>
                        <a:rPr lang="zh-CN" sz="900" kern="100" dirty="0">
                          <a:effectLst/>
                          <a:latin typeface="Times New Roman" panose="02020603050405020304" pitchFamily="18" charset="0"/>
                          <a:ea typeface="宋体" panose="02010600030101010101" pitchFamily="2" charset="-122"/>
                        </a:rPr>
                        <a:t>后勤及辅助用房</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21</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四、教工住宅</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22</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五、其他用房</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23</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c>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a:noFill/>
                    </a:lnB>
                  </a:tcPr>
                </a:tc>
              </a:tr>
              <a:tr h="191592">
                <a:tc>
                  <a:txBody>
                    <a:bodyPr/>
                    <a:lstStyle/>
                    <a:p>
                      <a:r>
                        <a:rPr lang="en-US" altLang="zh-CN" sz="900" kern="100" dirty="0">
                          <a:solidFill>
                            <a:schemeClr val="tx1"/>
                          </a:solidFill>
                          <a:effectLst/>
                          <a:latin typeface="Times New Roman" panose="02020603050405020304" pitchFamily="18" charset="0"/>
                          <a:ea typeface="宋体" panose="02010600030101010101" pitchFamily="2" charset="-122"/>
                          <a:cs typeface="+mn-cs"/>
                        </a:rPr>
                        <a:t>        #</a:t>
                      </a:r>
                      <a:r>
                        <a:rPr lang="zh-CN" altLang="zh-CN" sz="900" kern="100" dirty="0">
                          <a:solidFill>
                            <a:schemeClr val="tx1"/>
                          </a:solidFill>
                          <a:effectLst/>
                          <a:latin typeface="Times New Roman" panose="02020603050405020304" pitchFamily="18" charset="0"/>
                          <a:ea typeface="宋体" panose="02010600030101010101" pitchFamily="2" charset="-122"/>
                          <a:cs typeface="+mn-cs"/>
                        </a:rPr>
                        <a:t>被外单位租（借）用</a:t>
                      </a:r>
                      <a:endParaRPr lang="zh-CN" altLang="en-US" sz="900" kern="100" dirty="0">
                        <a:solidFill>
                          <a:schemeClr val="tx1"/>
                        </a:solidFill>
                        <a:effectLst/>
                        <a:latin typeface="Times New Roman" panose="02020603050405020304" pitchFamily="18" charset="0"/>
                        <a:ea typeface="宋体" panose="02010600030101010101" pitchFamily="2" charset="-122"/>
                        <a:cs typeface="+mn-cs"/>
                      </a:endParaRPr>
                    </a:p>
                  </a:txBody>
                  <a:tcPr marL="62917" marR="629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24</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&amp;</a:t>
                      </a:r>
                      <a:endParaRPr lang="zh-CN" sz="1050" kern="10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&amp;</a:t>
                      </a:r>
                      <a:endParaRPr lang="zh-CN" sz="1050" kern="100" dirty="0">
                        <a:effectLst/>
                        <a:latin typeface="Times New Roman" panose="02020603050405020304" pitchFamily="18" charset="0"/>
                        <a:ea typeface="宋体" panose="02010600030101010101" pitchFamily="2" charset="-122"/>
                      </a:endParaRPr>
                    </a:p>
                  </a:txBody>
                  <a:tcPr marL="62917" marR="62917"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3426840" y="287020"/>
            <a:ext cx="5338321" cy="400110"/>
          </a:xfrm>
          <a:prstGeom prst="rect">
            <a:avLst/>
          </a:prstGeom>
        </p:spPr>
        <p:txBody>
          <a:bodyPr wrap="none">
            <a:spAutoFit/>
          </a:bodyPr>
          <a:lstStyle/>
          <a:p>
            <a:pPr algn="ctr"/>
            <a:r>
              <a:rPr lang="zh-CN" altLang="en-US" sz="2000" b="1" dirty="0">
                <a:solidFill>
                  <a:srgbClr val="FF0000"/>
                </a:solidFill>
                <a:cs typeface="+mn-ea"/>
                <a:sym typeface="+mn-lt"/>
              </a:rPr>
              <a:t>★ </a:t>
            </a:r>
            <a:r>
              <a:rPr lang="zh-CN" altLang="en-US" sz="2000" b="1" dirty="0">
                <a:solidFill>
                  <a:srgbClr val="304371"/>
                </a:solidFill>
                <a:cs typeface="+mn-ea"/>
                <a:sym typeface="+mn-lt"/>
              </a:rPr>
              <a:t>（七十四）高等教育学校（普通）校舍情况</a:t>
            </a:r>
            <a:endParaRPr lang="zh-CN" altLang="en-US" sz="2000" b="1" dirty="0">
              <a:solidFill>
                <a:srgbClr val="304371"/>
              </a:solidFill>
              <a:cs typeface="+mn-ea"/>
              <a:sym typeface="+mn-lt"/>
            </a:endParaRPr>
          </a:p>
        </p:txBody>
      </p:sp>
      <p:grpSp>
        <p:nvGrpSpPr>
          <p:cNvPr id="4" name="组合 3"/>
          <p:cNvGrpSpPr/>
          <p:nvPr/>
        </p:nvGrpSpPr>
        <p:grpSpPr>
          <a:xfrm>
            <a:off x="673101" y="3170068"/>
            <a:ext cx="10858500" cy="957522"/>
            <a:chOff x="660401" y="1281689"/>
            <a:chExt cx="10858500" cy="1440546"/>
          </a:xfrm>
        </p:grpSpPr>
        <p:grpSp>
          <p:nvGrpSpPr>
            <p:cNvPr id="5" name="组合 4"/>
            <p:cNvGrpSpPr/>
            <p:nvPr/>
          </p:nvGrpSpPr>
          <p:grpSpPr>
            <a:xfrm>
              <a:off x="660401" y="1449637"/>
              <a:ext cx="10858500" cy="1272598"/>
              <a:chOff x="660401" y="370053"/>
              <a:chExt cx="10858500" cy="2176658"/>
            </a:xfrm>
          </p:grpSpPr>
          <p:sp>
            <p:nvSpPr>
              <p:cNvPr id="7" name="矩形 6"/>
              <p:cNvSpPr/>
              <p:nvPr/>
            </p:nvSpPr>
            <p:spPr>
              <a:xfrm>
                <a:off x="660401" y="556866"/>
                <a:ext cx="10858500" cy="1989845"/>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8" name="矩形 7"/>
              <p:cNvSpPr/>
              <p:nvPr/>
            </p:nvSpPr>
            <p:spPr>
              <a:xfrm>
                <a:off x="666750" y="370053"/>
                <a:ext cx="10722611" cy="1989845"/>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艺术院校教室包括公共基础课</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文化课</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、专业基础课、专业课教室</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琴房、形体房、画室、各种中、小型排练用房</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及附属用房等</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6" name="矩形 5"/>
            <p:cNvSpPr/>
            <p:nvPr/>
          </p:nvSpPr>
          <p:spPr>
            <a:xfrm flipH="1">
              <a:off x="822321" y="1281689"/>
              <a:ext cx="1624327" cy="245597"/>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0" name="组合 9"/>
          <p:cNvGrpSpPr/>
          <p:nvPr/>
        </p:nvGrpSpPr>
        <p:grpSpPr>
          <a:xfrm>
            <a:off x="666750" y="3496591"/>
            <a:ext cx="10858500" cy="1069407"/>
            <a:chOff x="660401" y="1113364"/>
            <a:chExt cx="10858500" cy="1608871"/>
          </a:xfrm>
        </p:grpSpPr>
        <p:grpSp>
          <p:nvGrpSpPr>
            <p:cNvPr id="11" name="组合 10"/>
            <p:cNvGrpSpPr/>
            <p:nvPr/>
          </p:nvGrpSpPr>
          <p:grpSpPr>
            <a:xfrm>
              <a:off x="660401" y="1449637"/>
              <a:ext cx="10858500" cy="1272598"/>
              <a:chOff x="660401" y="370053"/>
              <a:chExt cx="10858500" cy="2176658"/>
            </a:xfrm>
          </p:grpSpPr>
          <p:sp>
            <p:nvSpPr>
              <p:cNvPr id="13" name="矩形 12"/>
              <p:cNvSpPr/>
              <p:nvPr/>
            </p:nvSpPr>
            <p:spPr>
              <a:xfrm>
                <a:off x="660401" y="556866"/>
                <a:ext cx="10858500" cy="1989845"/>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4" name="矩形 13"/>
              <p:cNvSpPr/>
              <p:nvPr/>
            </p:nvSpPr>
            <p:spPr>
              <a:xfrm>
                <a:off x="666750" y="370053"/>
                <a:ext cx="10722611" cy="1989845"/>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专职科研机构用房是指经主管部门批准设立的专职科研机构所需的实验室、研究室、资料室、咨询室等专业用房及少量配套的办公室、会议室、值班室等</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2" name="矩形 11"/>
            <p:cNvSpPr/>
            <p:nvPr/>
          </p:nvSpPr>
          <p:spPr>
            <a:xfrm flipH="1">
              <a:off x="822321" y="1113364"/>
              <a:ext cx="2275013" cy="359748"/>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6" name="组合 25"/>
          <p:cNvGrpSpPr/>
          <p:nvPr/>
        </p:nvGrpSpPr>
        <p:grpSpPr>
          <a:xfrm>
            <a:off x="673101" y="5011234"/>
            <a:ext cx="10877552" cy="1783529"/>
            <a:chOff x="641347" y="2237277"/>
            <a:chExt cx="10877552" cy="1981743"/>
          </a:xfrm>
        </p:grpSpPr>
        <p:grpSp>
          <p:nvGrpSpPr>
            <p:cNvPr id="27" name="组合 26"/>
            <p:cNvGrpSpPr/>
            <p:nvPr/>
          </p:nvGrpSpPr>
          <p:grpSpPr>
            <a:xfrm>
              <a:off x="641347" y="2237277"/>
              <a:ext cx="10877552" cy="1679984"/>
              <a:chOff x="641347" y="1717232"/>
              <a:chExt cx="10877552" cy="2873446"/>
            </a:xfrm>
          </p:grpSpPr>
          <p:sp>
            <p:nvSpPr>
              <p:cNvPr id="29" name="矩形 28"/>
              <p:cNvSpPr/>
              <p:nvPr/>
            </p:nvSpPr>
            <p:spPr>
              <a:xfrm>
                <a:off x="660399" y="1790177"/>
                <a:ext cx="10858500" cy="2729727"/>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30" name="矩形 29"/>
              <p:cNvSpPr/>
              <p:nvPr/>
            </p:nvSpPr>
            <p:spPr>
              <a:xfrm>
                <a:off x="641347" y="1717232"/>
                <a:ext cx="10722611" cy="2873446"/>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将“被外单位租（借）用”指标调整为“其他用房”的其中数（调整指标位置）</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指标解释：</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5</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）被外单位租（借）用是指被外单位租用或借用一年以上的面积。</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（修改指标解释，删除“学校校舍由于历史或闲置等原因”）</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8" name="矩形 27"/>
            <p:cNvSpPr/>
            <p:nvPr/>
          </p:nvSpPr>
          <p:spPr>
            <a:xfrm flipH="1">
              <a:off x="660399" y="3918918"/>
              <a:ext cx="1378983" cy="300102"/>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5" name="组合 14"/>
          <p:cNvGrpSpPr/>
          <p:nvPr/>
        </p:nvGrpSpPr>
        <p:grpSpPr>
          <a:xfrm>
            <a:off x="673101" y="3874111"/>
            <a:ext cx="10858500" cy="1127126"/>
            <a:chOff x="660401" y="1026528"/>
            <a:chExt cx="10858500" cy="1695707"/>
          </a:xfrm>
        </p:grpSpPr>
        <p:grpSp>
          <p:nvGrpSpPr>
            <p:cNvPr id="16" name="组合 15"/>
            <p:cNvGrpSpPr/>
            <p:nvPr/>
          </p:nvGrpSpPr>
          <p:grpSpPr>
            <a:xfrm>
              <a:off x="660401" y="1449637"/>
              <a:ext cx="10858500" cy="1272598"/>
              <a:chOff x="660401" y="370053"/>
              <a:chExt cx="10858500" cy="2176658"/>
            </a:xfrm>
          </p:grpSpPr>
          <p:sp>
            <p:nvSpPr>
              <p:cNvPr id="18" name="矩形 17"/>
              <p:cNvSpPr/>
              <p:nvPr/>
            </p:nvSpPr>
            <p:spPr>
              <a:xfrm>
                <a:off x="660401" y="556866"/>
                <a:ext cx="10858500" cy="1989845"/>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9" name="矩形 18"/>
              <p:cNvSpPr/>
              <p:nvPr/>
            </p:nvSpPr>
            <p:spPr>
              <a:xfrm>
                <a:off x="666750" y="370053"/>
                <a:ext cx="10722611" cy="1989845"/>
              </a:xfrm>
              <a:prstGeom prst="rect">
                <a:avLst/>
              </a:prstGeom>
            </p:spPr>
            <p:txBody>
              <a:bodyPr wrap="square">
                <a:spAutoFit/>
              </a:bodyPr>
              <a:lstStyle/>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室内体育用房包括风雨操场、体育馆、游泳馆、健身房、乒乓球</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羽毛球</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房、体操房、体质测试用房及器械库、淋浴、更衣室、卫生间等附属用房</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7" name="矩形 16"/>
            <p:cNvSpPr/>
            <p:nvPr/>
          </p:nvSpPr>
          <p:spPr>
            <a:xfrm flipH="1">
              <a:off x="822320" y="1026528"/>
              <a:ext cx="1624329" cy="380235"/>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1" name="组合 30"/>
          <p:cNvGrpSpPr/>
          <p:nvPr/>
        </p:nvGrpSpPr>
        <p:grpSpPr>
          <a:xfrm>
            <a:off x="622297" y="2696389"/>
            <a:ext cx="10877552" cy="1776298"/>
            <a:chOff x="641347" y="1943553"/>
            <a:chExt cx="10877552" cy="1973708"/>
          </a:xfrm>
        </p:grpSpPr>
        <p:grpSp>
          <p:nvGrpSpPr>
            <p:cNvPr id="32" name="组合 31"/>
            <p:cNvGrpSpPr/>
            <p:nvPr/>
          </p:nvGrpSpPr>
          <p:grpSpPr>
            <a:xfrm>
              <a:off x="641347" y="2237277"/>
              <a:ext cx="10877552" cy="1679984"/>
              <a:chOff x="641347" y="1717232"/>
              <a:chExt cx="10877552" cy="2873446"/>
            </a:xfrm>
          </p:grpSpPr>
          <p:sp>
            <p:nvSpPr>
              <p:cNvPr id="34" name="矩形 33"/>
              <p:cNvSpPr/>
              <p:nvPr/>
            </p:nvSpPr>
            <p:spPr>
              <a:xfrm>
                <a:off x="660399" y="1790175"/>
                <a:ext cx="10858500" cy="2782921"/>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35" name="矩形 34"/>
              <p:cNvSpPr/>
              <p:nvPr/>
            </p:nvSpPr>
            <p:spPr>
              <a:xfrm>
                <a:off x="641347" y="1717232"/>
                <a:ext cx="10722611" cy="2873446"/>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填报说明：</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）教学及辅助用房是指《</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普通高等</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学校建设标准》（建标</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191-2018</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）中的教室、实验实习用房、专职科研机构办公及研究用房、图书馆、室内体育用房、师生活动用房、会堂、继续教育用房。</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（修改填报说明，删除“教学实训用房中的教室、实验实习用房</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”中“教学实训用房中的”）</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33" name="矩形 32"/>
            <p:cNvSpPr/>
            <p:nvPr/>
          </p:nvSpPr>
          <p:spPr>
            <a:xfrm flipH="1">
              <a:off x="685803" y="1943553"/>
              <a:ext cx="1378983" cy="300102"/>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10"/>
                                        </p:tgtEl>
                                      </p:cBhvr>
                                    </p:animEffect>
                                    <p:set>
                                      <p:cBhvr>
                                        <p:cTn id="22" dur="1" fill="hold">
                                          <p:stCondLst>
                                            <p:cond delay="24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15"/>
                                        </p:tgtEl>
                                      </p:cBhvr>
                                    </p:animEffect>
                                    <p:set>
                                      <p:cBhvr>
                                        <p:cTn id="32" dur="1" fill="hold">
                                          <p:stCondLst>
                                            <p:cond delay="24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50"/>
                                        <p:tgtEl>
                                          <p:spTgt spid="26"/>
                                        </p:tgtEl>
                                      </p:cBhvr>
                                    </p:animEffect>
                                    <p:set>
                                      <p:cBhvr>
                                        <p:cTn id="42" dur="1" fill="hold">
                                          <p:stCondLst>
                                            <p:cond delay="249"/>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50"/>
                                        <p:tgtEl>
                                          <p:spTgt spid="31"/>
                                        </p:tgtEl>
                                      </p:cBhvr>
                                    </p:animEffect>
                                    <p:set>
                                      <p:cBhvr>
                                        <p:cTn id="52" dur="1" fill="hold">
                                          <p:stCondLst>
                                            <p:cond delay="24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58812" y="1125538"/>
          <a:ext cx="10872786" cy="5445434"/>
        </p:xfrm>
        <a:graphic>
          <a:graphicData uri="http://schemas.openxmlformats.org/drawingml/2006/table">
            <a:tbl>
              <a:tblPr firstRow="1" firstCol="1" bandRow="1"/>
              <a:tblGrid>
                <a:gridCol w="3805476"/>
                <a:gridCol w="1276465"/>
                <a:gridCol w="885045"/>
                <a:gridCol w="1226450"/>
                <a:gridCol w="1226450"/>
                <a:gridCol w="1226450"/>
                <a:gridCol w="1226450"/>
              </a:tblGrid>
              <a:tr h="172729">
                <a:tc rowSpan="2">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00" kern="100" dirty="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计量单位</a:t>
                      </a:r>
                      <a:endParaRPr lang="zh-CN" sz="1000" kern="100" dirty="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学校产权</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非学校产权</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729">
                <a:tc vMerge="1">
                  <a:tcPr/>
                </a:tc>
                <a:tc vMerge="1">
                  <a:tcPr/>
                </a:tc>
                <a:tc vMerge="1">
                  <a:tcPr/>
                </a:tc>
                <a:tc vMerge="1">
                  <a:tcPr/>
                </a:tc>
                <a:tc vMerge="1">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独立使用</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共同使用</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888">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丙</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888">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占地面积</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平方米</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w="12700" cap="flat" cmpd="sng" algn="ctr">
                      <a:solidFill>
                        <a:srgbClr val="000000"/>
                      </a:solidFill>
                      <a:prstDash val="solid"/>
                      <a:round/>
                      <a:headEnd type="none" w="med" len="med"/>
                      <a:tailEnd type="none" w="med" len="med"/>
                    </a:lnT>
                    <a:lnB>
                      <a:noFill/>
                    </a:lnB>
                  </a:tcPr>
                </a:tc>
              </a:tr>
              <a:tr h="188888">
                <a:tc>
                  <a:txBody>
                    <a:bodyPr/>
                    <a:lstStyle/>
                    <a:p>
                      <a:pPr indent="114300" algn="l">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绿化用地面积</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平方米</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运动场地面积</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平方米</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校园足球场</a:t>
                      </a:r>
                      <a:endParaRPr lang="zh-CN" sz="1000" kern="100" dirty="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en-US" sz="900" kern="100">
                          <a:effectLst/>
                          <a:latin typeface="宋体" panose="02010600030101010101" pitchFamily="2" charset="-122"/>
                          <a:ea typeface="宋体" panose="02010600030101010101" pitchFamily="2" charset="-122"/>
                        </a:rPr>
                        <a:t>11</a:t>
                      </a:r>
                      <a:r>
                        <a:rPr lang="zh-CN" sz="900" kern="100">
                          <a:effectLst/>
                          <a:latin typeface="Times New Roman" panose="02020603050405020304" pitchFamily="18" charset="0"/>
                          <a:ea typeface="宋体" panose="02010600030101010101" pitchFamily="2" charset="-122"/>
                        </a:rPr>
                        <a:t>人制足球场</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en-US" sz="900" kern="100">
                          <a:effectLst/>
                          <a:latin typeface="宋体" panose="02010600030101010101" pitchFamily="2" charset="-122"/>
                          <a:ea typeface="宋体" panose="02010600030101010101" pitchFamily="2" charset="-122"/>
                        </a:rPr>
                        <a:t>7</a:t>
                      </a:r>
                      <a:r>
                        <a:rPr lang="zh-CN" sz="900" kern="100">
                          <a:effectLst/>
                          <a:latin typeface="Times New Roman" panose="02020603050405020304" pitchFamily="18" charset="0"/>
                          <a:ea typeface="宋体" panose="02010600030101010101" pitchFamily="2" charset="-122"/>
                        </a:rPr>
                        <a:t>人制足球场</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en-US" sz="900" kern="100">
                          <a:effectLst/>
                          <a:latin typeface="宋体" panose="02010600030101010101" pitchFamily="2" charset="-122"/>
                          <a:ea typeface="宋体" panose="02010600030101010101" pitchFamily="2" charset="-122"/>
                        </a:rPr>
                        <a:t>5</a:t>
                      </a:r>
                      <a:r>
                        <a:rPr lang="zh-CN" sz="900" kern="100">
                          <a:effectLst/>
                          <a:latin typeface="Times New Roman" panose="02020603050405020304" pitchFamily="18" charset="0"/>
                          <a:ea typeface="宋体" panose="02010600030101010101" pitchFamily="2" charset="-122"/>
                        </a:rPr>
                        <a:t>人制足球场</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个</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图书</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册</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当年新增</a:t>
                      </a:r>
                      <a:endParaRPr lang="zh-CN" sz="1000" kern="100" dirty="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册</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数字资源量</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a:noFill/>
                    </a:lnR>
                    <a:lnT>
                      <a:noFill/>
                    </a:lnT>
                    <a:lnB>
                      <a:noFill/>
                    </a:lnB>
                  </a:tcPr>
                </a:tc>
              </a:tr>
              <a:tr h="188888">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电子图书</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册</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电子期刊</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册</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学位论文</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册</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12</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音视频</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小时</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13</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职业教育仿真实训资源量</a:t>
                      </a:r>
                      <a:endParaRPr lang="zh-CN" sz="1000" kern="100" dirty="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套</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14</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仿真实验软件</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套</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15</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仿真实训软件</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套</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16</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仿真实习软件</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套</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17</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数字终端数</a:t>
                      </a:r>
                      <a:endParaRPr lang="zh-CN" sz="1000" kern="100" dirty="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台</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18</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en-US" altLang="zh-CN" sz="900" kern="100" dirty="0">
                          <a:effectLst/>
                          <a:latin typeface="Times New Roman" panose="02020603050405020304" pitchFamily="18" charset="0"/>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教师终端数</a:t>
                      </a:r>
                      <a:endParaRPr lang="zh-CN" sz="1000" kern="100" dirty="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台</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19</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en-US" altLang="zh-CN" sz="900" kern="100" dirty="0">
                          <a:effectLst/>
                          <a:latin typeface="Times New Roman" panose="02020603050405020304" pitchFamily="18" charset="0"/>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学生终端数</a:t>
                      </a:r>
                      <a:endParaRPr lang="zh-CN" sz="1000" kern="100" dirty="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台</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20</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教室</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间</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21</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网络多媒体教室</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间</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22</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固定资产总值</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23</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114300" algn="l">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教学科研实习仪器设备资产值</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24</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a:noFill/>
                    </a:lnB>
                  </a:tcPr>
                </a:tc>
              </a:tr>
              <a:tr h="188888">
                <a:tc>
                  <a:txBody>
                    <a:bodyPr/>
                    <a:lstStyle/>
                    <a:p>
                      <a:pPr indent="228600" algn="l">
                        <a:lnSpc>
                          <a:spcPts val="1400"/>
                        </a:lnSpc>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当年新增</a:t>
                      </a:r>
                      <a:endParaRPr lang="zh-CN" sz="1000" kern="100" dirty="0">
                        <a:effectLst/>
                        <a:latin typeface="Times New Roman" panose="02020603050405020304" pitchFamily="18" charset="0"/>
                        <a:ea typeface="宋体" panose="02010600030101010101" pitchFamily="2" charset="-122"/>
                      </a:endParaRPr>
                    </a:p>
                  </a:txBody>
                  <a:tcPr marL="66251" marR="6625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25</a:t>
                      </a:r>
                      <a:endParaRPr lang="zh-CN" sz="1000" kern="100">
                        <a:effectLst/>
                        <a:latin typeface="Times New Roman" panose="02020603050405020304" pitchFamily="18" charset="0"/>
                        <a:ea typeface="宋体" panose="02010600030101010101" pitchFamily="2" charset="-122"/>
                      </a:endParaRPr>
                    </a:p>
                  </a:txBody>
                  <a:tcPr marL="66251" marR="66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6251" marR="66251"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2797661" y="287020"/>
            <a:ext cx="6596678" cy="400110"/>
          </a:xfrm>
          <a:prstGeom prst="rect">
            <a:avLst/>
          </a:prstGeom>
        </p:spPr>
        <p:txBody>
          <a:bodyPr wrap="none">
            <a:spAutoFit/>
          </a:bodyPr>
          <a:lstStyle/>
          <a:p>
            <a:pPr algn="ctr"/>
            <a:r>
              <a:rPr lang="zh-CN" altLang="en-US" sz="2000" b="1" dirty="0">
                <a:solidFill>
                  <a:srgbClr val="304371"/>
                </a:solidFill>
                <a:cs typeface="+mn-ea"/>
                <a:sym typeface="+mn-lt"/>
              </a:rPr>
              <a:t>（七十七）职业教育学校、高等教育学校资产等办学条件</a:t>
            </a:r>
            <a:endParaRPr lang="zh-CN" altLang="en-US" sz="2000" b="1" dirty="0">
              <a:solidFill>
                <a:srgbClr val="304371"/>
              </a:solidFill>
              <a:cs typeface="+mn-ea"/>
              <a:sym typeface="+mn-lt"/>
            </a:endParaRPr>
          </a:p>
        </p:txBody>
      </p:sp>
      <p:grpSp>
        <p:nvGrpSpPr>
          <p:cNvPr id="4" name="组合 3"/>
          <p:cNvGrpSpPr/>
          <p:nvPr/>
        </p:nvGrpSpPr>
        <p:grpSpPr>
          <a:xfrm>
            <a:off x="673105" y="3174751"/>
            <a:ext cx="10858500" cy="614571"/>
            <a:chOff x="660401" y="1242001"/>
            <a:chExt cx="10858500" cy="924592"/>
          </a:xfrm>
        </p:grpSpPr>
        <p:grpSp>
          <p:nvGrpSpPr>
            <p:cNvPr id="5" name="组合 4"/>
            <p:cNvGrpSpPr/>
            <p:nvPr/>
          </p:nvGrpSpPr>
          <p:grpSpPr>
            <a:xfrm>
              <a:off x="660401" y="1449637"/>
              <a:ext cx="10858500" cy="716956"/>
              <a:chOff x="660401" y="370053"/>
              <a:chExt cx="10858500" cy="1226285"/>
            </a:xfrm>
          </p:grpSpPr>
          <p:sp>
            <p:nvSpPr>
              <p:cNvPr id="7" name="矩形 6"/>
              <p:cNvSpPr/>
              <p:nvPr/>
            </p:nvSpPr>
            <p:spPr>
              <a:xfrm>
                <a:off x="660401" y="556866"/>
                <a:ext cx="10858500" cy="1039472"/>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8" name="矩形 7"/>
              <p:cNvSpPr/>
              <p:nvPr/>
            </p:nvSpPr>
            <p:spPr>
              <a:xfrm>
                <a:off x="666750" y="370053"/>
                <a:ext cx="10722611" cy="1039469"/>
              </a:xfrm>
              <a:prstGeom prst="rect">
                <a:avLst/>
              </a:prstGeom>
            </p:spPr>
            <p:txBody>
              <a:bodyPr wrap="square">
                <a:spAutoFit/>
              </a:bodyPr>
              <a:lstStyle/>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图书当年新增包括购买，接受捐赠、政府划拨调配等</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6" name="矩形 5"/>
            <p:cNvSpPr/>
            <p:nvPr/>
          </p:nvSpPr>
          <p:spPr>
            <a:xfrm flipH="1">
              <a:off x="765171" y="1242001"/>
              <a:ext cx="679136" cy="29559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5" name="组合 14"/>
          <p:cNvGrpSpPr/>
          <p:nvPr/>
        </p:nvGrpSpPr>
        <p:grpSpPr>
          <a:xfrm>
            <a:off x="777876" y="6046316"/>
            <a:ext cx="10753723" cy="773289"/>
            <a:chOff x="679447" y="1449637"/>
            <a:chExt cx="10839452" cy="1163374"/>
          </a:xfrm>
        </p:grpSpPr>
        <p:grpSp>
          <p:nvGrpSpPr>
            <p:cNvPr id="16" name="组合 15"/>
            <p:cNvGrpSpPr/>
            <p:nvPr/>
          </p:nvGrpSpPr>
          <p:grpSpPr>
            <a:xfrm>
              <a:off x="3114147" y="1449637"/>
              <a:ext cx="8404752" cy="1163374"/>
              <a:chOff x="3114147" y="370053"/>
              <a:chExt cx="8404752" cy="1989841"/>
            </a:xfrm>
          </p:grpSpPr>
          <p:sp>
            <p:nvSpPr>
              <p:cNvPr id="18" name="矩形 17"/>
              <p:cNvSpPr/>
              <p:nvPr/>
            </p:nvSpPr>
            <p:spPr>
              <a:xfrm>
                <a:off x="3114147" y="556863"/>
                <a:ext cx="8404752" cy="1774231"/>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9" name="矩形 18"/>
              <p:cNvSpPr/>
              <p:nvPr/>
            </p:nvSpPr>
            <p:spPr>
              <a:xfrm>
                <a:off x="3209907" y="370053"/>
                <a:ext cx="8179454" cy="1989841"/>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教学科研实习仪器设备资产值当年新增是指上学年期间学校产权仪器设备值净增加的数量。包括购买，接受捐赠、政府划拨调配等</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7" name="矩形 16"/>
            <p:cNvSpPr/>
            <p:nvPr/>
          </p:nvSpPr>
          <p:spPr>
            <a:xfrm flipH="1">
              <a:off x="679447" y="1651087"/>
              <a:ext cx="2335487" cy="380234"/>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0" name="组合 9"/>
          <p:cNvGrpSpPr/>
          <p:nvPr/>
        </p:nvGrpSpPr>
        <p:grpSpPr>
          <a:xfrm>
            <a:off x="658805" y="4255176"/>
            <a:ext cx="10858500" cy="2388394"/>
            <a:chOff x="660401" y="211585"/>
            <a:chExt cx="10858500" cy="3816916"/>
          </a:xfrm>
        </p:grpSpPr>
        <p:grpSp>
          <p:nvGrpSpPr>
            <p:cNvPr id="11" name="组合 10"/>
            <p:cNvGrpSpPr/>
            <p:nvPr/>
          </p:nvGrpSpPr>
          <p:grpSpPr>
            <a:xfrm>
              <a:off x="660401" y="1449637"/>
              <a:ext cx="10858500" cy="2578864"/>
              <a:chOff x="660401" y="370052"/>
              <a:chExt cx="10858500" cy="4410901"/>
            </a:xfrm>
          </p:grpSpPr>
          <p:sp>
            <p:nvSpPr>
              <p:cNvPr id="13" name="矩形 12"/>
              <p:cNvSpPr/>
              <p:nvPr/>
            </p:nvSpPr>
            <p:spPr>
              <a:xfrm>
                <a:off x="660401" y="556867"/>
                <a:ext cx="10858500" cy="4224086"/>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4" name="矩形 13"/>
              <p:cNvSpPr/>
              <p:nvPr/>
            </p:nvSpPr>
            <p:spPr>
              <a:xfrm>
                <a:off x="666750" y="370052"/>
                <a:ext cx="10722611" cy="4118278"/>
              </a:xfrm>
              <a:prstGeom prst="rect">
                <a:avLst/>
              </a:prstGeom>
            </p:spPr>
            <p:txBody>
              <a:bodyPr wrap="square">
                <a:spAutoFit/>
              </a:bodyPr>
              <a:lstStyle/>
              <a:p>
                <a:pPr>
                  <a:lnSpc>
                    <a:spcPct val="150000"/>
                  </a:lnSpc>
                </a:pPr>
                <a:r>
                  <a:rPr lang="zh-CN" altLang="zh-CN" sz="1400"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400" dirty="0">
                    <a:solidFill>
                      <a:schemeClr val="accent5">
                        <a:lumMod val="20000"/>
                        <a:lumOff val="80000"/>
                      </a:schemeClr>
                    </a:solidFill>
                    <a:latin typeface="黑体" panose="02010609060101010101" pitchFamily="49" charset="-122"/>
                    <a:ea typeface="黑体" panose="02010609060101010101" pitchFamily="49" charset="-122"/>
                  </a:rPr>
                  <a:t>11</a:t>
                </a:r>
                <a:r>
                  <a:rPr lang="zh-CN" altLang="zh-CN" sz="1400" dirty="0">
                    <a:solidFill>
                      <a:schemeClr val="accent5">
                        <a:lumMod val="20000"/>
                        <a:lumOff val="80000"/>
                      </a:schemeClr>
                    </a:solidFill>
                    <a:latin typeface="黑体" panose="02010609060101010101" pitchFamily="49" charset="-122"/>
                    <a:ea typeface="黑体" panose="02010609060101010101" pitchFamily="49" charset="-122"/>
                  </a:rPr>
                  <a:t>）职业教育仿真实训资源量是指根据《职业院校数字校园建设规范》，一切可用于职业教育教学实践环节的数字化资源总数，包括用于工程设计与制造的计算机辅助设计（</a:t>
                </a:r>
                <a:r>
                  <a:rPr lang="en-US" altLang="zh-CN" sz="1400" dirty="0">
                    <a:solidFill>
                      <a:schemeClr val="accent5">
                        <a:lumMod val="20000"/>
                        <a:lumOff val="80000"/>
                      </a:schemeClr>
                    </a:solidFill>
                    <a:latin typeface="黑体" panose="02010609060101010101" pitchFamily="49" charset="-122"/>
                    <a:ea typeface="黑体" panose="02010609060101010101" pitchFamily="49" charset="-122"/>
                  </a:rPr>
                  <a:t>CAD</a:t>
                </a:r>
                <a:r>
                  <a:rPr lang="zh-CN" altLang="zh-CN" sz="1400" dirty="0">
                    <a:solidFill>
                      <a:schemeClr val="accent5">
                        <a:lumMod val="20000"/>
                        <a:lumOff val="80000"/>
                      </a:schemeClr>
                    </a:solidFill>
                    <a:latin typeface="黑体" panose="02010609060101010101" pitchFamily="49" charset="-122"/>
                    <a:ea typeface="黑体" panose="02010609060101010101" pitchFamily="49" charset="-122"/>
                  </a:rPr>
                  <a:t>）和计算机辅助工程（</a:t>
                </a:r>
                <a:r>
                  <a:rPr lang="en-US" altLang="zh-CN" sz="1400" dirty="0">
                    <a:solidFill>
                      <a:schemeClr val="accent5">
                        <a:lumMod val="20000"/>
                        <a:lumOff val="80000"/>
                      </a:schemeClr>
                    </a:solidFill>
                    <a:latin typeface="黑体" panose="02010609060101010101" pitchFamily="49" charset="-122"/>
                    <a:ea typeface="黑体" panose="02010609060101010101" pitchFamily="49" charset="-122"/>
                  </a:rPr>
                  <a:t>CAE</a:t>
                </a:r>
                <a:r>
                  <a:rPr lang="zh-CN" altLang="zh-CN" sz="1400" dirty="0">
                    <a:solidFill>
                      <a:schemeClr val="accent5">
                        <a:lumMod val="20000"/>
                        <a:lumOff val="80000"/>
                      </a:schemeClr>
                    </a:solidFill>
                    <a:latin typeface="黑体" panose="02010609060101010101" pitchFamily="49" charset="-122"/>
                    <a:ea typeface="黑体" panose="02010609060101010101" pitchFamily="49" charset="-122"/>
                  </a:rPr>
                  <a:t>）软件数，用于职业训练过程的仿真实训软件数等。</a:t>
                </a:r>
                <a:endParaRPr lang="zh-CN" altLang="zh-CN" sz="1400"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zh-CN" sz="1400"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400" dirty="0">
                    <a:solidFill>
                      <a:schemeClr val="accent5">
                        <a:lumMod val="20000"/>
                        <a:lumOff val="80000"/>
                      </a:schemeClr>
                    </a:solidFill>
                    <a:latin typeface="黑体" panose="02010609060101010101" pitchFamily="49" charset="-122"/>
                    <a:ea typeface="黑体" panose="02010609060101010101" pitchFamily="49" charset="-122"/>
                  </a:rPr>
                  <a:t>12</a:t>
                </a:r>
                <a:r>
                  <a:rPr lang="zh-CN" altLang="zh-CN" sz="1400" dirty="0">
                    <a:solidFill>
                      <a:schemeClr val="accent5">
                        <a:lumMod val="20000"/>
                        <a:lumOff val="80000"/>
                      </a:schemeClr>
                    </a:solidFill>
                    <a:latin typeface="黑体" panose="02010609060101010101" pitchFamily="49" charset="-122"/>
                    <a:ea typeface="黑体" panose="02010609060101010101" pitchFamily="49" charset="-122"/>
                  </a:rPr>
                  <a:t>）仿真实验软件指将多媒体技术应用于实验环节中，以期达到观察现象、学会方法、自主操作的效果，其主要教学目的是验证理论、巩固知识、培养兴趣以及培养分析问题与解决问题的能力</a:t>
                </a:r>
                <a:r>
                  <a:rPr lang="zh-CN" altLang="en-US" sz="1400" dirty="0">
                    <a:solidFill>
                      <a:schemeClr val="accent5">
                        <a:lumMod val="20000"/>
                        <a:lumOff val="80000"/>
                      </a:schemeClr>
                    </a:solidFill>
                    <a:latin typeface="黑体" panose="02010609060101010101" pitchFamily="49" charset="-122"/>
                    <a:ea typeface="黑体" panose="02010609060101010101" pitchFamily="49" charset="-122"/>
                  </a:rPr>
                  <a:t>。</a:t>
                </a:r>
                <a:endParaRPr lang="zh-CN" altLang="zh-CN" sz="1400"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zh-CN" sz="1400"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400" dirty="0">
                    <a:solidFill>
                      <a:schemeClr val="accent5">
                        <a:lumMod val="20000"/>
                        <a:lumOff val="80000"/>
                      </a:schemeClr>
                    </a:solidFill>
                    <a:latin typeface="黑体" panose="02010609060101010101" pitchFamily="49" charset="-122"/>
                    <a:ea typeface="黑体" panose="02010609060101010101" pitchFamily="49" charset="-122"/>
                  </a:rPr>
                  <a:t>13</a:t>
                </a:r>
                <a:r>
                  <a:rPr lang="zh-CN" altLang="zh-CN" sz="1400" dirty="0">
                    <a:solidFill>
                      <a:schemeClr val="accent5">
                        <a:lumMod val="20000"/>
                        <a:lumOff val="80000"/>
                      </a:schemeClr>
                    </a:solidFill>
                    <a:latin typeface="黑体" panose="02010609060101010101" pitchFamily="49" charset="-122"/>
                    <a:ea typeface="黑体" panose="02010609060101010101" pitchFamily="49" charset="-122"/>
                  </a:rPr>
                  <a:t>）仿真实训软件指应用于职业技能训练过程的软件，以期达到熟悉操作、技能养成的目的</a:t>
                </a:r>
                <a:r>
                  <a:rPr lang="zh-CN" altLang="en-US" sz="1400" dirty="0">
                    <a:solidFill>
                      <a:schemeClr val="accent5">
                        <a:lumMod val="20000"/>
                        <a:lumOff val="80000"/>
                      </a:schemeClr>
                    </a:solidFill>
                    <a:latin typeface="黑体" panose="02010609060101010101" pitchFamily="49" charset="-122"/>
                    <a:ea typeface="黑体" panose="02010609060101010101" pitchFamily="49" charset="-122"/>
                  </a:rPr>
                  <a:t>。</a:t>
                </a:r>
                <a:endParaRPr lang="zh-CN" altLang="zh-CN" sz="1400"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zh-CN" sz="1400"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400" dirty="0">
                    <a:solidFill>
                      <a:schemeClr val="accent5">
                        <a:lumMod val="20000"/>
                        <a:lumOff val="80000"/>
                      </a:schemeClr>
                    </a:solidFill>
                    <a:latin typeface="黑体" panose="02010609060101010101" pitchFamily="49" charset="-122"/>
                    <a:ea typeface="黑体" panose="02010609060101010101" pitchFamily="49" charset="-122"/>
                  </a:rPr>
                  <a:t>14</a:t>
                </a:r>
                <a:r>
                  <a:rPr lang="zh-CN" altLang="zh-CN" sz="1400" dirty="0">
                    <a:solidFill>
                      <a:schemeClr val="accent5">
                        <a:lumMod val="20000"/>
                        <a:lumOff val="80000"/>
                      </a:schemeClr>
                    </a:solidFill>
                    <a:latin typeface="黑体" panose="02010609060101010101" pitchFamily="49" charset="-122"/>
                    <a:ea typeface="黑体" panose="02010609060101010101" pitchFamily="49" charset="-122"/>
                  </a:rPr>
                  <a:t>）仿真实习软件指用于生产性实习中的仿真软件，主要目的是缓解下厂实习难的问题。</a:t>
                </a:r>
                <a:endParaRPr lang="zh-CN" altLang="en-US" sz="1400"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2" name="矩形 11"/>
            <p:cNvSpPr/>
            <p:nvPr/>
          </p:nvSpPr>
          <p:spPr>
            <a:xfrm flipH="1">
              <a:off x="665154" y="211585"/>
              <a:ext cx="1624329" cy="1326014"/>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10"/>
                                        </p:tgtEl>
                                      </p:cBhvr>
                                    </p:animEffect>
                                    <p:set>
                                      <p:cBhvr>
                                        <p:cTn id="22" dur="1" fill="hold">
                                          <p:stCondLst>
                                            <p:cond delay="24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15"/>
                                        </p:tgtEl>
                                      </p:cBhvr>
                                    </p:animEffect>
                                    <p:set>
                                      <p:cBhvr>
                                        <p:cTn id="32" dur="1" fill="hold">
                                          <p:stCondLst>
                                            <p:cond delay="24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41181" y="287020"/>
            <a:ext cx="7109639" cy="400110"/>
          </a:xfrm>
          <a:prstGeom prst="rect">
            <a:avLst/>
          </a:prstGeom>
        </p:spPr>
        <p:txBody>
          <a:bodyPr wrap="none">
            <a:spAutoFit/>
          </a:bodyPr>
          <a:lstStyle/>
          <a:p>
            <a:pPr algn="ctr"/>
            <a:r>
              <a:rPr lang="zh-CN" altLang="en-US" sz="2000" b="1" dirty="0">
                <a:solidFill>
                  <a:srgbClr val="304371"/>
                </a:solidFill>
                <a:cs typeface="+mn-ea"/>
                <a:sym typeface="+mn-lt"/>
              </a:rPr>
              <a:t>（八十五）高等教育学校招生考试考生报名来源情况（省级）</a:t>
            </a:r>
            <a:endParaRPr lang="zh-CN" altLang="en-US" sz="2000" b="1" dirty="0">
              <a:solidFill>
                <a:srgbClr val="304371"/>
              </a:solidFill>
              <a:cs typeface="+mn-ea"/>
              <a:sym typeface="+mn-lt"/>
            </a:endParaRPr>
          </a:p>
        </p:txBody>
      </p:sp>
      <p:sp>
        <p:nvSpPr>
          <p:cNvPr id="4" name="矩形 3"/>
          <p:cNvSpPr/>
          <p:nvPr/>
        </p:nvSpPr>
        <p:spPr>
          <a:xfrm>
            <a:off x="660400" y="5190554"/>
            <a:ext cx="646331" cy="262508"/>
          </a:xfrm>
          <a:prstGeom prst="rect">
            <a:avLst/>
          </a:prstGeom>
        </p:spPr>
        <p:txBody>
          <a:bodyPr wrap="none">
            <a:spAutoFit/>
          </a:bodyPr>
          <a:lstStyle/>
          <a:p>
            <a:pPr>
              <a:lnSpc>
                <a:spcPts val="1200"/>
              </a:lnSpc>
              <a:tabLst>
                <a:tab pos="1132840" algn="l"/>
                <a:tab pos="1351280" algn="l"/>
                <a:tab pos="2037080" algn="l"/>
                <a:tab pos="2717800" algn="l"/>
                <a:tab pos="3408680" algn="l"/>
                <a:tab pos="4094480" algn="l"/>
                <a:tab pos="4780280" algn="l"/>
                <a:tab pos="5466080" algn="l"/>
                <a:tab pos="6151880" algn="l"/>
              </a:tabLst>
            </a:pPr>
            <a:r>
              <a:rPr lang="zh-CN" altLang="zh-CN" kern="100" dirty="0">
                <a:cs typeface="+mn-ea"/>
                <a:sym typeface="+mn-lt"/>
              </a:rPr>
              <a:t>续表</a:t>
            </a:r>
            <a:endParaRPr lang="zh-CN" altLang="zh-CN" sz="2400" kern="100" dirty="0">
              <a:cs typeface="+mn-ea"/>
              <a:sym typeface="+mn-lt"/>
            </a:endParaRPr>
          </a:p>
        </p:txBody>
      </p:sp>
      <p:graphicFrame>
        <p:nvGraphicFramePr>
          <p:cNvPr id="2" name="表格 1"/>
          <p:cNvGraphicFramePr>
            <a:graphicFrameLocks noGrp="1"/>
          </p:cNvGraphicFramePr>
          <p:nvPr/>
        </p:nvGraphicFramePr>
        <p:xfrm>
          <a:off x="660400" y="1125538"/>
          <a:ext cx="10858501" cy="3771316"/>
        </p:xfrm>
        <a:graphic>
          <a:graphicData uri="http://schemas.openxmlformats.org/drawingml/2006/table">
            <a:tbl>
              <a:tblPr firstRow="1" firstCol="1" bandRow="1"/>
              <a:tblGrid>
                <a:gridCol w="1661351"/>
                <a:gridCol w="538581"/>
                <a:gridCol w="1216152"/>
                <a:gridCol w="1641805"/>
                <a:gridCol w="1450696"/>
                <a:gridCol w="1450696"/>
                <a:gridCol w="1450696"/>
                <a:gridCol w="1448524"/>
              </a:tblGrid>
              <a:tr h="177890">
                <a:tc rowSpan="4">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考生报名人数</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zh-CN" sz="900" kern="100">
                          <a:effectLst/>
                          <a:latin typeface="Times New Roman" panose="02020603050405020304" pitchFamily="18" charset="0"/>
                          <a:ea typeface="宋体" panose="02010600030101010101" pitchFamily="2" charset="-122"/>
                        </a:rPr>
                        <a:t>生源类别</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r>
              <a:tr h="177890">
                <a:tc vMerge="1">
                  <a:tcPr/>
                </a:tc>
                <a:tc vMerge="1">
                  <a:tcPr/>
                </a:tc>
                <a:tc vMerge="1">
                  <a:tcPr/>
                </a:tc>
                <a:tc vMerge="1">
                  <a:tcPr/>
                </a:tc>
                <a:tc gridSpan="4">
                  <a:txBody>
                    <a:bodyPr/>
                    <a:lstStyle/>
                    <a:p>
                      <a:pPr algn="ctr">
                        <a:spcAft>
                          <a:spcPts val="0"/>
                        </a:spcAft>
                      </a:pPr>
                      <a:r>
                        <a:rPr lang="zh-CN" sz="900" kern="100">
                          <a:effectLst/>
                          <a:latin typeface="Times New Roman" panose="02020603050405020304" pitchFamily="18" charset="0"/>
                          <a:ea typeface="宋体" panose="02010600030101010101" pitchFamily="2" charset="-122"/>
                        </a:rPr>
                        <a:t>普通高中</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r>
              <a:tr h="382573">
                <a:tc vMerge="1">
                  <a:tcPr/>
                </a:tc>
                <a:tc vMerge="1">
                  <a:tcPr/>
                </a:tc>
                <a:tc vMerge="1">
                  <a:tcPr/>
                </a:tc>
                <a:tc rowSpan="2">
                  <a:txBody>
                    <a:bodyPr/>
                    <a:lstStyle/>
                    <a:p>
                      <a:pPr algn="ctr">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农村</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应届毕业生</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往届毕业生</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573">
                <a:tc vMerge="1">
                  <a:tcPr/>
                </a:tc>
                <a:tc vMerge="1">
                  <a:tcPr/>
                </a:tc>
                <a:tc vMerge="1">
                  <a:tcPr/>
                </a:tc>
                <a:tc vMerge="1">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农村</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农村</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239">
                <a:tc>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2</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3</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4</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5</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6</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761">
                <a:tc>
                  <a:txBody>
                    <a:bodyPr/>
                    <a:lstStyle/>
                    <a:p>
                      <a:pPr algn="just">
                        <a:spcAft>
                          <a:spcPts val="0"/>
                        </a:spcAft>
                      </a:pPr>
                      <a:r>
                        <a:rPr lang="zh-CN" sz="900" kern="100">
                          <a:effectLst/>
                          <a:latin typeface="Times New Roman" panose="02020603050405020304" pitchFamily="18" charset="0"/>
                          <a:ea typeface="宋体" panose="02010600030101010101" pitchFamily="2" charset="-122"/>
                          <a:cs typeface="宋体" panose="02010600030101010101" pitchFamily="2" charset="-122"/>
                        </a:rPr>
                        <a:t>总计</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w="12700" cap="flat" cmpd="sng" algn="ctr">
                      <a:solidFill>
                        <a:srgbClr val="000000"/>
                      </a:solidFill>
                      <a:prstDash val="solid"/>
                      <a:round/>
                      <a:headEnd type="none" w="med" len="med"/>
                      <a:tailEnd type="none" w="med" len="med"/>
                    </a:lnT>
                    <a:lnB>
                      <a:noFill/>
                    </a:lnB>
                  </a:tcPr>
                </a:tc>
              </a:tr>
              <a:tr h="186761">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北京</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a:t>
                      </a:r>
                      <a:r>
                        <a:rPr lang="en-US" sz="900" kern="100">
                          <a:effectLst/>
                          <a:latin typeface="宋体" panose="02010600030101010101" pitchFamily="2" charset="-122"/>
                          <a:ea typeface="宋体" panose="02010600030101010101" pitchFamily="2" charset="-122"/>
                          <a:cs typeface="宋体" panose="02010600030101010101" pitchFamily="2" charset="-122"/>
                        </a:rPr>
                        <a:t>2</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r>
              <a:tr h="186761">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天津</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r>
              <a:tr h="186761">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河北</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r>
              <a:tr h="186761">
                <a:tc>
                  <a:txBody>
                    <a:bodyPr/>
                    <a:lstStyle/>
                    <a:p>
                      <a:pPr indent="114300" algn="just">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r>
              <a:tr h="186761">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宁夏</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31</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r>
              <a:tr h="186761">
                <a:tc>
                  <a:txBody>
                    <a:bodyPr/>
                    <a:lstStyle/>
                    <a:p>
                      <a:pPr indent="114300" algn="just">
                        <a:spcAft>
                          <a:spcPts val="0"/>
                        </a:spcAft>
                      </a:pPr>
                      <a:r>
                        <a:rPr lang="zh-CN" sz="900" kern="100" dirty="0">
                          <a:effectLst/>
                          <a:latin typeface="Times New Roman" panose="02020603050405020304" pitchFamily="18" charset="0"/>
                          <a:ea typeface="宋体" panose="02010600030101010101" pitchFamily="2" charset="-122"/>
                        </a:rPr>
                        <a:t>新疆</a:t>
                      </a:r>
                      <a:endParaRPr lang="zh-CN" sz="1000" kern="100" dirty="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32</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r>
              <a:tr h="186761">
                <a:tc>
                  <a:txBody>
                    <a:bodyPr/>
                    <a:lstStyle/>
                    <a:p>
                      <a:pPr indent="114300" algn="just">
                        <a:spcAft>
                          <a:spcPts val="0"/>
                        </a:spcAft>
                      </a:pPr>
                      <a:r>
                        <a:rPr lang="zh-CN" sz="900" kern="100" dirty="0">
                          <a:effectLst/>
                          <a:latin typeface="Times New Roman" panose="02020603050405020304" pitchFamily="18" charset="0"/>
                          <a:ea typeface="宋体" panose="02010600030101010101" pitchFamily="2" charset="-122"/>
                        </a:rPr>
                        <a:t>新疆班</a:t>
                      </a:r>
                      <a:endParaRPr lang="zh-CN" sz="1000" kern="100" dirty="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33</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r>
              <a:tr h="186761">
                <a:tc>
                  <a:txBody>
                    <a:bodyPr/>
                    <a:lstStyle/>
                    <a:p>
                      <a:pPr indent="114300" algn="just">
                        <a:spcAft>
                          <a:spcPts val="0"/>
                        </a:spcAft>
                      </a:pPr>
                      <a:r>
                        <a:rPr lang="zh-CN" sz="900" kern="100" dirty="0">
                          <a:effectLst/>
                          <a:latin typeface="Times New Roman" panose="02020603050405020304" pitchFamily="18" charset="0"/>
                          <a:ea typeface="宋体" panose="02010600030101010101" pitchFamily="2" charset="-122"/>
                        </a:rPr>
                        <a:t>西藏班</a:t>
                      </a:r>
                      <a:endParaRPr lang="zh-CN" sz="1000" kern="100" dirty="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34</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r>
              <a:tr h="186761">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香港</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35</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r>
              <a:tr h="186761">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澳门</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36</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r>
              <a:tr h="177890">
                <a:tc>
                  <a:txBody>
                    <a:bodyPr/>
                    <a:lstStyle/>
                    <a:p>
                      <a:pPr indent="114300" algn="just">
                        <a:spcAft>
                          <a:spcPts val="0"/>
                        </a:spcAft>
                      </a:pPr>
                      <a:r>
                        <a:rPr lang="zh-CN" sz="900" kern="100">
                          <a:effectLst/>
                          <a:latin typeface="Times New Roman" panose="02020603050405020304" pitchFamily="18" charset="0"/>
                          <a:ea typeface="宋体" panose="02010600030101010101" pitchFamily="2" charset="-122"/>
                        </a:rPr>
                        <a:t>台湾</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37</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a:noFill/>
                    </a:lnB>
                  </a:tcPr>
                </a:tc>
              </a:tr>
              <a:tr h="177890">
                <a:tc>
                  <a:txBody>
                    <a:bodyPr/>
                    <a:lstStyle/>
                    <a:p>
                      <a:pPr indent="114300" algn="just">
                        <a:spcAft>
                          <a:spcPts val="0"/>
                        </a:spcAft>
                      </a:pPr>
                      <a:r>
                        <a:rPr lang="zh-CN" sz="900" kern="100" dirty="0">
                          <a:effectLst/>
                          <a:latin typeface="Times New Roman" panose="02020603050405020304" pitchFamily="18" charset="0"/>
                          <a:ea typeface="宋体" panose="02010600030101010101" pitchFamily="2" charset="-122"/>
                        </a:rPr>
                        <a:t>华侨</a:t>
                      </a:r>
                      <a:endParaRPr lang="zh-CN" sz="1000" kern="100" dirty="0">
                        <a:effectLst/>
                        <a:latin typeface="Times New Roman" panose="02020603050405020304" pitchFamily="18" charset="0"/>
                        <a:ea typeface="宋体" panose="02010600030101010101" pitchFamily="2" charset="-122"/>
                      </a:endParaRPr>
                    </a:p>
                  </a:txBody>
                  <a:tcPr marL="19031" marR="190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38</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19031" marR="19031"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nvGraphicFramePr>
        <p:xfrm>
          <a:off x="660400" y="5453062"/>
          <a:ext cx="10858500" cy="935708"/>
        </p:xfrm>
        <a:graphic>
          <a:graphicData uri="http://schemas.openxmlformats.org/drawingml/2006/table">
            <a:tbl>
              <a:tblPr firstRow="1" firstCol="1" bandRow="1"/>
              <a:tblGrid>
                <a:gridCol w="1808685"/>
                <a:gridCol w="1809963"/>
                <a:gridCol w="1809963"/>
                <a:gridCol w="1809963"/>
                <a:gridCol w="1809963"/>
                <a:gridCol w="1809963"/>
              </a:tblGrid>
              <a:tr h="233927">
                <a:tc gridSpan="4">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zh-CN" sz="900" kern="100">
                          <a:effectLst/>
                          <a:latin typeface="Times New Roman" panose="02020603050405020304" pitchFamily="18" charset="0"/>
                          <a:ea typeface="宋体" panose="02010600030101010101" pitchFamily="2" charset="-122"/>
                        </a:rPr>
                        <a:t>中职</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rowSpan="3">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zh-CN" sz="900" kern="0">
                          <a:effectLst/>
                          <a:latin typeface="Times New Roman" panose="02020603050405020304" pitchFamily="18" charset="0"/>
                          <a:ea typeface="宋体" panose="02010600030101010101" pitchFamily="2" charset="-122"/>
                          <a:cs typeface="宋体" panose="02010600030101010101" pitchFamily="2" charset="-122"/>
                        </a:rPr>
                        <a:t>其他</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927">
                <a:tc rowSpan="2">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zh-CN" sz="900" kern="0">
                          <a:effectLst/>
                          <a:latin typeface="Times New Roman" panose="02020603050405020304" pitchFamily="18" charset="0"/>
                          <a:ea typeface="宋体" panose="02010600030101010101" pitchFamily="2" charset="-122"/>
                          <a:cs typeface="宋体" panose="02010600030101010101" pitchFamily="2" charset="-122"/>
                        </a:rPr>
                        <a:t>应届毕业生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zh-CN" sz="900" kern="0">
                          <a:effectLst/>
                          <a:latin typeface="Times New Roman" panose="02020603050405020304" pitchFamily="18" charset="0"/>
                          <a:ea typeface="宋体" panose="02010600030101010101" pitchFamily="2" charset="-122"/>
                          <a:cs typeface="宋体" panose="02010600030101010101" pitchFamily="2" charset="-122"/>
                        </a:rPr>
                        <a:t>往届毕业生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rowSpan="2">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农村</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927">
                <a:tc vMerge="1">
                  <a:tcPr/>
                </a:tc>
                <a:tc>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农村</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农村</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r>
              <a:tr h="233927">
                <a:tc>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en-US" sz="900" kern="100">
                          <a:effectLst/>
                          <a:latin typeface="宋体" panose="02010600030101010101" pitchFamily="2" charset="-122"/>
                          <a:ea typeface="宋体" panose="02010600030101010101" pitchFamily="2" charset="-122"/>
                          <a:cs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132840" algn="l"/>
                          <a:tab pos="1351280" algn="l"/>
                          <a:tab pos="2037080" algn="l"/>
                          <a:tab pos="2717800" algn="l"/>
                          <a:tab pos="3408680" algn="l"/>
                          <a:tab pos="4094480" algn="l"/>
                          <a:tab pos="4780280" algn="l"/>
                          <a:tab pos="5466080" algn="l"/>
                          <a:tab pos="6151880" algn="l"/>
                        </a:tabLst>
                      </a:pPr>
                      <a:r>
                        <a:rPr lang="en-US" sz="900" kern="100" dirty="0">
                          <a:effectLst/>
                          <a:latin typeface="宋体" panose="02010600030101010101" pitchFamily="2" charset="-122"/>
                          <a:ea typeface="宋体" panose="02010600030101010101" pitchFamily="2" charset="-122"/>
                          <a:cs typeface="宋体" panose="02010600030101010101" pitchFamily="2" charset="-122"/>
                        </a:rPr>
                        <a:t>12</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676859" y="1125538"/>
          <a:ext cx="10856329" cy="2159051"/>
        </p:xfrm>
        <a:graphic>
          <a:graphicData uri="http://schemas.openxmlformats.org/drawingml/2006/table">
            <a:tbl>
              <a:tblPr firstRow="1" firstCol="1" bandRow="1"/>
              <a:tblGrid>
                <a:gridCol w="1265848"/>
                <a:gridCol w="772971"/>
                <a:gridCol w="1265848"/>
                <a:gridCol w="1265848"/>
                <a:gridCol w="1265848"/>
                <a:gridCol w="1265848"/>
                <a:gridCol w="1265848"/>
                <a:gridCol w="1268019"/>
                <a:gridCol w="1220251"/>
              </a:tblGrid>
              <a:tr h="305073">
                <a:tc rowSpan="2">
                  <a:txBody>
                    <a:bodyPr/>
                    <a:lstStyle/>
                    <a:p>
                      <a:pPr algn="ctr">
                        <a:spcAft>
                          <a:spcPts val="0"/>
                        </a:spcAft>
                      </a:pPr>
                      <a:r>
                        <a:rPr lang="en-US" sz="900" kern="100" dirty="0">
                          <a:effectLst/>
                          <a:latin typeface="宋体" panose="02010600030101010101" pitchFamily="2" charset="-122"/>
                          <a:ea typeface="宋体" panose="02010600030101010101" pitchFamily="2" charset="-122"/>
                          <a:cs typeface="宋体" panose="02010600030101010101" pitchFamily="2" charset="-122"/>
                        </a:rPr>
                        <a:t>            </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指标名称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编号</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实有床位数</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5">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在校生中住宿生</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794562">
                <a:tc vMerge="1">
                  <a:tcPr/>
                </a:tc>
                <a:tc vMerge="1">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学校产权</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非学校产权</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高等职业专科学生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高等职业本科学生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普通本科生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硕士研究生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博士研究生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54">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甲</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54">
                <a:tc>
                  <a:txBody>
                    <a:bodyPr/>
                    <a:lstStyle/>
                    <a:p>
                      <a:pPr algn="just">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t>
                      </a:r>
                      <a:r>
                        <a:rPr lang="zh-CN" altLang="en-US" sz="900" kern="0" dirty="0">
                          <a:effectLst/>
                          <a:latin typeface="Times New Roman" panose="02020603050405020304" pitchFamily="18" charset="0"/>
                          <a:ea typeface="宋体" panose="02010600030101010101" pitchFamily="2" charset="-122"/>
                          <a:cs typeface="宋体" panose="02010600030101010101" pitchFamily="2" charset="-122"/>
                        </a:rPr>
                        <a:t>办学点</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64854">
                <a:tc>
                  <a:txBody>
                    <a:bodyPr/>
                    <a:lstStyle/>
                    <a:p>
                      <a:pPr algn="just">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a:t>
                      </a:r>
                      <a:r>
                        <a:rPr lang="zh-CN" altLang="en-US" sz="900" kern="0" dirty="0">
                          <a:effectLst/>
                          <a:latin typeface="Times New Roman" panose="02020603050405020304" pitchFamily="18" charset="0"/>
                          <a:ea typeface="宋体" panose="02010600030101010101" pitchFamily="2" charset="-122"/>
                          <a:cs typeface="宋体" panose="02010600030101010101" pitchFamily="2" charset="-122"/>
                        </a:rPr>
                        <a:t>办学点</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02</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r>
              <a:tr h="264854">
                <a:tc>
                  <a:txBody>
                    <a:bodyPr/>
                    <a:lstStyle/>
                    <a:p>
                      <a:pPr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2529159" y="287020"/>
            <a:ext cx="7133684" cy="400110"/>
          </a:xfrm>
          <a:prstGeom prst="rect">
            <a:avLst/>
          </a:prstGeom>
        </p:spPr>
        <p:txBody>
          <a:bodyPr wrap="none">
            <a:spAutoFit/>
          </a:bodyPr>
          <a:lstStyle/>
          <a:p>
            <a:pPr algn="ctr"/>
            <a:r>
              <a:rPr lang="zh-CN" altLang="en-US" sz="2000" b="1" dirty="0">
                <a:solidFill>
                  <a:srgbClr val="FF0000"/>
                </a:solidFill>
                <a:cs typeface="+mn-ea"/>
                <a:sym typeface="+mn-lt"/>
              </a:rPr>
              <a:t>★ </a:t>
            </a:r>
            <a:r>
              <a:rPr lang="zh-CN" altLang="en-US" sz="2000" b="1" dirty="0">
                <a:solidFill>
                  <a:srgbClr val="304371"/>
                </a:solidFill>
                <a:cs typeface="+mn-ea"/>
                <a:sym typeface="+mn-lt"/>
              </a:rPr>
              <a:t>（八十六）高等教育学校校园占地情况统计调查表（台账）</a:t>
            </a:r>
            <a:endParaRPr lang="zh-CN" altLang="en-US" sz="2000" b="1" dirty="0">
              <a:solidFill>
                <a:srgbClr val="304371"/>
              </a:solidFill>
              <a:cs typeface="+mn-ea"/>
              <a:sym typeface="+mn-lt"/>
            </a:endParaRPr>
          </a:p>
        </p:txBody>
      </p:sp>
      <p:sp>
        <p:nvSpPr>
          <p:cNvPr id="4" name="矩形 3"/>
          <p:cNvSpPr/>
          <p:nvPr/>
        </p:nvSpPr>
        <p:spPr>
          <a:xfrm>
            <a:off x="660400" y="3503581"/>
            <a:ext cx="646331" cy="262508"/>
          </a:xfrm>
          <a:prstGeom prst="rect">
            <a:avLst/>
          </a:prstGeom>
        </p:spPr>
        <p:txBody>
          <a:bodyPr wrap="none">
            <a:spAutoFit/>
          </a:bodyPr>
          <a:lstStyle/>
          <a:p>
            <a:pPr algn="just">
              <a:lnSpc>
                <a:spcPts val="1200"/>
              </a:lnSpc>
              <a:spcAft>
                <a:spcPts val="0"/>
              </a:spcAft>
            </a:pPr>
            <a:r>
              <a:rPr lang="zh-CN" altLang="zh-CN" kern="100" dirty="0">
                <a:cs typeface="+mn-ea"/>
                <a:sym typeface="+mn-lt"/>
              </a:rPr>
              <a:t>续表</a:t>
            </a:r>
            <a:endParaRPr lang="zh-CN" altLang="zh-CN" sz="2400" kern="100" dirty="0">
              <a:cs typeface="+mn-ea"/>
              <a:sym typeface="+mn-lt"/>
            </a:endParaRPr>
          </a:p>
        </p:txBody>
      </p:sp>
      <p:graphicFrame>
        <p:nvGraphicFramePr>
          <p:cNvPr id="6" name="表格 5"/>
          <p:cNvGraphicFramePr>
            <a:graphicFrameLocks noGrp="1"/>
          </p:cNvGraphicFramePr>
          <p:nvPr/>
        </p:nvGraphicFramePr>
        <p:xfrm>
          <a:off x="676861" y="4086265"/>
          <a:ext cx="10856327" cy="1476408"/>
        </p:xfrm>
        <a:graphic>
          <a:graphicData uri="http://schemas.openxmlformats.org/drawingml/2006/table">
            <a:tbl>
              <a:tblPr firstRow="1" firstCol="1" bandRow="1"/>
              <a:tblGrid>
                <a:gridCol w="1278875"/>
                <a:gridCol w="1061749"/>
                <a:gridCol w="1278875"/>
                <a:gridCol w="1118202"/>
                <a:gridCol w="1046396"/>
                <a:gridCol w="1070810"/>
                <a:gridCol w="1034716"/>
                <a:gridCol w="1179095"/>
                <a:gridCol w="866274"/>
                <a:gridCol w="921335"/>
              </a:tblGrid>
              <a:tr h="306847">
                <a:tc rowSpan="3">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国有土地使用证号</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学校产权占地面积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非学校产权占地面积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专门实习用地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073">
                <a:tc vMerge="1">
                  <a:tcPr/>
                </a:tc>
                <a:tc vMerge="1">
                  <a:tcPr/>
                </a:tc>
                <a:tc rowSpan="2">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r>
                        <a:rPr lang="zh-CN" sz="900" kern="0">
                          <a:effectLst/>
                          <a:latin typeface="Times New Roman" panose="02020603050405020304" pitchFamily="18" charset="0"/>
                          <a:ea typeface="宋体" panose="02010600030101010101" pitchFamily="2" charset="-122"/>
                          <a:cs typeface="宋体" panose="02010600030101010101" pitchFamily="2" charset="-122"/>
                        </a:rPr>
                        <a:t>未取得国有土地使用证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独立使用</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共同使用</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509839">
                <a:tc vMerge="1">
                  <a:tcPr/>
                </a:tc>
                <a:tc vMerge="1">
                  <a:tcPr/>
                </a:tc>
                <a:tc vMerge="1">
                  <a:tcPr/>
                </a:tc>
                <a:tc vMerge="1">
                  <a:tcPr/>
                </a:tc>
                <a:tc vMerge="1">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未取得国有土地使用证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民办学校出资方土地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租借用其他单位土地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r>
              <a:tr h="318649">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11</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15</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8" name="组合 17"/>
          <p:cNvGrpSpPr/>
          <p:nvPr/>
        </p:nvGrpSpPr>
        <p:grpSpPr>
          <a:xfrm>
            <a:off x="543560" y="301879"/>
            <a:ext cx="10891859" cy="1750205"/>
            <a:chOff x="660401" y="8009"/>
            <a:chExt cx="10891859" cy="1944721"/>
          </a:xfrm>
        </p:grpSpPr>
        <p:grpSp>
          <p:nvGrpSpPr>
            <p:cNvPr id="19" name="组合 18"/>
            <p:cNvGrpSpPr/>
            <p:nvPr/>
          </p:nvGrpSpPr>
          <p:grpSpPr>
            <a:xfrm>
              <a:off x="660401" y="524650"/>
              <a:ext cx="10891859" cy="1428080"/>
              <a:chOff x="660401" y="-1212053"/>
              <a:chExt cx="10891859" cy="2442598"/>
            </a:xfrm>
          </p:grpSpPr>
          <p:sp>
            <p:nvSpPr>
              <p:cNvPr id="21" name="矩形 20"/>
              <p:cNvSpPr/>
              <p:nvPr/>
            </p:nvSpPr>
            <p:spPr>
              <a:xfrm>
                <a:off x="693760" y="-1192493"/>
                <a:ext cx="10858500" cy="242303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本表由大学、学院、独立学院、本科层次职业学校、高等专科学校、高等职业学校、其他普通高教机构（分校或大专班）、成人高校（包括职工高校、农民高校、管理干部学院、教育学院、独立函授学院、广播电视大学、其他成人高教机构）填报，若存在多点办学（主校区、分校区、研究生培养机构、无学生培养任务的科研机构、专门实习用地、其他校外用房）情况，需分别填报</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（修改填报范围，增加办学点范围）</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sp>
            <p:nvSpPr>
              <p:cNvPr id="22" name="矩形 21"/>
              <p:cNvSpPr/>
              <p:nvPr/>
            </p:nvSpPr>
            <p:spPr>
              <a:xfrm>
                <a:off x="660401" y="-1212053"/>
                <a:ext cx="10722611" cy="767721"/>
              </a:xfrm>
              <a:prstGeom prst="rect">
                <a:avLst/>
              </a:prstGeom>
            </p:spPr>
            <p:txBody>
              <a:bodyPr wrap="square">
                <a:spAutoFit/>
              </a:bodyPr>
              <a:lstStyle/>
              <a:p>
                <a:pPr>
                  <a:lnSpc>
                    <a:spcPct val="150000"/>
                  </a:lnSpc>
                </a:pP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0" name="矩形 19"/>
            <p:cNvSpPr/>
            <p:nvPr/>
          </p:nvSpPr>
          <p:spPr>
            <a:xfrm>
              <a:off x="4274171" y="8009"/>
              <a:ext cx="5263116" cy="41155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3" name="组合 22"/>
          <p:cNvGrpSpPr/>
          <p:nvPr/>
        </p:nvGrpSpPr>
        <p:grpSpPr>
          <a:xfrm>
            <a:off x="673101" y="2535060"/>
            <a:ext cx="10863844" cy="1355707"/>
            <a:chOff x="655057" y="652056"/>
            <a:chExt cx="10863844" cy="2039592"/>
          </a:xfrm>
        </p:grpSpPr>
        <p:grpSp>
          <p:nvGrpSpPr>
            <p:cNvPr id="24" name="组合 23"/>
            <p:cNvGrpSpPr/>
            <p:nvPr/>
          </p:nvGrpSpPr>
          <p:grpSpPr>
            <a:xfrm>
              <a:off x="658815" y="1455604"/>
              <a:ext cx="10860086" cy="1236044"/>
              <a:chOff x="658815" y="380260"/>
              <a:chExt cx="10860086" cy="2114136"/>
            </a:xfrm>
          </p:grpSpPr>
          <p:sp>
            <p:nvSpPr>
              <p:cNvPr id="26" name="矩形 25"/>
              <p:cNvSpPr/>
              <p:nvPr/>
            </p:nvSpPr>
            <p:spPr>
              <a:xfrm>
                <a:off x="660401" y="556863"/>
                <a:ext cx="10858500" cy="1937533"/>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27" name="矩形 26"/>
              <p:cNvSpPr/>
              <p:nvPr/>
            </p:nvSpPr>
            <p:spPr>
              <a:xfrm>
                <a:off x="658815" y="380260"/>
                <a:ext cx="10722611" cy="1989841"/>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办学点</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名称由学校（机构）代码信息系统导入。一般应使用教育主管部门批复的名称</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（修改填报说明，删除分校区命名说明）</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5" name="矩形 24"/>
            <p:cNvSpPr/>
            <p:nvPr/>
          </p:nvSpPr>
          <p:spPr>
            <a:xfrm flipH="1">
              <a:off x="655057" y="652056"/>
              <a:ext cx="741028" cy="803549"/>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8" name="组合 27"/>
          <p:cNvGrpSpPr/>
          <p:nvPr/>
        </p:nvGrpSpPr>
        <p:grpSpPr>
          <a:xfrm>
            <a:off x="884629" y="4520672"/>
            <a:ext cx="10877050" cy="1108597"/>
            <a:chOff x="713308" y="790862"/>
            <a:chExt cx="10877050" cy="1667828"/>
          </a:xfrm>
        </p:grpSpPr>
        <p:grpSp>
          <p:nvGrpSpPr>
            <p:cNvPr id="29" name="组合 28"/>
            <p:cNvGrpSpPr/>
            <p:nvPr/>
          </p:nvGrpSpPr>
          <p:grpSpPr>
            <a:xfrm>
              <a:off x="713308" y="1295316"/>
              <a:ext cx="10877050" cy="1163374"/>
              <a:chOff x="713308" y="106101"/>
              <a:chExt cx="10877050" cy="1989842"/>
            </a:xfrm>
          </p:grpSpPr>
          <p:sp>
            <p:nvSpPr>
              <p:cNvPr id="31" name="矩形 30"/>
              <p:cNvSpPr/>
              <p:nvPr/>
            </p:nvSpPr>
            <p:spPr>
              <a:xfrm>
                <a:off x="731858" y="315057"/>
                <a:ext cx="10858500" cy="1780886"/>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32" name="矩形 31"/>
              <p:cNvSpPr/>
              <p:nvPr/>
            </p:nvSpPr>
            <p:spPr>
              <a:xfrm>
                <a:off x="713308" y="106101"/>
                <a:ext cx="10722611" cy="1989842"/>
              </a:xfrm>
              <a:prstGeom prst="rect">
                <a:avLst/>
              </a:prstGeom>
            </p:spPr>
            <p:txBody>
              <a:bodyPr wrap="square">
                <a:spAutoFit/>
              </a:bodyPr>
              <a:lstStyle/>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专门实习用地是指独立于主校区和</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分</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校区外，有学校产权的农场、林场、牧场、渔场、树木园、生物实习园等各种专门实习用地。</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（修改填报说明，明确专门实习用地独立于</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主校区和</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分</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校区外</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30" name="矩形 29"/>
            <p:cNvSpPr/>
            <p:nvPr/>
          </p:nvSpPr>
          <p:spPr>
            <a:xfrm flipH="1">
              <a:off x="10417366" y="790862"/>
              <a:ext cx="846066" cy="461117"/>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18"/>
                                        </p:tgtEl>
                                      </p:cBhvr>
                                    </p:animEffect>
                                    <p:set>
                                      <p:cBhvr>
                                        <p:cTn id="12" dur="1" fill="hold">
                                          <p:stCondLst>
                                            <p:cond delay="24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23"/>
                                        </p:tgtEl>
                                      </p:cBhvr>
                                    </p:animEffect>
                                    <p:set>
                                      <p:cBhvr>
                                        <p:cTn id="22" dur="1" fill="hold">
                                          <p:stCondLst>
                                            <p:cond delay="24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28"/>
                                        </p:tgtEl>
                                      </p:cBhvr>
                                    </p:animEffect>
                                    <p:set>
                                      <p:cBhvr>
                                        <p:cTn id="32" dur="1" fill="hold">
                                          <p:stCondLst>
                                            <p:cond delay="24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58813" y="1125538"/>
          <a:ext cx="10858499" cy="2946400"/>
        </p:xfrm>
        <a:graphic>
          <a:graphicData uri="http://schemas.openxmlformats.org/drawingml/2006/table">
            <a:tbl>
              <a:tblPr firstRow="1" firstCol="1" bandRow="1"/>
              <a:tblGrid>
                <a:gridCol w="1483271"/>
                <a:gridCol w="851306"/>
                <a:gridCol w="838276"/>
                <a:gridCol w="838276"/>
                <a:gridCol w="668884"/>
                <a:gridCol w="1018527"/>
                <a:gridCol w="1018527"/>
                <a:gridCol w="1018527"/>
                <a:gridCol w="1064133"/>
                <a:gridCol w="1064133"/>
                <a:gridCol w="994639"/>
              </a:tblGrid>
              <a:tr h="234950">
                <a:tc rowSpan="2">
                  <a:txBody>
                    <a:bodyPr/>
                    <a:lstStyle/>
                    <a:p>
                      <a:pPr algn="just">
                        <a:lnSpc>
                          <a:spcPts val="12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编号</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zh-CN" altLang="en-US" sz="900" kern="0" dirty="0">
                          <a:effectLst/>
                          <a:latin typeface="Times New Roman" panose="02020603050405020304" pitchFamily="18" charset="0"/>
                          <a:ea typeface="宋体" panose="02010600030101010101" pitchFamily="2" charset="-122"/>
                          <a:cs typeface="宋体" panose="02010600030101010101" pitchFamily="2" charset="-122"/>
                        </a:rPr>
                        <a:t>办学点</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名称</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建成年份</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证书号</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校舍建筑面积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建筑层数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使用面积系数</a:t>
                      </a:r>
                      <a:r>
                        <a:rPr lang="en-US" sz="900" kern="0">
                          <a:effectLst/>
                          <a:latin typeface="Times New Roman" panose="02020603050405020304" pitchFamily="18" charset="0"/>
                          <a:ea typeface="宋体" panose="02010600030101010101" pitchFamily="2" charset="-122"/>
                          <a:cs typeface="宋体" panose="02010600030101010101" pitchFamily="2" charset="-122"/>
                        </a:rPr>
                        <a:t>(K)</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50">
                <a:tc vMerge="1">
                  <a:tcPr/>
                </a:tc>
                <a:tc vMerge="1">
                  <a:tcPr/>
                </a:tc>
                <a:tc vMerge="1">
                  <a:tcPr/>
                </a:tc>
                <a:tc vMerge="1">
                  <a:tcPr/>
                </a:tc>
                <a:tc vMerge="1">
                  <a:tcPr/>
                </a:tc>
                <a:tc vMerge="1">
                  <a:tcPr/>
                </a:tc>
                <a:tc>
                  <a:txBody>
                    <a:bodyPr/>
                    <a:lstStyle/>
                    <a:p>
                      <a:pPr algn="ctr">
                        <a:lnSpc>
                          <a:spcPts val="1200"/>
                        </a:lnSpc>
                        <a:spcAft>
                          <a:spcPts val="0"/>
                        </a:spcAft>
                      </a:pPr>
                      <a:r>
                        <a:rPr lang="en-US" altLang="zh-CN" sz="900" kern="0" dirty="0">
                          <a:effectLst/>
                          <a:latin typeface="Times New Roman" panose="02020603050405020304" pitchFamily="18" charset="0"/>
                          <a:ea typeface="宋体" panose="02010600030101010101" pitchFamily="2" charset="-122"/>
                          <a:cs typeface="宋体" panose="02010600030101010101" pitchFamily="2" charset="-122"/>
                        </a:rPr>
                        <a:t>#</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地上面积</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zh-CN" sz="900" kern="0" dirty="0">
                          <a:effectLst/>
                          <a:latin typeface="Times New Roman" panose="02020603050405020304" pitchFamily="18" charset="0"/>
                          <a:ea typeface="宋体" panose="02010600030101010101" pitchFamily="2" charset="-122"/>
                          <a:cs typeface="宋体" panose="02010600030101010101" pitchFamily="2" charset="-122"/>
                        </a:rPr>
                        <a:t>#</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地下面积</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地上层数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地下层数</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r>
              <a:tr h="171450">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甲</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100">
                          <a:effectLst/>
                          <a:latin typeface="Times New Roman" panose="02020603050405020304" pitchFamily="18" charset="0"/>
                          <a:ea typeface="宋体" panose="02010600030101010101" pitchFamily="2" charset="-122"/>
                        </a:rPr>
                        <a:t>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100">
                          <a:effectLst/>
                          <a:latin typeface="Times New Roman" panose="02020603050405020304" pitchFamily="18" charset="0"/>
                          <a:ea typeface="宋体" panose="02010600030101010101" pitchFamily="2" charset="-122"/>
                        </a:rPr>
                        <a:t>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100">
                          <a:effectLst/>
                          <a:latin typeface="Times New Roman" panose="02020603050405020304" pitchFamily="18" charset="0"/>
                          <a:ea typeface="宋体" panose="02010600030101010101" pitchFamily="2" charset="-122"/>
                        </a:rPr>
                        <a:t>戊</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lnSpc>
                          <a:spcPts val="1200"/>
                        </a:lnSpc>
                        <a:spcAft>
                          <a:spcPts val="0"/>
                        </a:spcAft>
                      </a:pPr>
                      <a:r>
                        <a:rPr lang="zh-CN" sz="900" kern="100">
                          <a:effectLst/>
                          <a:latin typeface="Times New Roman" panose="02020603050405020304" pitchFamily="18" charset="0"/>
                          <a:ea typeface="宋体" panose="02010600030101010101" pitchFamily="2" charset="-122"/>
                        </a:rPr>
                        <a:t>（一）学校产权校舍建筑面积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100">
                          <a:effectLst/>
                          <a:latin typeface="宋体" panose="02010600030101010101" pitchFamily="2" charset="-122"/>
                          <a:ea typeface="宋体" panose="02010600030101010101" pitchFamily="2" charset="-122"/>
                        </a:rPr>
                        <a:t>10000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71450">
                <a:tc>
                  <a:txBody>
                    <a:bodyPr/>
                    <a:lstStyle/>
                    <a:p>
                      <a:pPr algn="ctr">
                        <a:lnSpc>
                          <a:spcPts val="1200"/>
                        </a:lnSpc>
                        <a:spcAft>
                          <a:spcPts val="0"/>
                        </a:spcAft>
                      </a:pPr>
                      <a:r>
                        <a:rPr lang="zh-CN" sz="900" kern="100">
                          <a:effectLst/>
                          <a:latin typeface="Times New Roman" panose="02020603050405020304" pitchFamily="18" charset="0"/>
                          <a:ea typeface="宋体" panose="02010600030101010101" pitchFamily="2" charset="-122"/>
                        </a:rPr>
                        <a:t>教学主楼</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100">
                          <a:effectLst/>
                          <a:latin typeface="宋体" panose="02010600030101010101" pitchFamily="2" charset="-122"/>
                          <a:ea typeface="宋体" panose="02010600030101010101" pitchFamily="2" charset="-122"/>
                        </a:rPr>
                        <a:t>10001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71450">
                <a:tc>
                  <a:txBody>
                    <a:bodyPr/>
                    <a:lstStyle/>
                    <a:p>
                      <a:pPr algn="ctr">
                        <a:lnSpc>
                          <a:spcPts val="12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71450">
                <a:tc>
                  <a:txBody>
                    <a:bodyPr/>
                    <a:lstStyle/>
                    <a:p>
                      <a:pPr algn="ctr">
                        <a:lnSpc>
                          <a:spcPts val="1200"/>
                        </a:lnSpc>
                        <a:spcAft>
                          <a:spcPts val="0"/>
                        </a:spcAft>
                      </a:pPr>
                      <a:r>
                        <a:rPr lang="zh-CN" sz="900" kern="100">
                          <a:effectLst/>
                          <a:latin typeface="Times New Roman" panose="02020603050405020304" pitchFamily="18" charset="0"/>
                          <a:ea typeface="宋体" panose="02010600030101010101" pitchFamily="2" charset="-122"/>
                        </a:rPr>
                        <a:t>（二）非学校产权独立使用校舍建筑面积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100" dirty="0">
                          <a:effectLst/>
                          <a:latin typeface="宋体" panose="02010600030101010101" pitchFamily="2" charset="-122"/>
                          <a:ea typeface="宋体" panose="02010600030101010101" pitchFamily="2" charset="-122"/>
                        </a:rPr>
                        <a:t>20000</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71450">
                <a:tc>
                  <a:txBody>
                    <a:bodyPr/>
                    <a:lstStyle/>
                    <a:p>
                      <a:pPr algn="ctr">
                        <a:lnSpc>
                          <a:spcPts val="12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71450">
                <a:tc>
                  <a:txBody>
                    <a:bodyPr/>
                    <a:lstStyle/>
                    <a:p>
                      <a:pPr algn="ctr">
                        <a:lnSpc>
                          <a:spcPts val="1200"/>
                        </a:lnSpc>
                        <a:spcAft>
                          <a:spcPts val="0"/>
                        </a:spcAft>
                      </a:pPr>
                      <a:r>
                        <a:rPr lang="zh-CN" sz="900" kern="100">
                          <a:effectLst/>
                          <a:latin typeface="Times New Roman" panose="02020603050405020304" pitchFamily="18" charset="0"/>
                          <a:ea typeface="宋体" panose="02010600030101010101" pitchFamily="2" charset="-122"/>
                        </a:rPr>
                        <a:t>（三）非学校产权共同使用校舍建筑面积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100">
                          <a:effectLst/>
                          <a:latin typeface="宋体" panose="02010600030101010101" pitchFamily="2" charset="-122"/>
                          <a:ea typeface="宋体" panose="02010600030101010101" pitchFamily="2" charset="-122"/>
                        </a:rPr>
                        <a:t>30000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71450">
                <a:tc>
                  <a:txBody>
                    <a:bodyPr/>
                    <a:lstStyle/>
                    <a:p>
                      <a:pPr algn="ctr">
                        <a:lnSpc>
                          <a:spcPts val="12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71450">
                <a:tc>
                  <a:txBody>
                    <a:bodyPr/>
                    <a:lstStyle/>
                    <a:p>
                      <a:pPr algn="ctr">
                        <a:lnSpc>
                          <a:spcPts val="1200"/>
                        </a:lnSpc>
                        <a:spcAft>
                          <a:spcPts val="0"/>
                        </a:spcAft>
                      </a:pPr>
                      <a:r>
                        <a:rPr lang="zh-CN" sz="900" kern="100">
                          <a:effectLst/>
                          <a:latin typeface="Times New Roman" panose="02020603050405020304" pitchFamily="18" charset="0"/>
                          <a:ea typeface="宋体" panose="02010600030101010101" pitchFamily="2" charset="-122"/>
                        </a:rPr>
                        <a:t>（四） 正在施工校舍建筑面积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100">
                          <a:effectLst/>
                          <a:latin typeface="宋体" panose="02010600030101010101" pitchFamily="2" charset="-122"/>
                          <a:ea typeface="宋体" panose="02010600030101010101" pitchFamily="2" charset="-122"/>
                        </a:rPr>
                        <a:t>40000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71450">
                <a:tc>
                  <a:txBody>
                    <a:bodyPr/>
                    <a:lstStyle/>
                    <a:p>
                      <a:pPr algn="ctr">
                        <a:lnSpc>
                          <a:spcPts val="12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1631477" y="287020"/>
            <a:ext cx="8929047" cy="400110"/>
          </a:xfrm>
          <a:prstGeom prst="rect">
            <a:avLst/>
          </a:prstGeom>
        </p:spPr>
        <p:txBody>
          <a:bodyPr wrap="none">
            <a:spAutoFit/>
          </a:bodyPr>
          <a:lstStyle/>
          <a:p>
            <a:pPr algn="ctr"/>
            <a:r>
              <a:rPr lang="zh-CN" altLang="en-US" sz="2000" b="1" dirty="0">
                <a:solidFill>
                  <a:srgbClr val="FF0000"/>
                </a:solidFill>
                <a:cs typeface="+mn-ea"/>
                <a:sym typeface="+mn-lt"/>
              </a:rPr>
              <a:t>★ </a:t>
            </a:r>
            <a:r>
              <a:rPr lang="zh-CN" altLang="en-US" sz="2000" b="1" dirty="0">
                <a:solidFill>
                  <a:srgbClr val="304371"/>
                </a:solidFill>
                <a:cs typeface="+mn-ea"/>
                <a:sym typeface="+mn-lt"/>
              </a:rPr>
              <a:t>（八十七）高等教育学校（职业、成人）校舍功能明细统计调查表（台账）</a:t>
            </a:r>
            <a:endParaRPr lang="zh-CN" altLang="en-US" sz="2000" b="1" dirty="0">
              <a:solidFill>
                <a:srgbClr val="304371"/>
              </a:solidFill>
              <a:cs typeface="+mn-ea"/>
              <a:sym typeface="+mn-lt"/>
            </a:endParaRPr>
          </a:p>
        </p:txBody>
      </p:sp>
      <p:sp>
        <p:nvSpPr>
          <p:cNvPr id="5" name="矩形 4"/>
          <p:cNvSpPr/>
          <p:nvPr/>
        </p:nvSpPr>
        <p:spPr>
          <a:xfrm>
            <a:off x="660400" y="4177521"/>
            <a:ext cx="877163" cy="262508"/>
          </a:xfrm>
          <a:prstGeom prst="rect">
            <a:avLst/>
          </a:prstGeom>
        </p:spPr>
        <p:txBody>
          <a:bodyPr wrap="none">
            <a:spAutoFit/>
          </a:bodyPr>
          <a:lstStyle/>
          <a:p>
            <a:pPr algn="just">
              <a:lnSpc>
                <a:spcPts val="1200"/>
              </a:lnSpc>
              <a:spcAft>
                <a:spcPts val="0"/>
              </a:spcAft>
            </a:pPr>
            <a:r>
              <a:rPr lang="zh-CN" altLang="zh-CN" kern="100" dirty="0">
                <a:cs typeface="+mn-ea"/>
                <a:sym typeface="+mn-lt"/>
              </a:rPr>
              <a:t>续表一</a:t>
            </a:r>
            <a:endParaRPr lang="zh-CN" altLang="zh-CN" sz="2400" kern="100" dirty="0">
              <a:cs typeface="+mn-ea"/>
              <a:sym typeface="+mn-lt"/>
            </a:endParaRPr>
          </a:p>
        </p:txBody>
      </p:sp>
      <p:sp>
        <p:nvSpPr>
          <p:cNvPr id="6" name="矩形 5"/>
          <p:cNvSpPr/>
          <p:nvPr/>
        </p:nvSpPr>
        <p:spPr>
          <a:xfrm>
            <a:off x="660400" y="5193821"/>
            <a:ext cx="877163" cy="355225"/>
          </a:xfrm>
          <a:prstGeom prst="rect">
            <a:avLst/>
          </a:prstGeom>
        </p:spPr>
        <p:txBody>
          <a:bodyPr wrap="none">
            <a:spAutoFit/>
          </a:bodyPr>
          <a:lstStyle/>
          <a:p>
            <a:pPr algn="just">
              <a:lnSpc>
                <a:spcPts val="2200"/>
              </a:lnSpc>
              <a:spcAft>
                <a:spcPts val="0"/>
              </a:spcAft>
            </a:pPr>
            <a:r>
              <a:rPr lang="zh-CN" altLang="zh-CN" kern="100" dirty="0">
                <a:cs typeface="+mn-ea"/>
                <a:sym typeface="+mn-lt"/>
              </a:rPr>
              <a:t>续表二</a:t>
            </a:r>
            <a:endParaRPr lang="zh-CN" altLang="zh-CN" sz="2400" kern="100" dirty="0">
              <a:cs typeface="+mn-ea"/>
              <a:sym typeface="+mn-lt"/>
            </a:endParaRPr>
          </a:p>
        </p:txBody>
      </p:sp>
      <p:graphicFrame>
        <p:nvGraphicFramePr>
          <p:cNvPr id="3" name="表格 2"/>
          <p:cNvGraphicFramePr>
            <a:graphicFrameLocks noGrp="1"/>
          </p:cNvGraphicFramePr>
          <p:nvPr/>
        </p:nvGraphicFramePr>
        <p:xfrm>
          <a:off x="658812" y="4545612"/>
          <a:ext cx="10858500" cy="603250"/>
        </p:xfrm>
        <a:graphic>
          <a:graphicData uri="http://schemas.openxmlformats.org/drawingml/2006/table">
            <a:tbl>
              <a:tblPr firstRow="1" firstCol="1" bandRow="1"/>
              <a:tblGrid>
                <a:gridCol w="1085850"/>
                <a:gridCol w="1085850"/>
                <a:gridCol w="1085850"/>
                <a:gridCol w="1085850"/>
                <a:gridCol w="1085850"/>
                <a:gridCol w="1085850"/>
                <a:gridCol w="1085850"/>
                <a:gridCol w="1085850"/>
                <a:gridCol w="1085850"/>
                <a:gridCol w="1085850"/>
              </a:tblGrid>
              <a:tr h="0">
                <a:tc rowSpan="2">
                  <a:txBody>
                    <a:bodyPr/>
                    <a:lstStyle/>
                    <a:p>
                      <a:pPr algn="ctr">
                        <a:lnSpc>
                          <a:spcPts val="1200"/>
                        </a:lnSpc>
                        <a:spcAft>
                          <a:spcPts val="0"/>
                        </a:spcAft>
                      </a:pPr>
                      <a:r>
                        <a:rPr lang="zh-CN" sz="900" kern="100">
                          <a:effectLst/>
                          <a:latin typeface="Times New Roman" panose="02020603050405020304" pitchFamily="18" charset="0"/>
                          <a:ea typeface="宋体" panose="02010600030101010101" pitchFamily="2" charset="-122"/>
                        </a:rPr>
                        <a:t>教学及辅助用房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zh-CN" sz="900" kern="100">
                          <a:effectLst/>
                          <a:latin typeface="Times New Roman" panose="02020603050405020304" pitchFamily="18" charset="0"/>
                          <a:ea typeface="宋体" panose="02010600030101010101" pitchFamily="2" charset="-122"/>
                        </a:rPr>
                        <a:t>行政办公用房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55">
                <a:tc vMerge="1">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教室</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专业教学实训用房及场所</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图书馆</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培训工作用房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室内体育用房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大学生活动用房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系及教师教研办公用房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校级办公用房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dirty="0">
                          <a:effectLst/>
                          <a:latin typeface="宋体" panose="02010600030101010101" pitchFamily="2" charset="-122"/>
                          <a:ea typeface="宋体" panose="02010600030101010101" pitchFamily="2" charset="-122"/>
                        </a:rPr>
                        <a:t>9</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15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dirty="0">
                          <a:effectLst/>
                          <a:latin typeface="宋体" panose="02010600030101010101" pitchFamily="2" charset="-122"/>
                          <a:ea typeface="宋体" panose="02010600030101010101" pitchFamily="2" charset="-122"/>
                        </a:rPr>
                        <a:t>16</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658812" y="5732462"/>
          <a:ext cx="10858502" cy="615950"/>
        </p:xfrm>
        <a:graphic>
          <a:graphicData uri="http://schemas.openxmlformats.org/drawingml/2006/table">
            <a:tbl>
              <a:tblPr firstRow="1" firstCol="1" bandRow="1"/>
              <a:tblGrid>
                <a:gridCol w="1092365"/>
                <a:gridCol w="1092365"/>
                <a:gridCol w="1090193"/>
                <a:gridCol w="1090193"/>
                <a:gridCol w="1085851"/>
                <a:gridCol w="1085851"/>
                <a:gridCol w="1392060"/>
                <a:gridCol w="1392060"/>
                <a:gridCol w="907771"/>
                <a:gridCol w="629793"/>
              </a:tblGrid>
              <a:tr h="0">
                <a:tc rowSpan="2">
                  <a:txBody>
                    <a:bodyPr/>
                    <a:lstStyle/>
                    <a:p>
                      <a:pPr algn="ctr">
                        <a:lnSpc>
                          <a:spcPts val="12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生活用房</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rPr>
                        <a:t>其他用房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教工住宅</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zh-CN" sz="900" kern="100" dirty="0">
                          <a:effectLst/>
                          <a:latin typeface="Times New Roman" panose="02020603050405020304" pitchFamily="18" charset="0"/>
                          <a:ea typeface="宋体" panose="02010600030101010101" pitchFamily="2" charset="-122"/>
                        </a:rPr>
                        <a:t>危房等级</a:t>
                      </a:r>
                      <a:endParaRPr lang="zh-CN" sz="1050" kern="100" dirty="0">
                        <a:effectLst/>
                        <a:latin typeface="Times New Roman" panose="02020603050405020304" pitchFamily="18" charset="0"/>
                        <a:ea typeface="宋体" panose="02010600030101010101" pitchFamily="2" charset="-122"/>
                      </a:endParaRPr>
                    </a:p>
                    <a:p>
                      <a:pPr algn="ctr">
                        <a:lnSpc>
                          <a:spcPts val="1200"/>
                        </a:lnSpc>
                        <a:spcAft>
                          <a:spcPts val="0"/>
                        </a:spcAft>
                      </a:pPr>
                      <a:r>
                        <a:rPr lang="zh-CN" sz="900" kern="100" dirty="0">
                          <a:effectLst/>
                          <a:latin typeface="Times New Roman" panose="02020603050405020304" pitchFamily="18" charset="0"/>
                          <a:ea typeface="宋体" panose="02010600030101010101" pitchFamily="2" charset="-122"/>
                        </a:rPr>
                        <a:t>（</a:t>
                      </a:r>
                      <a:r>
                        <a:rPr lang="en-US" sz="900" kern="100" dirty="0">
                          <a:effectLst/>
                          <a:latin typeface="Times New Roman" panose="02020603050405020304" pitchFamily="18" charset="0"/>
                          <a:ea typeface="宋体" panose="02010600030101010101" pitchFamily="2" charset="-122"/>
                        </a:rPr>
                        <a:t>C</a:t>
                      </a:r>
                      <a:r>
                        <a:rPr lang="zh-CN" sz="900" kern="100" dirty="0">
                          <a:effectLst/>
                          <a:latin typeface="Times New Roman" panose="02020603050405020304" pitchFamily="18" charset="0"/>
                          <a:ea typeface="宋体" panose="02010600030101010101" pitchFamily="2" charset="-122"/>
                        </a:rPr>
                        <a:t>级</a:t>
                      </a:r>
                      <a:r>
                        <a:rPr lang="en-US" sz="900" kern="100" dirty="0">
                          <a:effectLst/>
                          <a:latin typeface="Times New Roman" panose="02020603050405020304" pitchFamily="18" charset="0"/>
                          <a:ea typeface="宋体" panose="02010600030101010101" pitchFamily="2" charset="-122"/>
                        </a:rPr>
                        <a:t>/D</a:t>
                      </a:r>
                      <a:r>
                        <a:rPr lang="zh-CN" sz="900" kern="100" dirty="0">
                          <a:effectLst/>
                          <a:latin typeface="Times New Roman" panose="02020603050405020304" pitchFamily="18" charset="0"/>
                          <a:ea typeface="宋体" panose="02010600030101010101" pitchFamily="2" charset="-122"/>
                        </a:rPr>
                        <a:t>级）</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55">
                <a:tc vMerge="1">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学生宿舍（公寓）</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食堂</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单身教师宿舍（公寓）</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后勤及辅助用房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lnSpc>
                          <a:spcPts val="12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功能类别</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100" dirty="0">
                          <a:effectLst/>
                          <a:latin typeface="宋体" panose="02010600030101010101" pitchFamily="2" charset="-122"/>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学校产权中被外单位租（借）用面积</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r>
              <a:tr h="171450">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17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18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19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20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21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dirty="0">
                          <a:effectLst/>
                          <a:latin typeface="宋体" panose="02010600030101010101" pitchFamily="2" charset="-122"/>
                          <a:ea typeface="宋体" panose="02010600030101010101" pitchFamily="2" charset="-122"/>
                        </a:rPr>
                        <a:t>22</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23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dirty="0">
                          <a:effectLst/>
                          <a:latin typeface="宋体" panose="02010600030101010101" pitchFamily="2" charset="-122"/>
                          <a:ea typeface="宋体" panose="02010600030101010101" pitchFamily="2" charset="-122"/>
                        </a:rPr>
                        <a:t>24</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a:effectLst/>
                          <a:latin typeface="宋体" panose="02010600030101010101" pitchFamily="2" charset="-122"/>
                          <a:ea typeface="宋体" panose="02010600030101010101" pitchFamily="2" charset="-122"/>
                        </a:rPr>
                        <a:t>25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kern="0" dirty="0">
                          <a:effectLst/>
                          <a:latin typeface="宋体" panose="02010600030101010101" pitchFamily="2" charset="-122"/>
                          <a:ea typeface="宋体" panose="02010600030101010101" pitchFamily="2" charset="-122"/>
                        </a:rPr>
                        <a:t>26</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5" name="组合 14"/>
          <p:cNvGrpSpPr/>
          <p:nvPr/>
        </p:nvGrpSpPr>
        <p:grpSpPr>
          <a:xfrm>
            <a:off x="543560" y="309728"/>
            <a:ext cx="10891859" cy="1482768"/>
            <a:chOff x="660401" y="16731"/>
            <a:chExt cx="10891859" cy="1647560"/>
          </a:xfrm>
        </p:grpSpPr>
        <p:grpSp>
          <p:nvGrpSpPr>
            <p:cNvPr id="16" name="组合 15"/>
            <p:cNvGrpSpPr/>
            <p:nvPr/>
          </p:nvGrpSpPr>
          <p:grpSpPr>
            <a:xfrm>
              <a:off x="660401" y="524650"/>
              <a:ext cx="10891859" cy="1139641"/>
              <a:chOff x="660401" y="-1212053"/>
              <a:chExt cx="10891859" cy="1949251"/>
            </a:xfrm>
          </p:grpSpPr>
          <p:sp>
            <p:nvSpPr>
              <p:cNvPr id="18" name="矩形 17"/>
              <p:cNvSpPr/>
              <p:nvPr/>
            </p:nvSpPr>
            <p:spPr>
              <a:xfrm>
                <a:off x="693760" y="-1192493"/>
                <a:ext cx="10858500" cy="1929691"/>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本表由本科层次职业学校、高等专科学校、高等职业学校、成人高校（包括职工高校、农民高校、管理干部学院、教育学院、独立函授学院、广播电视大学、其他成人高教机构）填报，若存在多点办学（主校区、分校区、研究生培养机构、无学生培养任务的科研机构、专门实习用地、其他校外用房）情况，需分别填报</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（修改填报范围，增加办学点范围）</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sp>
            <p:nvSpPr>
              <p:cNvPr id="19" name="矩形 18"/>
              <p:cNvSpPr/>
              <p:nvPr/>
            </p:nvSpPr>
            <p:spPr>
              <a:xfrm>
                <a:off x="660401" y="-1212053"/>
                <a:ext cx="10722611" cy="767721"/>
              </a:xfrm>
              <a:prstGeom prst="rect">
                <a:avLst/>
              </a:prstGeom>
            </p:spPr>
            <p:txBody>
              <a:bodyPr wrap="square">
                <a:spAutoFit/>
              </a:bodyPr>
              <a:lstStyle/>
              <a:p>
                <a:pPr>
                  <a:lnSpc>
                    <a:spcPct val="150000"/>
                  </a:lnSpc>
                </a:pP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7" name="矩形 16"/>
            <p:cNvSpPr/>
            <p:nvPr/>
          </p:nvSpPr>
          <p:spPr>
            <a:xfrm>
              <a:off x="3370404" y="16731"/>
              <a:ext cx="7134446" cy="41155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组合 24"/>
          <p:cNvGrpSpPr/>
          <p:nvPr/>
        </p:nvGrpSpPr>
        <p:grpSpPr>
          <a:xfrm>
            <a:off x="639760" y="5342895"/>
            <a:ext cx="10877552" cy="811787"/>
            <a:chOff x="641347" y="2237277"/>
            <a:chExt cx="10877552" cy="902006"/>
          </a:xfrm>
        </p:grpSpPr>
        <p:grpSp>
          <p:nvGrpSpPr>
            <p:cNvPr id="26" name="组合 25"/>
            <p:cNvGrpSpPr/>
            <p:nvPr/>
          </p:nvGrpSpPr>
          <p:grpSpPr>
            <a:xfrm>
              <a:off x="641347" y="2237277"/>
              <a:ext cx="10877552" cy="501750"/>
              <a:chOff x="641347" y="1717232"/>
              <a:chExt cx="10877552" cy="858194"/>
            </a:xfrm>
          </p:grpSpPr>
          <p:sp>
            <p:nvSpPr>
              <p:cNvPr id="28" name="矩形 27"/>
              <p:cNvSpPr/>
              <p:nvPr/>
            </p:nvSpPr>
            <p:spPr>
              <a:xfrm>
                <a:off x="660399" y="1790179"/>
                <a:ext cx="10858500" cy="785247"/>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29" name="矩形 28"/>
              <p:cNvSpPr/>
              <p:nvPr/>
            </p:nvSpPr>
            <p:spPr>
              <a:xfrm>
                <a:off x="641347" y="1717232"/>
                <a:ext cx="10722611" cy="789650"/>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将“</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学校产权中被外单位租（借）用面积</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”指标调整为“其他用房”的其中数（调整指标位置）</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7" name="矩形 26"/>
            <p:cNvSpPr/>
            <p:nvPr/>
          </p:nvSpPr>
          <p:spPr>
            <a:xfrm flipH="1">
              <a:off x="8552929" y="2807147"/>
              <a:ext cx="1421997" cy="33213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0" name="组合 29"/>
          <p:cNvGrpSpPr/>
          <p:nvPr/>
        </p:nvGrpSpPr>
        <p:grpSpPr>
          <a:xfrm>
            <a:off x="658812" y="2294995"/>
            <a:ext cx="10858500" cy="2620748"/>
            <a:chOff x="625471" y="2546762"/>
            <a:chExt cx="10858500" cy="2912005"/>
          </a:xfrm>
        </p:grpSpPr>
        <p:grpSp>
          <p:nvGrpSpPr>
            <p:cNvPr id="31" name="组合 30"/>
            <p:cNvGrpSpPr/>
            <p:nvPr/>
          </p:nvGrpSpPr>
          <p:grpSpPr>
            <a:xfrm>
              <a:off x="625471" y="2546762"/>
              <a:ext cx="10858500" cy="2540498"/>
              <a:chOff x="625471" y="2246575"/>
              <a:chExt cx="10858500" cy="4345272"/>
            </a:xfrm>
          </p:grpSpPr>
          <p:sp>
            <p:nvSpPr>
              <p:cNvPr id="33" name="矩形 32"/>
              <p:cNvSpPr/>
              <p:nvPr/>
            </p:nvSpPr>
            <p:spPr>
              <a:xfrm>
                <a:off x="625471" y="2412906"/>
                <a:ext cx="10858500" cy="4178941"/>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34" name="矩形 33"/>
              <p:cNvSpPr/>
              <p:nvPr/>
            </p:nvSpPr>
            <p:spPr>
              <a:xfrm>
                <a:off x="676275" y="2246575"/>
                <a:ext cx="10722611" cy="4277268"/>
              </a:xfrm>
              <a:prstGeom prst="rect">
                <a:avLst/>
              </a:prstGeom>
            </p:spPr>
            <p:txBody>
              <a:bodyPr wrap="square">
                <a:spAutoFit/>
              </a:bodyPr>
              <a:lstStyle/>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6</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）使用面积系数（</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K</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）：建筑物中使用面积与建筑面积之比，即使用面积</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建筑面积；使用面积统计中，卫生间、设备间、值班室等配套功能面积应计入，地下室和人防面积不计入</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K</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值计算。</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（修改填报说明，“地下室</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人防”改为“地下室和人防”）</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7</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）教学及辅助用房是指《高等职业学校建设标准》（建标</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197-2019</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）中的教室、专业教学实训实验实习用房及场所、图书馆、培训工作用房、室内体育用房、大学生活动用房。</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（修改填报说明，删除“教学实训用房中的教室、专业教学实验实习用房</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”中“教学实训用房中的”）</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32" name="矩形 31"/>
            <p:cNvSpPr/>
            <p:nvPr/>
          </p:nvSpPr>
          <p:spPr>
            <a:xfrm flipH="1">
              <a:off x="676275" y="5158665"/>
              <a:ext cx="977429" cy="300102"/>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0" name="组合 19"/>
          <p:cNvGrpSpPr/>
          <p:nvPr/>
        </p:nvGrpSpPr>
        <p:grpSpPr>
          <a:xfrm>
            <a:off x="658812" y="4934038"/>
            <a:ext cx="10888665" cy="1225634"/>
            <a:chOff x="644525" y="2284174"/>
            <a:chExt cx="10888665" cy="1843906"/>
          </a:xfrm>
        </p:grpSpPr>
        <p:grpSp>
          <p:nvGrpSpPr>
            <p:cNvPr id="21" name="组合 20"/>
            <p:cNvGrpSpPr/>
            <p:nvPr/>
          </p:nvGrpSpPr>
          <p:grpSpPr>
            <a:xfrm>
              <a:off x="644525" y="2284174"/>
              <a:ext cx="10888665" cy="1719016"/>
              <a:chOff x="644525" y="1797451"/>
              <a:chExt cx="10888665" cy="2940216"/>
            </a:xfrm>
          </p:grpSpPr>
          <p:sp>
            <p:nvSpPr>
              <p:cNvPr id="23" name="矩形 22"/>
              <p:cNvSpPr/>
              <p:nvPr/>
            </p:nvSpPr>
            <p:spPr>
              <a:xfrm>
                <a:off x="644525" y="1829791"/>
                <a:ext cx="10858500" cy="2907876"/>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24" name="矩形 23"/>
              <p:cNvSpPr/>
              <p:nvPr/>
            </p:nvSpPr>
            <p:spPr>
              <a:xfrm>
                <a:off x="644525" y="1797451"/>
                <a:ext cx="10888665" cy="2940216"/>
              </a:xfrm>
              <a:prstGeom prst="rect">
                <a:avLst/>
              </a:prstGeom>
            </p:spPr>
            <p:txBody>
              <a:bodyPr wrap="square">
                <a:spAutoFit/>
              </a:bodyPr>
              <a:lstStyle/>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其他用房包括人防工程，地下停车场（库），商业用房，产业用房，对外招生的附中、附小、幼儿园，对外开放的医院，交流中心、接待中心，师范院校的培训中心、博物馆、被外单位租（借）等</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（修改填报说明，增加“</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被外单位租（借）</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2" name="矩形 21"/>
            <p:cNvSpPr/>
            <p:nvPr/>
          </p:nvSpPr>
          <p:spPr>
            <a:xfrm flipH="1">
              <a:off x="6269554" y="3520345"/>
              <a:ext cx="712380" cy="607735"/>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15"/>
                                        </p:tgtEl>
                                      </p:cBhvr>
                                    </p:animEffect>
                                    <p:set>
                                      <p:cBhvr>
                                        <p:cTn id="12" dur="1" fill="hold">
                                          <p:stCondLst>
                                            <p:cond delay="24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20"/>
                                        </p:tgtEl>
                                      </p:cBhvr>
                                    </p:animEffect>
                                    <p:set>
                                      <p:cBhvr>
                                        <p:cTn id="22" dur="1" fill="hold">
                                          <p:stCondLst>
                                            <p:cond delay="24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25"/>
                                        </p:tgtEl>
                                      </p:cBhvr>
                                    </p:animEffect>
                                    <p:set>
                                      <p:cBhvr>
                                        <p:cTn id="32" dur="1" fill="hold">
                                          <p:stCondLst>
                                            <p:cond delay="24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50"/>
                                        <p:tgtEl>
                                          <p:spTgt spid="30"/>
                                        </p:tgtEl>
                                      </p:cBhvr>
                                    </p:animEffect>
                                    <p:set>
                                      <p:cBhvr>
                                        <p:cTn id="42" dur="1" fill="hold">
                                          <p:stCondLst>
                                            <p:cond delay="24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16197" y="287020"/>
            <a:ext cx="8159606" cy="400110"/>
          </a:xfrm>
          <a:prstGeom prst="rect">
            <a:avLst/>
          </a:prstGeom>
        </p:spPr>
        <p:txBody>
          <a:bodyPr wrap="none">
            <a:spAutoFit/>
          </a:bodyPr>
          <a:lstStyle/>
          <a:p>
            <a:pPr algn="ctr"/>
            <a:r>
              <a:rPr lang="zh-CN" altLang="en-US" sz="2000" b="1" dirty="0">
                <a:solidFill>
                  <a:srgbClr val="FF0000"/>
                </a:solidFill>
                <a:cs typeface="+mn-ea"/>
                <a:sym typeface="+mn-lt"/>
              </a:rPr>
              <a:t>★ </a:t>
            </a:r>
            <a:r>
              <a:rPr lang="zh-CN" altLang="en-US" sz="2000" b="1" dirty="0">
                <a:solidFill>
                  <a:srgbClr val="304371"/>
                </a:solidFill>
                <a:cs typeface="+mn-ea"/>
                <a:sym typeface="+mn-lt"/>
              </a:rPr>
              <a:t>（八十八）高等教育学校（普通）校舍功能明细统计调查表（台账）</a:t>
            </a:r>
            <a:endParaRPr lang="zh-CN" altLang="en-US" sz="2000" b="1" dirty="0">
              <a:solidFill>
                <a:srgbClr val="304371"/>
              </a:solidFill>
              <a:cs typeface="+mn-ea"/>
              <a:sym typeface="+mn-lt"/>
            </a:endParaRPr>
          </a:p>
        </p:txBody>
      </p:sp>
      <p:sp>
        <p:nvSpPr>
          <p:cNvPr id="5" name="矩形 4"/>
          <p:cNvSpPr/>
          <p:nvPr/>
        </p:nvSpPr>
        <p:spPr>
          <a:xfrm>
            <a:off x="658813" y="4120343"/>
            <a:ext cx="877163" cy="262508"/>
          </a:xfrm>
          <a:prstGeom prst="rect">
            <a:avLst/>
          </a:prstGeom>
        </p:spPr>
        <p:txBody>
          <a:bodyPr wrap="none">
            <a:spAutoFit/>
          </a:bodyPr>
          <a:lstStyle/>
          <a:p>
            <a:pPr algn="just">
              <a:lnSpc>
                <a:spcPts val="1200"/>
              </a:lnSpc>
              <a:spcAft>
                <a:spcPts val="0"/>
              </a:spcAft>
            </a:pPr>
            <a:r>
              <a:rPr lang="zh-CN" altLang="zh-CN" kern="100" dirty="0">
                <a:cs typeface="+mn-ea"/>
                <a:sym typeface="+mn-lt"/>
              </a:rPr>
              <a:t>续表一</a:t>
            </a:r>
            <a:endParaRPr lang="zh-CN" altLang="zh-CN" sz="2400" kern="100" dirty="0">
              <a:cs typeface="+mn-ea"/>
              <a:sym typeface="+mn-lt"/>
            </a:endParaRPr>
          </a:p>
        </p:txBody>
      </p:sp>
      <p:sp>
        <p:nvSpPr>
          <p:cNvPr id="6" name="矩形 5"/>
          <p:cNvSpPr/>
          <p:nvPr/>
        </p:nvSpPr>
        <p:spPr>
          <a:xfrm>
            <a:off x="666749" y="5372118"/>
            <a:ext cx="877163" cy="355225"/>
          </a:xfrm>
          <a:prstGeom prst="rect">
            <a:avLst/>
          </a:prstGeom>
        </p:spPr>
        <p:txBody>
          <a:bodyPr wrap="none">
            <a:spAutoFit/>
          </a:bodyPr>
          <a:lstStyle/>
          <a:p>
            <a:pPr algn="just">
              <a:lnSpc>
                <a:spcPts val="2200"/>
              </a:lnSpc>
              <a:spcAft>
                <a:spcPts val="0"/>
              </a:spcAft>
            </a:pPr>
            <a:r>
              <a:rPr lang="zh-CN" altLang="zh-CN" kern="100" dirty="0">
                <a:cs typeface="+mn-ea"/>
                <a:sym typeface="+mn-lt"/>
              </a:rPr>
              <a:t>续表二</a:t>
            </a:r>
            <a:endParaRPr lang="zh-CN" altLang="zh-CN" sz="2400" kern="100" dirty="0">
              <a:cs typeface="+mn-ea"/>
              <a:sym typeface="+mn-lt"/>
            </a:endParaRPr>
          </a:p>
        </p:txBody>
      </p:sp>
      <p:graphicFrame>
        <p:nvGraphicFramePr>
          <p:cNvPr id="2" name="表格 1"/>
          <p:cNvGraphicFramePr>
            <a:graphicFrameLocks noGrp="1"/>
          </p:cNvGraphicFramePr>
          <p:nvPr/>
        </p:nvGraphicFramePr>
        <p:xfrm>
          <a:off x="658813" y="1171421"/>
          <a:ext cx="10858499" cy="2861692"/>
        </p:xfrm>
        <a:graphic>
          <a:graphicData uri="http://schemas.openxmlformats.org/drawingml/2006/table">
            <a:tbl>
              <a:tblPr firstRow="1" firstCol="1" bandRow="1"/>
              <a:tblGrid>
                <a:gridCol w="1483271"/>
                <a:gridCol w="851306"/>
                <a:gridCol w="838276"/>
                <a:gridCol w="838276"/>
                <a:gridCol w="668884"/>
                <a:gridCol w="844791"/>
                <a:gridCol w="93980"/>
                <a:gridCol w="1018527"/>
                <a:gridCol w="93980"/>
                <a:gridCol w="1018527"/>
                <a:gridCol w="1064133"/>
                <a:gridCol w="1064133"/>
                <a:gridCol w="980415"/>
              </a:tblGrid>
              <a:tr h="240629">
                <a:tc rowSpan="2">
                  <a:txBody>
                    <a:bodyPr/>
                    <a:lstStyle/>
                    <a:p>
                      <a:pPr algn="just">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指标名称</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编号</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altLang="en-US" sz="900" kern="0" dirty="0">
                          <a:effectLst/>
                          <a:latin typeface="Times New Roman" panose="02020603050405020304" pitchFamily="18" charset="0"/>
                          <a:ea typeface="宋体" panose="02010600030101010101" pitchFamily="2" charset="-122"/>
                          <a:cs typeface="宋体" panose="02010600030101010101" pitchFamily="2" charset="-122"/>
                        </a:rPr>
                        <a:t>办学点</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名称</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建成年份</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证书号</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校舍建筑面积</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建筑层数</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使用面积系数</a:t>
                      </a:r>
                      <a:r>
                        <a:rPr lang="en-US" sz="900" kern="0">
                          <a:effectLst/>
                          <a:latin typeface="Times New Roman" panose="02020603050405020304" pitchFamily="18" charset="0"/>
                          <a:ea typeface="宋体" panose="02010600030101010101" pitchFamily="2" charset="-122"/>
                          <a:cs typeface="宋体" panose="02010600030101010101" pitchFamily="2" charset="-122"/>
                        </a:rPr>
                        <a:t>(K)</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87">
                <a:tc vMerge="1">
                  <a:tcPr/>
                </a:tc>
                <a:tc vMerge="1">
                  <a:tcPr/>
                </a:tc>
                <a:tc vMerge="1">
                  <a:tcPr/>
                </a:tc>
                <a:tc vMerge="1">
                  <a:tcPr/>
                </a:tc>
                <a:tc vMerge="1">
                  <a:tcPr/>
                </a:tc>
                <a:tc vMerge="1" gridSpan="2">
                  <a:tcPr/>
                </a:tc>
                <a:tc vMerge="1" hMerge="1">
                  <a:tcPr/>
                </a:tc>
                <a:tc gridSpan="2">
                  <a:txBody>
                    <a:bodyPr/>
                    <a:lstStyle/>
                    <a:p>
                      <a:pPr algn="ctr">
                        <a:lnSpc>
                          <a:spcPts val="1400"/>
                        </a:lnSpc>
                        <a:spcAft>
                          <a:spcPts val="0"/>
                        </a:spcAft>
                      </a:pPr>
                      <a:r>
                        <a:rPr lang="en-US" altLang="zh-CN" sz="900" kern="0" dirty="0">
                          <a:effectLst/>
                          <a:latin typeface="Times New Roman" panose="02020603050405020304" pitchFamily="18" charset="0"/>
                          <a:ea typeface="宋体" panose="02010600030101010101" pitchFamily="2" charset="-122"/>
                          <a:cs typeface="宋体" panose="02010600030101010101" pitchFamily="2" charset="-122"/>
                        </a:rPr>
                        <a:t>#</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地上面积</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altLang="zh-CN" sz="900" kern="0" dirty="0">
                          <a:effectLst/>
                          <a:latin typeface="Times New Roman" panose="02020603050405020304" pitchFamily="18" charset="0"/>
                          <a:ea typeface="宋体" panose="02010600030101010101" pitchFamily="2" charset="-122"/>
                          <a:cs typeface="宋体" panose="02010600030101010101" pitchFamily="2" charset="-122"/>
                        </a:rPr>
                        <a:t>#</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地下面积</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地上层数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地下层数</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01766">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甲</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戊</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685">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（一）学校产权校舍建筑面积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10000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75594">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教学主楼</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10001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75594">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344685">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（二）非学校产权独立使用校舍建筑面积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20000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75594">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344685">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（三）非学校产权共同使用校舍建筑面积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30000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75594">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344685">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（四） 正在施工校舍建筑面积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40000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a:noFill/>
                    </a:lnB>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h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175594">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3" name="表格 2"/>
          <p:cNvGraphicFramePr>
            <a:graphicFrameLocks noGrp="1"/>
          </p:cNvGraphicFramePr>
          <p:nvPr/>
        </p:nvGraphicFramePr>
        <p:xfrm>
          <a:off x="658813" y="4348710"/>
          <a:ext cx="10850563" cy="1076496"/>
        </p:xfrm>
        <a:graphic>
          <a:graphicData uri="http://schemas.openxmlformats.org/drawingml/2006/table">
            <a:tbl>
              <a:tblPr firstRow="1" firstCol="1" bandRow="1"/>
              <a:tblGrid>
                <a:gridCol w="861535"/>
                <a:gridCol w="861535"/>
                <a:gridCol w="861535"/>
                <a:gridCol w="1002592"/>
                <a:gridCol w="1002592"/>
                <a:gridCol w="835493"/>
                <a:gridCol w="835493"/>
                <a:gridCol w="835493"/>
                <a:gridCol w="835493"/>
                <a:gridCol w="833323"/>
                <a:gridCol w="374464"/>
                <a:gridCol w="752943"/>
                <a:gridCol w="958072"/>
              </a:tblGrid>
              <a:tr h="202501">
                <a:tc rowSpan="3">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教学及辅助用房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行政办公用房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91">
                <a:tc vMerge="1">
                  <a:tcPr/>
                </a:tc>
                <a:tc rowSpan="2">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教室</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实验实习用房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专职科研机构办公及研究用房</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图书馆</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室内体育用房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师生活动用房</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会堂</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继续教育用房</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校行政办公用房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院系及教师办公用房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303">
                <a:tc vMerge="1">
                  <a:tcPr/>
                </a:tc>
                <a:tc v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a:t>
                      </a:r>
                      <a:r>
                        <a:rPr lang="zh-CN" sz="900" kern="0">
                          <a:effectLst/>
                          <a:latin typeface="Times New Roman" panose="02020603050405020304" pitchFamily="18" charset="0"/>
                          <a:ea typeface="宋体" panose="02010600030101010101" pitchFamily="2" charset="-122"/>
                        </a:rPr>
                        <a:t>艺术院校专业课教室</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c vMerge="1">
                  <a:tcPr/>
                </a:tc>
                <a:tc vMerge="1">
                  <a:tcPr/>
                </a:tc>
                <a:tc vMerge="1">
                  <a:tcPr/>
                </a:tc>
                <a:tc vMerge="1">
                  <a:tcPr/>
                </a:tc>
                <a:tc vMerge="1">
                  <a:tcPr/>
                </a:tc>
                <a:tc vMerge="1">
                  <a:tcPr/>
                </a:tc>
              </a:tr>
              <a:tr h="218701">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15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16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17</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18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rPr>
                        <a:t>19</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565835" y="5726967"/>
          <a:ext cx="10951476" cy="966248"/>
        </p:xfrm>
        <a:graphic>
          <a:graphicData uri="http://schemas.openxmlformats.org/drawingml/2006/table">
            <a:tbl>
              <a:tblPr firstRow="1" firstCol="1" bandRow="1"/>
              <a:tblGrid>
                <a:gridCol w="912623"/>
                <a:gridCol w="912623"/>
                <a:gridCol w="912623"/>
                <a:gridCol w="912623"/>
                <a:gridCol w="912623"/>
                <a:gridCol w="912623"/>
                <a:gridCol w="912623"/>
                <a:gridCol w="912623"/>
                <a:gridCol w="912623"/>
                <a:gridCol w="912623"/>
                <a:gridCol w="912623"/>
                <a:gridCol w="912623"/>
              </a:tblGrid>
              <a:tr h="225949">
                <a:tc row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生活用房</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rPr>
                        <a:t>其他用房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教工住宅</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危房等级（</a:t>
                      </a:r>
                      <a:r>
                        <a:rPr lang="en-US" sz="900" kern="100" dirty="0">
                          <a:effectLst/>
                          <a:latin typeface="Times New Roman" panose="02020603050405020304" pitchFamily="18" charset="0"/>
                          <a:ea typeface="宋体" panose="02010600030101010101" pitchFamily="2" charset="-122"/>
                        </a:rPr>
                        <a:t>C</a:t>
                      </a:r>
                      <a:r>
                        <a:rPr lang="zh-CN" sz="900" kern="100" dirty="0">
                          <a:effectLst/>
                          <a:latin typeface="Times New Roman" panose="02020603050405020304" pitchFamily="18" charset="0"/>
                          <a:ea typeface="宋体" panose="02010600030101010101" pitchFamily="2" charset="-122"/>
                        </a:rPr>
                        <a:t>级</a:t>
                      </a:r>
                      <a:r>
                        <a:rPr lang="en-US" sz="900" kern="100" dirty="0">
                          <a:effectLst/>
                          <a:latin typeface="Times New Roman" panose="02020603050405020304" pitchFamily="18" charset="0"/>
                          <a:ea typeface="宋体" panose="02010600030101010101" pitchFamily="2" charset="-122"/>
                        </a:rPr>
                        <a:t>/D</a:t>
                      </a:r>
                      <a:r>
                        <a:rPr lang="zh-CN" sz="900" kern="100" dirty="0">
                          <a:effectLst/>
                          <a:latin typeface="Times New Roman" panose="02020603050405020304" pitchFamily="18" charset="0"/>
                          <a:ea typeface="宋体" panose="02010600030101010101" pitchFamily="2" charset="-122"/>
                        </a:rPr>
                        <a:t>级）</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381">
                <a:tc vMerge="1">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学生宿舍（公寓）</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食堂</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单身教师宿舍（公寓）</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后勤及辅助用房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功能类别</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solidFill>
                            <a:schemeClr val="tx1"/>
                          </a:solidFill>
                          <a:effectLst/>
                          <a:latin typeface="Times New Roman" panose="02020603050405020304" pitchFamily="18" charset="0"/>
                          <a:ea typeface="宋体" panose="02010600030101010101" pitchFamily="2" charset="-122"/>
                        </a:rPr>
                        <a:t>#</a:t>
                      </a:r>
                      <a:r>
                        <a:rPr lang="zh-CN" altLang="en-US" sz="900" kern="0" dirty="0">
                          <a:solidFill>
                            <a:schemeClr val="tx1"/>
                          </a:solidFill>
                          <a:effectLst/>
                          <a:latin typeface="Times New Roman" panose="02020603050405020304" pitchFamily="18" charset="0"/>
                          <a:ea typeface="宋体" panose="02010600030101010101" pitchFamily="2" charset="-122"/>
                        </a:rPr>
                        <a:t>学校产权中被外单位租（借）用面积</a:t>
                      </a:r>
                      <a:endParaRPr lang="zh-CN" altLang="en-US" sz="900" kern="0" dirty="0">
                        <a:solidFill>
                          <a:schemeClr val="tx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r>
              <a:tr h="225949">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20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21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22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23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24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25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26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solidFill>
                            <a:schemeClr val="tx1"/>
                          </a:solidFill>
                          <a:effectLst/>
                          <a:latin typeface="Times New Roman" panose="02020603050405020304" pitchFamily="18" charset="0"/>
                          <a:ea typeface="宋体" panose="02010600030101010101" pitchFamily="2" charset="-122"/>
                        </a:rPr>
                        <a:t>27</a:t>
                      </a:r>
                      <a:endParaRPr lang="zh-CN" altLang="en-US" sz="900" kern="0" dirty="0">
                        <a:solidFill>
                          <a:schemeClr val="tx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28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rPr>
                        <a:t>29</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5" name="组合 14"/>
          <p:cNvGrpSpPr/>
          <p:nvPr/>
        </p:nvGrpSpPr>
        <p:grpSpPr>
          <a:xfrm>
            <a:off x="543560" y="311706"/>
            <a:ext cx="10891859" cy="1414106"/>
            <a:chOff x="660401" y="18928"/>
            <a:chExt cx="10891859" cy="1571268"/>
          </a:xfrm>
        </p:grpSpPr>
        <p:grpSp>
          <p:nvGrpSpPr>
            <p:cNvPr id="16" name="组合 15"/>
            <p:cNvGrpSpPr/>
            <p:nvPr/>
          </p:nvGrpSpPr>
          <p:grpSpPr>
            <a:xfrm>
              <a:off x="660401" y="524650"/>
              <a:ext cx="10891859" cy="1065546"/>
              <a:chOff x="660401" y="-1212053"/>
              <a:chExt cx="10891859" cy="1822518"/>
            </a:xfrm>
          </p:grpSpPr>
          <p:sp>
            <p:nvSpPr>
              <p:cNvPr id="18" name="矩形 17"/>
              <p:cNvSpPr/>
              <p:nvPr/>
            </p:nvSpPr>
            <p:spPr>
              <a:xfrm>
                <a:off x="693760" y="-1192493"/>
                <a:ext cx="10858500" cy="180295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本表由大学、学院、独立学院、其他普通高教机构（分校或大专班）填报，若存在多点办学（主校区、分校区、研究生培养机构、无学生培养任务的科研机构、专门实习用地、其他校外用房）情况，需分别填报</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（修改填报范围，增加办学点范围）</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sp>
            <p:nvSpPr>
              <p:cNvPr id="19" name="矩形 18"/>
              <p:cNvSpPr/>
              <p:nvPr/>
            </p:nvSpPr>
            <p:spPr>
              <a:xfrm>
                <a:off x="660401" y="-1212053"/>
                <a:ext cx="10722611" cy="767721"/>
              </a:xfrm>
              <a:prstGeom prst="rect">
                <a:avLst/>
              </a:prstGeom>
            </p:spPr>
            <p:txBody>
              <a:bodyPr wrap="square">
                <a:spAutoFit/>
              </a:bodyPr>
              <a:lstStyle/>
              <a:p>
                <a:pPr>
                  <a:lnSpc>
                    <a:spcPct val="150000"/>
                  </a:lnSpc>
                </a:pP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7" name="矩形 16"/>
            <p:cNvSpPr/>
            <p:nvPr/>
          </p:nvSpPr>
          <p:spPr>
            <a:xfrm>
              <a:off x="3721277" y="18928"/>
              <a:ext cx="6400801" cy="41155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组合 24"/>
          <p:cNvGrpSpPr/>
          <p:nvPr/>
        </p:nvGrpSpPr>
        <p:grpSpPr>
          <a:xfrm>
            <a:off x="572300" y="5444222"/>
            <a:ext cx="10877552" cy="1072437"/>
            <a:chOff x="641347" y="2237277"/>
            <a:chExt cx="10877552" cy="1191624"/>
          </a:xfrm>
        </p:grpSpPr>
        <p:grpSp>
          <p:nvGrpSpPr>
            <p:cNvPr id="26" name="组合 25"/>
            <p:cNvGrpSpPr/>
            <p:nvPr/>
          </p:nvGrpSpPr>
          <p:grpSpPr>
            <a:xfrm>
              <a:off x="641347" y="2237277"/>
              <a:ext cx="10877552" cy="501750"/>
              <a:chOff x="641347" y="1717232"/>
              <a:chExt cx="10877552" cy="858194"/>
            </a:xfrm>
          </p:grpSpPr>
          <p:sp>
            <p:nvSpPr>
              <p:cNvPr id="28" name="矩形 27"/>
              <p:cNvSpPr/>
              <p:nvPr/>
            </p:nvSpPr>
            <p:spPr>
              <a:xfrm>
                <a:off x="660399" y="1790179"/>
                <a:ext cx="10858500" cy="785247"/>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29" name="矩形 28"/>
              <p:cNvSpPr/>
              <p:nvPr/>
            </p:nvSpPr>
            <p:spPr>
              <a:xfrm>
                <a:off x="641347" y="1717232"/>
                <a:ext cx="10722611" cy="789650"/>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将“</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学校产权中被外单位租（借）用面积</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”指标调整为“其他用房”的其中数（调整指标位置）</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7" name="矩形 26"/>
            <p:cNvSpPr/>
            <p:nvPr/>
          </p:nvSpPr>
          <p:spPr>
            <a:xfrm flipH="1">
              <a:off x="8829374" y="2796334"/>
              <a:ext cx="968463" cy="632567"/>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0" name="组合 29"/>
          <p:cNvGrpSpPr/>
          <p:nvPr/>
        </p:nvGrpSpPr>
        <p:grpSpPr>
          <a:xfrm>
            <a:off x="559369" y="2280322"/>
            <a:ext cx="10858500" cy="2683356"/>
            <a:chOff x="625471" y="2546762"/>
            <a:chExt cx="10858500" cy="2981571"/>
          </a:xfrm>
        </p:grpSpPr>
        <p:grpSp>
          <p:nvGrpSpPr>
            <p:cNvPr id="31" name="组合 30"/>
            <p:cNvGrpSpPr/>
            <p:nvPr/>
          </p:nvGrpSpPr>
          <p:grpSpPr>
            <a:xfrm>
              <a:off x="625471" y="2546762"/>
              <a:ext cx="10858500" cy="2540498"/>
              <a:chOff x="625471" y="2246575"/>
              <a:chExt cx="10858500" cy="4345272"/>
            </a:xfrm>
          </p:grpSpPr>
          <p:sp>
            <p:nvSpPr>
              <p:cNvPr id="33" name="矩形 32"/>
              <p:cNvSpPr/>
              <p:nvPr/>
            </p:nvSpPr>
            <p:spPr>
              <a:xfrm>
                <a:off x="625471" y="2412906"/>
                <a:ext cx="10858500" cy="4178941"/>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34" name="矩形 33"/>
              <p:cNvSpPr/>
              <p:nvPr/>
            </p:nvSpPr>
            <p:spPr>
              <a:xfrm>
                <a:off x="676275" y="2246575"/>
                <a:ext cx="10722611" cy="4277267"/>
              </a:xfrm>
              <a:prstGeom prst="rect">
                <a:avLst/>
              </a:prstGeom>
            </p:spPr>
            <p:txBody>
              <a:bodyPr wrap="square">
                <a:spAutoFit/>
              </a:bodyPr>
              <a:lstStyle/>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6</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）使用面积系数（</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K</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）：建筑物中使用面积与建筑面积之比，即使用面积</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建筑面积；使用面积统计中，卫生间、设备间、值班室等配套功能面积应计入，地下室和人防面积不计入</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K</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值计算。</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（修改填报说明，“地下室</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人防”改为“地下室和人防”）</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7</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）教学及辅助用房是指《普通高等学校建筑面积标准》（建标</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191-2018</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）中的教室、实验实习用房、专职科研机构办公及研究用房、图书馆、室内体育用房、师生活动用房、会堂、继续教育用房。</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（修改填报说明，删除“教学实训用房中的教室、实验实习用房</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”中“教学实训用房中的”）</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32" name="矩形 31"/>
            <p:cNvSpPr/>
            <p:nvPr/>
          </p:nvSpPr>
          <p:spPr>
            <a:xfrm flipH="1">
              <a:off x="676274" y="5115920"/>
              <a:ext cx="933740" cy="41241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0" name="组合 19"/>
          <p:cNvGrpSpPr/>
          <p:nvPr/>
        </p:nvGrpSpPr>
        <p:grpSpPr>
          <a:xfrm>
            <a:off x="539939" y="4796141"/>
            <a:ext cx="10925960" cy="1522572"/>
            <a:chOff x="798669" y="2154382"/>
            <a:chExt cx="10726581" cy="2290635"/>
          </a:xfrm>
        </p:grpSpPr>
        <p:grpSp>
          <p:nvGrpSpPr>
            <p:cNvPr id="21" name="组合 20"/>
            <p:cNvGrpSpPr/>
            <p:nvPr/>
          </p:nvGrpSpPr>
          <p:grpSpPr>
            <a:xfrm>
              <a:off x="798669" y="2154382"/>
              <a:ext cx="10726581" cy="1758389"/>
              <a:chOff x="798669" y="1575453"/>
              <a:chExt cx="10726581" cy="3007558"/>
            </a:xfrm>
          </p:grpSpPr>
          <p:sp>
            <p:nvSpPr>
              <p:cNvPr id="23" name="矩形 22"/>
              <p:cNvSpPr/>
              <p:nvPr/>
            </p:nvSpPr>
            <p:spPr>
              <a:xfrm>
                <a:off x="817744" y="1733899"/>
                <a:ext cx="10707506" cy="2849112"/>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24" name="矩形 23"/>
              <p:cNvSpPr/>
              <p:nvPr/>
            </p:nvSpPr>
            <p:spPr>
              <a:xfrm>
                <a:off x="798669" y="1575453"/>
                <a:ext cx="10577996" cy="2940212"/>
              </a:xfrm>
              <a:prstGeom prst="rect">
                <a:avLst/>
              </a:prstGeom>
            </p:spPr>
            <p:txBody>
              <a:bodyPr wrap="square">
                <a:spAutoFit/>
              </a:bodyPr>
              <a:lstStyle/>
              <a:p>
                <a:pPr>
                  <a:lnSpc>
                    <a:spcPct val="150000"/>
                  </a:lnSpc>
                </a:pP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其他用房包括人防工程，地下停车场（库），商业用房，产业用房，对外招生的附中、附小、幼儿园，对外开放的医院，交流中心、接待中心，师范院校的培训中心、博物馆、被外单位租（借）等</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（修改填报说明，增加“</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被外单位租（借）</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22" name="矩形 21"/>
            <p:cNvSpPr/>
            <p:nvPr/>
          </p:nvSpPr>
          <p:spPr>
            <a:xfrm flipH="1">
              <a:off x="7163640" y="3897081"/>
              <a:ext cx="712380" cy="547936"/>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15"/>
                                        </p:tgtEl>
                                      </p:cBhvr>
                                    </p:animEffect>
                                    <p:set>
                                      <p:cBhvr>
                                        <p:cTn id="12" dur="1" fill="hold">
                                          <p:stCondLst>
                                            <p:cond delay="24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20"/>
                                        </p:tgtEl>
                                      </p:cBhvr>
                                    </p:animEffect>
                                    <p:set>
                                      <p:cBhvr>
                                        <p:cTn id="22" dur="1" fill="hold">
                                          <p:stCondLst>
                                            <p:cond delay="24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25"/>
                                        </p:tgtEl>
                                      </p:cBhvr>
                                    </p:animEffect>
                                    <p:set>
                                      <p:cBhvr>
                                        <p:cTn id="32" dur="1" fill="hold">
                                          <p:stCondLst>
                                            <p:cond delay="24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50"/>
                                        <p:tgtEl>
                                          <p:spTgt spid="30"/>
                                        </p:tgtEl>
                                      </p:cBhvr>
                                    </p:animEffect>
                                    <p:set>
                                      <p:cBhvr>
                                        <p:cTn id="42" dur="1" fill="hold">
                                          <p:stCondLst>
                                            <p:cond delay="24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182382" y="287020"/>
            <a:ext cx="5827236" cy="400110"/>
          </a:xfrm>
          <a:prstGeom prst="rect">
            <a:avLst/>
          </a:prstGeom>
        </p:spPr>
        <p:txBody>
          <a:bodyPr wrap="none">
            <a:spAutoFit/>
          </a:bodyPr>
          <a:lstStyle/>
          <a:p>
            <a:pPr algn="ctr"/>
            <a:r>
              <a:rPr lang="zh-CN" altLang="en-US" sz="2000" b="1" dirty="0">
                <a:solidFill>
                  <a:srgbClr val="304371"/>
                </a:solidFill>
                <a:cs typeface="+mn-ea"/>
                <a:sym typeface="+mn-lt"/>
              </a:rPr>
              <a:t>（八十九）对外开展培训明细统计调查表（台账）</a:t>
            </a:r>
            <a:endParaRPr lang="zh-CN" altLang="en-US" sz="2000" b="1" dirty="0">
              <a:solidFill>
                <a:srgbClr val="304371"/>
              </a:solidFill>
              <a:cs typeface="+mn-ea"/>
              <a:sym typeface="+mn-lt"/>
            </a:endParaRPr>
          </a:p>
        </p:txBody>
      </p:sp>
      <p:sp>
        <p:nvSpPr>
          <p:cNvPr id="3" name="矩形 2"/>
          <p:cNvSpPr/>
          <p:nvPr/>
        </p:nvSpPr>
        <p:spPr>
          <a:xfrm>
            <a:off x="658812" y="3208587"/>
            <a:ext cx="646331" cy="369332"/>
          </a:xfrm>
          <a:prstGeom prst="rect">
            <a:avLst/>
          </a:prstGeom>
        </p:spPr>
        <p:txBody>
          <a:bodyPr wrap="none">
            <a:spAutoFit/>
          </a:bodyPr>
          <a:lstStyle/>
          <a:p>
            <a:pPr algn="just">
              <a:spcAft>
                <a:spcPts val="0"/>
              </a:spcAft>
            </a:pPr>
            <a:r>
              <a:rPr lang="zh-CN" altLang="zh-CN" kern="100" dirty="0">
                <a:cs typeface="+mn-ea"/>
                <a:sym typeface="+mn-lt"/>
              </a:rPr>
              <a:t>续表</a:t>
            </a:r>
            <a:endParaRPr lang="zh-CN" altLang="zh-CN" sz="2400" kern="100" dirty="0">
              <a:cs typeface="+mn-ea"/>
              <a:sym typeface="+mn-lt"/>
            </a:endParaRPr>
          </a:p>
        </p:txBody>
      </p:sp>
      <p:graphicFrame>
        <p:nvGraphicFramePr>
          <p:cNvPr id="2" name="表格 1"/>
          <p:cNvGraphicFramePr>
            <a:graphicFrameLocks noGrp="1"/>
          </p:cNvGraphicFramePr>
          <p:nvPr/>
        </p:nvGraphicFramePr>
        <p:xfrm>
          <a:off x="658812" y="1125537"/>
          <a:ext cx="10874374" cy="1872035"/>
        </p:xfrm>
        <a:graphic>
          <a:graphicData uri="http://schemas.openxmlformats.org/drawingml/2006/table">
            <a:tbl>
              <a:tblPr firstRow="1" firstCol="1" bandRow="1"/>
              <a:tblGrid>
                <a:gridCol w="1676828"/>
                <a:gridCol w="748157"/>
                <a:gridCol w="1283177"/>
                <a:gridCol w="1285351"/>
                <a:gridCol w="1285351"/>
                <a:gridCol w="1276652"/>
                <a:gridCol w="1091787"/>
                <a:gridCol w="1454991"/>
                <a:gridCol w="772080"/>
              </a:tblGrid>
              <a:tr h="306484">
                <a:tc rowSpan="2">
                  <a:txBody>
                    <a:bodyPr/>
                    <a:lstStyle/>
                    <a:p>
                      <a:pPr algn="just">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培训项目名称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编号</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到账经费（万元）</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rowSpan="2">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培训时间（学时）</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培训形式</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670951">
                <a:tc vMerge="1">
                  <a:tcPr/>
                </a:tc>
                <a:tc vMerge="1">
                  <a:tcPr/>
                </a:tc>
                <a:tc>
                  <a:txBody>
                    <a:bodyPr/>
                    <a:lstStyle/>
                    <a:p>
                      <a:pPr algn="ctr">
                        <a:lnSpc>
                          <a:spcPts val="1400"/>
                        </a:lnSpc>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财政资</a:t>
                      </a:r>
                      <a:r>
                        <a:rPr lang="zh-CN" altLang="en-US" sz="900" kern="0" dirty="0">
                          <a:effectLst/>
                          <a:latin typeface="Times New Roman" panose="02020603050405020304" pitchFamily="18" charset="0"/>
                          <a:ea typeface="宋体" panose="02010600030101010101" pitchFamily="2" charset="-122"/>
                          <a:cs typeface="宋体" panose="02010600030101010101" pitchFamily="2" charset="-122"/>
                        </a:rPr>
                        <a:t>金</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支付</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非财政资金支付</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免费公益项目</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线下</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线上</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线上线下相结合</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650">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甲</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650">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XXX</a:t>
                      </a:r>
                      <a:r>
                        <a:rPr lang="zh-CN" sz="900" kern="0" dirty="0">
                          <a:effectLst/>
                          <a:latin typeface="Times New Roman" panose="02020603050405020304" pitchFamily="18" charset="0"/>
                          <a:ea typeface="宋体" panose="02010600030101010101" pitchFamily="2" charset="-122"/>
                          <a:cs typeface="宋体" panose="02010600030101010101" pitchFamily="2" charset="-122"/>
                        </a:rPr>
                        <a:t>培训项目</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23650">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XXX</a:t>
                      </a:r>
                      <a:r>
                        <a:rPr lang="zh-CN" sz="900" kern="0">
                          <a:effectLst/>
                          <a:latin typeface="Times New Roman" panose="02020603050405020304" pitchFamily="18" charset="0"/>
                          <a:ea typeface="宋体" panose="02010600030101010101" pitchFamily="2" charset="-122"/>
                          <a:cs typeface="宋体" panose="02010600030101010101" pitchFamily="2" charset="-122"/>
                        </a:rPr>
                        <a:t>培训项目</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tcPr>
                </a:tc>
              </a:tr>
              <a:tr h="223650">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4" name="表格 3"/>
          <p:cNvGraphicFramePr>
            <a:graphicFrameLocks noGrp="1"/>
          </p:cNvGraphicFramePr>
          <p:nvPr/>
        </p:nvGraphicFramePr>
        <p:xfrm>
          <a:off x="658812" y="3649413"/>
          <a:ext cx="10874369" cy="1650034"/>
        </p:xfrm>
        <a:graphic>
          <a:graphicData uri="http://schemas.openxmlformats.org/drawingml/2006/table">
            <a:tbl>
              <a:tblPr firstRow="1" firstCol="1" bandRow="1"/>
              <a:tblGrid>
                <a:gridCol w="988579"/>
                <a:gridCol w="988579"/>
                <a:gridCol w="988579"/>
                <a:gridCol w="988579"/>
                <a:gridCol w="988579"/>
                <a:gridCol w="988579"/>
                <a:gridCol w="988579"/>
                <a:gridCol w="988579"/>
                <a:gridCol w="988579"/>
                <a:gridCol w="988579"/>
                <a:gridCol w="988579"/>
              </a:tblGrid>
              <a:tr h="510235">
                <a:tc gridSpan="7">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培训对象（人）</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gridSpan="2">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重点人群（人）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承担培训工作教师</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855878">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企业职工</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党政领导干部</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教师</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农村劳动者</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在校学生</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老年人</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其他</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退役军人</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残疾人</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校内教师姓名</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外聘人员姓名</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921">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13</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18</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24"/>
          <p:cNvSpPr txBox="1"/>
          <p:nvPr/>
        </p:nvSpPr>
        <p:spPr>
          <a:xfrm>
            <a:off x="789178" y="941570"/>
            <a:ext cx="2262158"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二、填写示例（二）</a:t>
            </a:r>
            <a:endParaRPr lang="zh-CN" altLang="en-US" b="1" dirty="0">
              <a:solidFill>
                <a:srgbClr val="304371"/>
              </a:solidFill>
              <a:latin typeface="微软雅黑" panose="020B0503020204020204" charset="-122"/>
              <a:ea typeface="微软雅黑" panose="020B0503020204020204" charset="-122"/>
              <a:sym typeface="+mn-ea"/>
            </a:endParaRPr>
          </a:p>
        </p:txBody>
      </p:sp>
      <p:sp>
        <p:nvSpPr>
          <p:cNvPr id="9" name="矩形 8"/>
          <p:cNvSpPr/>
          <p:nvPr/>
        </p:nvSpPr>
        <p:spPr>
          <a:xfrm>
            <a:off x="4780577" y="287020"/>
            <a:ext cx="2630848"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06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中外合作办学项目</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pic>
        <p:nvPicPr>
          <p:cNvPr id="2" name="图片 1"/>
          <p:cNvPicPr>
            <a:picLocks noChangeAspect="1"/>
          </p:cNvPicPr>
          <p:nvPr/>
        </p:nvPicPr>
        <p:blipFill>
          <a:blip r:embed="rId1"/>
          <a:stretch>
            <a:fillRect/>
          </a:stretch>
        </p:blipFill>
        <p:spPr>
          <a:xfrm>
            <a:off x="1265275" y="1310902"/>
            <a:ext cx="4584004" cy="5479484"/>
          </a:xfrm>
          <a:prstGeom prst="rect">
            <a:avLst/>
          </a:prstGeom>
          <a:ln>
            <a:solidFill>
              <a:schemeClr val="tx1"/>
            </a:solidFill>
          </a:ln>
        </p:spPr>
      </p:pic>
      <p:pic>
        <p:nvPicPr>
          <p:cNvPr id="3" name="图片 2"/>
          <p:cNvPicPr>
            <a:picLocks noChangeAspect="1"/>
          </p:cNvPicPr>
          <p:nvPr/>
        </p:nvPicPr>
        <p:blipFill>
          <a:blip r:embed="rId2"/>
          <a:stretch>
            <a:fillRect/>
          </a:stretch>
        </p:blipFill>
        <p:spPr>
          <a:xfrm>
            <a:off x="6129670" y="806824"/>
            <a:ext cx="4185684" cy="5983562"/>
          </a:xfrm>
          <a:prstGeom prst="rect">
            <a:avLst/>
          </a:prstGeom>
          <a:ln>
            <a:solidFill>
              <a:schemeClr val="tx1"/>
            </a:solid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p:cNvGraphicFramePr>
            <a:graphicFrameLocks noGrp="1"/>
          </p:cNvGraphicFramePr>
          <p:nvPr/>
        </p:nvGraphicFramePr>
        <p:xfrm>
          <a:off x="658812" y="1106478"/>
          <a:ext cx="10889275" cy="3629292"/>
        </p:xfrm>
        <a:graphic>
          <a:graphicData uri="http://schemas.openxmlformats.org/drawingml/2006/table">
            <a:tbl>
              <a:tblPr firstRow="1" firstCol="1" bandRow="1"/>
              <a:tblGrid>
                <a:gridCol w="2280214"/>
                <a:gridCol w="742648"/>
                <a:gridCol w="1117240"/>
                <a:gridCol w="1115062"/>
                <a:gridCol w="1128129"/>
                <a:gridCol w="1128129"/>
                <a:gridCol w="1128129"/>
                <a:gridCol w="1128129"/>
                <a:gridCol w="1121595"/>
              </a:tblGrid>
              <a:tr h="302441">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指标名称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CN" sz="900" kern="100">
                          <a:effectLst/>
                          <a:latin typeface="Times New Roman" panose="02020603050405020304" pitchFamily="18" charset="0"/>
                          <a:ea typeface="宋体" panose="02010600030101010101" pitchFamily="2" charset="-122"/>
                        </a:rPr>
                        <a:t>代码</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期初在校学生数</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a:effectLst/>
                          <a:latin typeface="Times New Roman" panose="02020603050405020304" pitchFamily="18" charset="0"/>
                          <a:ea typeface="宋体" panose="02010600030101010101" pitchFamily="2" charset="-122"/>
                        </a:rPr>
                        <a:t>增加学生数</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41">
                <a:tc vMerge="1">
                  <a:tcPr/>
                </a:tc>
                <a:tc vMerge="1">
                  <a:tcPr/>
                </a:tc>
                <a:tc vMerge="1">
                  <a:tcPr/>
                </a:tc>
                <a:tc vMerge="1">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招生</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复学</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转入</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退役复学</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其他</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41">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甲</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41">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小学</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r>
              <a:tr h="302441">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初中</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l">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02441">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普通高中</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03</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l">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02441">
                <a:tc>
                  <a:txBody>
                    <a:bodyPr/>
                    <a:lstStyle/>
                    <a:p>
                      <a:pPr algn="just">
                        <a:spcAft>
                          <a:spcPts val="0"/>
                        </a:spcAft>
                      </a:pPr>
                      <a:r>
                        <a:rPr lang="zh-CN" sz="900" kern="100" dirty="0">
                          <a:effectLst/>
                          <a:latin typeface="Times New Roman" panose="02020603050405020304" pitchFamily="18" charset="0"/>
                          <a:ea typeface="宋体" panose="02010600030101010101" pitchFamily="2" charset="-122"/>
                        </a:rPr>
                        <a:t>中职等职教育</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04</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l">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02441">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高职专科生</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06</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l">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l">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02441">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高职本科生</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07</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l">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l">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02441">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普通本科生</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08</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l">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l">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02441">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全日制硕士研究生</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09</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c>
                  <a:txBody>
                    <a:bodyPr/>
                    <a:lstStyle/>
                    <a:p>
                      <a:pPr algn="l">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a:noFill/>
                    </a:lnB>
                  </a:tcPr>
                </a:tc>
                <a:tc>
                  <a:txBody>
                    <a:bodyPr/>
                    <a:lstStyle/>
                    <a:p>
                      <a:pPr algn="l">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a:noFill/>
                    </a:lnB>
                  </a:tcPr>
                </a:tc>
              </a:tr>
              <a:tr h="302441">
                <a:tc>
                  <a:txBody>
                    <a:bodyPr/>
                    <a:lstStyle/>
                    <a:p>
                      <a:pPr algn="just">
                        <a:spcAft>
                          <a:spcPts val="0"/>
                        </a:spcAft>
                      </a:pPr>
                      <a:r>
                        <a:rPr lang="zh-CN" sz="900" kern="100">
                          <a:effectLst/>
                          <a:latin typeface="Times New Roman" panose="02020603050405020304" pitchFamily="18" charset="0"/>
                          <a:ea typeface="宋体" panose="02010600030101010101" pitchFamily="2" charset="-122"/>
                        </a:rPr>
                        <a:t>全日制博士研究生</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cxnSp>
        <p:nvCxnSpPr>
          <p:cNvPr id="17" name="直接连接符 16"/>
          <p:cNvCxnSpPr>
            <a:cxnSpLocks noChangeShapeType="1"/>
          </p:cNvCxnSpPr>
          <p:nvPr/>
        </p:nvCxnSpPr>
        <p:spPr bwMode="auto">
          <a:xfrm>
            <a:off x="6758713" y="3784592"/>
            <a:ext cx="0" cy="0"/>
          </a:xfrm>
          <a:prstGeom prst="line">
            <a:avLst/>
          </a:prstGeom>
          <a:noFill/>
          <a:ln w="9525">
            <a:solidFill>
              <a:srgbClr val="000000"/>
            </a:solidFill>
            <a:round/>
          </a:ln>
        </p:spPr>
      </p:cxnSp>
      <p:cxnSp>
        <p:nvCxnSpPr>
          <p:cNvPr id="12" name="直接连接符 11"/>
          <p:cNvCxnSpPr>
            <a:cxnSpLocks noChangeShapeType="1"/>
          </p:cNvCxnSpPr>
          <p:nvPr/>
        </p:nvCxnSpPr>
        <p:spPr bwMode="auto">
          <a:xfrm>
            <a:off x="6789492" y="3803651"/>
            <a:ext cx="0" cy="0"/>
          </a:xfrm>
          <a:prstGeom prst="line">
            <a:avLst/>
          </a:prstGeom>
          <a:noFill/>
          <a:ln w="9525">
            <a:solidFill>
              <a:srgbClr val="000000"/>
            </a:solidFill>
            <a:round/>
          </a:ln>
        </p:spPr>
      </p:cxnSp>
      <p:sp>
        <p:nvSpPr>
          <p:cNvPr id="9" name="矩形 8"/>
          <p:cNvSpPr/>
          <p:nvPr/>
        </p:nvSpPr>
        <p:spPr>
          <a:xfrm>
            <a:off x="4208304" y="287020"/>
            <a:ext cx="3775393" cy="400110"/>
          </a:xfrm>
          <a:prstGeom prst="rect">
            <a:avLst/>
          </a:prstGeom>
        </p:spPr>
        <p:txBody>
          <a:bodyPr wrap="none">
            <a:spAutoFit/>
          </a:bodyPr>
          <a:lstStyle/>
          <a:p>
            <a:pPr algn="ctr"/>
            <a:r>
              <a:rPr lang="zh-CN" altLang="en-US" sz="2000" b="1" dirty="0">
                <a:solidFill>
                  <a:srgbClr val="304371"/>
                </a:solidFill>
                <a:cs typeface="+mn-ea"/>
                <a:sym typeface="+mn-lt"/>
              </a:rPr>
              <a:t>（九十）学生变动情况（季报）</a:t>
            </a:r>
            <a:endParaRPr lang="zh-CN" altLang="en-US" sz="2000" b="1" dirty="0">
              <a:solidFill>
                <a:srgbClr val="304371"/>
              </a:solidFill>
              <a:cs typeface="+mn-ea"/>
              <a:sym typeface="+mn-lt"/>
            </a:endParaRPr>
          </a:p>
        </p:txBody>
      </p:sp>
      <p:sp>
        <p:nvSpPr>
          <p:cNvPr id="5" name="矩形 4"/>
          <p:cNvSpPr/>
          <p:nvPr/>
        </p:nvSpPr>
        <p:spPr>
          <a:xfrm>
            <a:off x="689592" y="4735770"/>
            <a:ext cx="646331" cy="369332"/>
          </a:xfrm>
          <a:prstGeom prst="rect">
            <a:avLst/>
          </a:prstGeom>
        </p:spPr>
        <p:txBody>
          <a:bodyPr wrap="none">
            <a:spAutoFit/>
          </a:bodyPr>
          <a:lstStyle/>
          <a:p>
            <a:pPr algn="just">
              <a:spcAft>
                <a:spcPts val="0"/>
              </a:spcAft>
            </a:pPr>
            <a:r>
              <a:rPr lang="zh-CN" altLang="zh-CN" kern="100" dirty="0">
                <a:cs typeface="+mn-ea"/>
                <a:sym typeface="+mn-lt"/>
              </a:rPr>
              <a:t>续表</a:t>
            </a:r>
            <a:endParaRPr lang="zh-CN" altLang="zh-CN" sz="2400" kern="100" dirty="0">
              <a:cs typeface="+mn-ea"/>
              <a:sym typeface="+mn-lt"/>
            </a:endParaRPr>
          </a:p>
        </p:txBody>
      </p:sp>
      <p:grpSp>
        <p:nvGrpSpPr>
          <p:cNvPr id="6" name="组合 5"/>
          <p:cNvGrpSpPr/>
          <p:nvPr/>
        </p:nvGrpSpPr>
        <p:grpSpPr>
          <a:xfrm>
            <a:off x="666750" y="309485"/>
            <a:ext cx="10858500" cy="1676964"/>
            <a:chOff x="660401" y="892131"/>
            <a:chExt cx="10858500" cy="2522908"/>
          </a:xfrm>
        </p:grpSpPr>
        <p:grpSp>
          <p:nvGrpSpPr>
            <p:cNvPr id="7" name="组合 6"/>
            <p:cNvGrpSpPr/>
            <p:nvPr/>
          </p:nvGrpSpPr>
          <p:grpSpPr>
            <a:xfrm>
              <a:off x="660401" y="1449637"/>
              <a:ext cx="10858500" cy="1965402"/>
              <a:chOff x="660401" y="370053"/>
              <a:chExt cx="10858500" cy="3361633"/>
            </a:xfrm>
          </p:grpSpPr>
          <p:sp>
            <p:nvSpPr>
              <p:cNvPr id="10" name="矩形 9"/>
              <p:cNvSpPr/>
              <p:nvPr/>
            </p:nvSpPr>
            <p:spPr>
              <a:xfrm>
                <a:off x="660401" y="556863"/>
                <a:ext cx="10858500" cy="3174823"/>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1" name="矩形 10"/>
              <p:cNvSpPr/>
              <p:nvPr/>
            </p:nvSpPr>
            <p:spPr>
              <a:xfrm>
                <a:off x="666750" y="370053"/>
                <a:ext cx="10722611" cy="2940210"/>
              </a:xfrm>
              <a:prstGeom prst="rect">
                <a:avLst/>
              </a:prstGeom>
            </p:spPr>
            <p:txBody>
              <a:bodyPr wrap="square">
                <a:spAutoFit/>
              </a:bodyPr>
              <a:lstStyle/>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填报说明：</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）在校大学生应征入伍学生按照退役复学和应征入伍填报。不包含大学生新征入伍保留入学资格学生。</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a:p>
                <a:pPr>
                  <a:lnSpc>
                    <a:spcPct val="150000"/>
                  </a:lnSpc>
                </a:pP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2</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）退役复学和应征入伍由录取高等教育学校填报</a:t>
                </a:r>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8" name="矩形 7"/>
            <p:cNvSpPr/>
            <p:nvPr/>
          </p:nvSpPr>
          <p:spPr>
            <a:xfrm flipH="1">
              <a:off x="5277485" y="892131"/>
              <a:ext cx="3010851" cy="607735"/>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aphicFrame>
        <p:nvGraphicFramePr>
          <p:cNvPr id="19" name="表格 18"/>
          <p:cNvGraphicFramePr>
            <a:graphicFrameLocks noGrp="1"/>
          </p:cNvGraphicFramePr>
          <p:nvPr/>
        </p:nvGraphicFramePr>
        <p:xfrm>
          <a:off x="658812" y="5162192"/>
          <a:ext cx="10858500" cy="647700"/>
        </p:xfrm>
        <a:graphic>
          <a:graphicData uri="http://schemas.openxmlformats.org/drawingml/2006/table">
            <a:tbl>
              <a:tblPr firstRow="1" firstCol="1" bandRow="1"/>
              <a:tblGrid>
                <a:gridCol w="1025042"/>
                <a:gridCol w="1022871"/>
                <a:gridCol w="1022871"/>
                <a:gridCol w="1022871"/>
                <a:gridCol w="1020699"/>
                <a:gridCol w="1020699"/>
                <a:gridCol w="1022871"/>
                <a:gridCol w="1025042"/>
                <a:gridCol w="1025042"/>
                <a:gridCol w="1650492"/>
              </a:tblGrid>
              <a:tr h="215900">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减少学生数</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期末在校学生数</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毕业</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结业</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休学</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退学</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死亡</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转出</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effectLst/>
                          <a:latin typeface="Times New Roman" panose="02020603050405020304" pitchFamily="18" charset="0"/>
                          <a:ea typeface="宋体" panose="02010600030101010101" pitchFamily="2" charset="-122"/>
                        </a:rPr>
                        <a:t>应征入伍</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dirty="0">
                          <a:effectLst/>
                          <a:latin typeface="Times New Roman" panose="02020603050405020304" pitchFamily="18" charset="0"/>
                          <a:ea typeface="宋体" panose="02010600030101010101" pitchFamily="2" charset="-122"/>
                        </a:rPr>
                        <a:t>其他</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15900">
                <a:tc>
                  <a:txBody>
                    <a:bodyPr/>
                    <a:lstStyle/>
                    <a:p>
                      <a:pPr algn="ctr">
                        <a:spcAft>
                          <a:spcPts val="0"/>
                        </a:spcAft>
                      </a:pPr>
                      <a:r>
                        <a:rPr lang="en-US" sz="900" kern="100">
                          <a:effectLst/>
                          <a:latin typeface="宋体" panose="02010600030101010101" pitchFamily="2" charset="-122"/>
                          <a:ea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15</a:t>
                      </a:r>
                      <a:endParaRPr lang="zh-CN" sz="1050" kern="100">
                        <a:effectLst/>
                        <a:latin typeface="Times New Roman" panose="02020603050405020304" pitchFamily="18" charset="0"/>
                        <a:ea typeface="宋体" panose="02010600030101010101" pitchFamily="2" charset="-122"/>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宋体" panose="02010600030101010101" pitchFamily="2" charset="-122"/>
                          <a:ea typeface="宋体" panose="02010600030101010101" pitchFamily="2" charset="-122"/>
                        </a:rPr>
                        <a:t>16</a:t>
                      </a:r>
                      <a:endParaRPr lang="zh-CN" sz="1050" kern="10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宋体" panose="02010600030101010101" pitchFamily="2" charset="-122"/>
                          <a:ea typeface="宋体" panose="02010600030101010101" pitchFamily="2" charset="-122"/>
                        </a:rPr>
                        <a:t>15</a:t>
                      </a:r>
                      <a:endParaRPr lang="zh-CN" sz="1050" kern="100" dirty="0">
                        <a:effectLst/>
                        <a:latin typeface="Times New Roman" panose="02020603050405020304" pitchFamily="18" charset="0"/>
                        <a:ea typeface="宋体" panose="02010600030101010101" pitchFamily="2" charset="-122"/>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438863" y="287020"/>
            <a:ext cx="5314275" cy="400110"/>
          </a:xfrm>
          <a:prstGeom prst="rect">
            <a:avLst/>
          </a:prstGeom>
        </p:spPr>
        <p:txBody>
          <a:bodyPr wrap="none">
            <a:spAutoFit/>
          </a:bodyPr>
          <a:lstStyle/>
          <a:p>
            <a:pPr algn="ctr"/>
            <a:r>
              <a:rPr lang="zh-CN" altLang="en-US" sz="2000" b="1" dirty="0">
                <a:solidFill>
                  <a:srgbClr val="304371"/>
                </a:solidFill>
                <a:cs typeface="+mn-ea"/>
                <a:sym typeface="+mn-lt"/>
              </a:rPr>
              <a:t>（九十一）在校生中死亡的主要原因（季报）</a:t>
            </a:r>
            <a:endParaRPr lang="zh-CN" altLang="en-US" sz="2000" b="1" dirty="0">
              <a:solidFill>
                <a:srgbClr val="304371"/>
              </a:solidFill>
              <a:cs typeface="+mn-ea"/>
              <a:sym typeface="+mn-lt"/>
            </a:endParaRPr>
          </a:p>
        </p:txBody>
      </p:sp>
      <p:graphicFrame>
        <p:nvGraphicFramePr>
          <p:cNvPr id="4" name="表格 3"/>
          <p:cNvGraphicFramePr>
            <a:graphicFrameLocks noGrp="1"/>
          </p:cNvGraphicFramePr>
          <p:nvPr/>
        </p:nvGraphicFramePr>
        <p:xfrm>
          <a:off x="658813" y="1125537"/>
          <a:ext cx="10874379" cy="5576040"/>
        </p:xfrm>
        <a:graphic>
          <a:graphicData uri="http://schemas.openxmlformats.org/drawingml/2006/table">
            <a:tbl>
              <a:tblPr firstRow="1" firstCol="1" bandRow="1"/>
              <a:tblGrid>
                <a:gridCol w="2055258"/>
                <a:gridCol w="491522"/>
                <a:gridCol w="491522"/>
                <a:gridCol w="713359"/>
                <a:gridCol w="711184"/>
                <a:gridCol w="711184"/>
                <a:gridCol w="711184"/>
                <a:gridCol w="711184"/>
                <a:gridCol w="711184"/>
                <a:gridCol w="732934"/>
                <a:gridCol w="732934"/>
                <a:gridCol w="711184"/>
                <a:gridCol w="711184"/>
                <a:gridCol w="678562"/>
              </a:tblGrid>
              <a:tr h="185868">
                <a:tc rowSpan="2">
                  <a:txBody>
                    <a:bodyPr/>
                    <a:lstStyle/>
                    <a:p>
                      <a:pPr algn="ctr">
                        <a:spcAft>
                          <a:spcPts val="0"/>
                        </a:spcAft>
                      </a:pPr>
                      <a:r>
                        <a:rPr lang="zh-CN" sz="900" kern="0" dirty="0">
                          <a:effectLst/>
                          <a:latin typeface="Times New Roman" panose="02020603050405020304" pitchFamily="18" charset="0"/>
                          <a:ea typeface="宋体" panose="02010600030101010101" pitchFamily="2" charset="-122"/>
                        </a:rPr>
                        <a:t>指标名称</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代码</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合计</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事故灾难类</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gridSpan="3">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社会安全类</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185868">
                <a:tc vMerge="1">
                  <a:tcPr/>
                </a:tc>
                <a:tc vMerge="1">
                  <a:tcPr/>
                </a:tc>
                <a:tc vMerge="1">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溺水</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交通</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拥挤踩踏</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房屋倒塌</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坠楼坠崖</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中毒</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爆炸</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火灾</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打架斗殴</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校园伤害</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刑事案件</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868">
                <a:tc>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甲</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乙</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868">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小学</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01</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w="12700" cap="flat" cmpd="sng" algn="ctr">
                      <a:solidFill>
                        <a:srgbClr val="000000"/>
                      </a:solidFill>
                      <a:prstDash val="solid"/>
                      <a:round/>
                      <a:headEnd type="none" w="med" len="med"/>
                      <a:tailEnd type="none" w="med" len="med"/>
                    </a:lnT>
                    <a:lnB>
                      <a:noFill/>
                    </a:lnB>
                  </a:tcPr>
                </a:tc>
              </a:tr>
              <a:tr h="185868">
                <a:tc>
                  <a:txBody>
                    <a:bodyPr/>
                    <a:lstStyle/>
                    <a:p>
                      <a:pPr indent="114300" algn="just">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校园内</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03</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初中</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04</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05</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06</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普通高中</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07</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08</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09</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中等职业教育</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高职专科生</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15</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高职本科生</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16</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17</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18</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普通本科生</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19</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20</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21</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全日制硕士研究生</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22</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23</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24</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全日制博士研究生</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25</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algn="just">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r>
                        <a:rPr lang="zh-CN" sz="900" kern="0">
                          <a:effectLst/>
                          <a:latin typeface="Times New Roman" panose="02020603050405020304" pitchFamily="18" charset="0"/>
                          <a:ea typeface="宋体" panose="02010600030101010101" pitchFamily="2" charset="-122"/>
                          <a:cs typeface="宋体" panose="02010600030101010101" pitchFamily="2" charset="-122"/>
                        </a:rPr>
                        <a:t>校园内</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26</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a:noFill/>
                    </a:lnB>
                  </a:tcPr>
                </a:tc>
              </a:tr>
              <a:tr h="185868">
                <a:tc>
                  <a:txBody>
                    <a:bodyPr/>
                    <a:lstStyle/>
                    <a:p>
                      <a:pPr indent="114300" algn="just">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校园外</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27</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3428" marR="63428"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797665" y="287020"/>
            <a:ext cx="6596678" cy="400110"/>
          </a:xfrm>
          <a:prstGeom prst="rect">
            <a:avLst/>
          </a:prstGeom>
        </p:spPr>
        <p:txBody>
          <a:bodyPr wrap="none">
            <a:spAutoFit/>
          </a:bodyPr>
          <a:lstStyle/>
          <a:p>
            <a:pPr algn="ctr"/>
            <a:r>
              <a:rPr lang="zh-CN" altLang="en-US" sz="2000" b="1" dirty="0">
                <a:solidFill>
                  <a:srgbClr val="304371"/>
                </a:solidFill>
                <a:cs typeface="+mn-ea"/>
                <a:sym typeface="+mn-lt"/>
              </a:rPr>
              <a:t>（九十一）在校生中死亡的主要原因（季报）（接上页）</a:t>
            </a:r>
            <a:endParaRPr lang="zh-CN" altLang="en-US" sz="2000" b="1" dirty="0">
              <a:solidFill>
                <a:srgbClr val="304371"/>
              </a:solidFill>
              <a:cs typeface="+mn-ea"/>
              <a:sym typeface="+mn-lt"/>
            </a:endParaRPr>
          </a:p>
        </p:txBody>
      </p:sp>
      <p:sp>
        <p:nvSpPr>
          <p:cNvPr id="4" name="矩形 3"/>
          <p:cNvSpPr/>
          <p:nvPr/>
        </p:nvSpPr>
        <p:spPr>
          <a:xfrm>
            <a:off x="660401" y="1171328"/>
            <a:ext cx="646331" cy="347146"/>
          </a:xfrm>
          <a:prstGeom prst="rect">
            <a:avLst/>
          </a:prstGeom>
        </p:spPr>
        <p:txBody>
          <a:bodyPr wrap="none">
            <a:spAutoFit/>
          </a:bodyPr>
          <a:lstStyle/>
          <a:p>
            <a:pPr>
              <a:lnSpc>
                <a:spcPct val="92000"/>
              </a:lnSpc>
              <a:tabLst>
                <a:tab pos="1132840" algn="l"/>
                <a:tab pos="1351280" algn="l"/>
                <a:tab pos="2037080" algn="l"/>
                <a:tab pos="2717800" algn="l"/>
                <a:tab pos="3408680" algn="l"/>
                <a:tab pos="4094480" algn="l"/>
                <a:tab pos="4780280" algn="l"/>
                <a:tab pos="5466080" algn="l"/>
                <a:tab pos="6151880" algn="l"/>
              </a:tabLst>
            </a:pPr>
            <a:r>
              <a:rPr lang="zh-CN" altLang="zh-CN" kern="100" dirty="0">
                <a:cs typeface="+mn-ea"/>
                <a:sym typeface="+mn-lt"/>
              </a:rPr>
              <a:t>续表</a:t>
            </a:r>
            <a:endParaRPr lang="zh-CN" altLang="zh-CN" sz="2400" kern="100" dirty="0">
              <a:cs typeface="+mn-ea"/>
              <a:sym typeface="+mn-lt"/>
            </a:endParaRPr>
          </a:p>
        </p:txBody>
      </p:sp>
      <p:graphicFrame>
        <p:nvGraphicFramePr>
          <p:cNvPr id="2" name="表格 1"/>
          <p:cNvGraphicFramePr>
            <a:graphicFrameLocks noGrp="1"/>
          </p:cNvGraphicFramePr>
          <p:nvPr/>
        </p:nvGraphicFramePr>
        <p:xfrm>
          <a:off x="660401" y="1625600"/>
          <a:ext cx="10858502" cy="721360"/>
        </p:xfrm>
        <a:graphic>
          <a:graphicData uri="http://schemas.openxmlformats.org/drawingml/2006/table">
            <a:tbl>
              <a:tblPr firstRow="1" firstCol="1" bandRow="1"/>
              <a:tblGrid>
                <a:gridCol w="1127112"/>
                <a:gridCol w="836105"/>
                <a:gridCol w="831761"/>
                <a:gridCol w="833933"/>
                <a:gridCol w="833933"/>
                <a:gridCol w="833933"/>
                <a:gridCol w="833933"/>
                <a:gridCol w="844791"/>
                <a:gridCol w="545097"/>
                <a:gridCol w="1127112"/>
                <a:gridCol w="836105"/>
                <a:gridCol w="836105"/>
                <a:gridCol w="538582"/>
              </a:tblGrid>
              <a:tr h="180340">
                <a:tc gridSpan="8">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自然灾害类</a:t>
                      </a:r>
                      <a:endParaRPr lang="zh-CN" sz="900" kern="100" dirty="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gridSpan="5">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其他</a:t>
                      </a:r>
                      <a:endParaRPr lang="zh-CN" sz="9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180340">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山体滑坡</a:t>
                      </a:r>
                      <a:endParaRPr lang="zh-CN" sz="9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泥石流</a:t>
                      </a:r>
                      <a:endParaRPr lang="zh-CN" sz="9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洪水</a:t>
                      </a:r>
                      <a:endParaRPr lang="zh-CN" sz="9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地震</a:t>
                      </a:r>
                      <a:endParaRPr lang="zh-CN" sz="9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暴雨</a:t>
                      </a:r>
                      <a:endParaRPr lang="zh-CN" sz="9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冰雹</a:t>
                      </a:r>
                      <a:endParaRPr lang="zh-CN" sz="9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dirty="0">
                          <a:effectLst/>
                          <a:latin typeface="Times New Roman" panose="02020603050405020304" pitchFamily="18" charset="0"/>
                          <a:ea typeface="宋体" panose="02010600030101010101" pitchFamily="2" charset="-122"/>
                          <a:cs typeface="宋体" panose="02010600030101010101" pitchFamily="2" charset="-122"/>
                        </a:rPr>
                        <a:t>雪灾</a:t>
                      </a:r>
                      <a:endParaRPr lang="zh-CN" sz="9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龙卷风</a:t>
                      </a:r>
                      <a:endParaRPr lang="zh-CN" sz="9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自杀</a:t>
                      </a:r>
                      <a:endParaRPr lang="zh-CN" sz="9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猝死</a:t>
                      </a:r>
                      <a:endParaRPr lang="zh-CN" sz="9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传染病</a:t>
                      </a:r>
                      <a:endParaRPr lang="zh-CN" sz="9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900" kern="0">
                          <a:effectLst/>
                          <a:latin typeface="Times New Roman" panose="02020603050405020304" pitchFamily="18" charset="0"/>
                          <a:ea typeface="宋体" panose="02010600030101010101" pitchFamily="2" charset="-122"/>
                          <a:cs typeface="宋体" panose="02010600030101010101" pitchFamily="2" charset="-122"/>
                        </a:rPr>
                        <a:t>其他</a:t>
                      </a:r>
                      <a:endParaRPr lang="zh-CN" sz="9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vMerge="1">
                  <a:tcPr/>
                </a:tc>
                <a:tc vMerge="1">
                  <a:tcPr/>
                </a:tc>
                <a:tc vMerge="1">
                  <a:tcPr/>
                </a:tc>
                <a:tc vMerge="1">
                  <a:tcPr/>
                </a:tc>
                <a:tc vMerge="1">
                  <a:tcPr/>
                </a:tc>
                <a:tc vMerge="1">
                  <a:tcPr/>
                </a:tc>
                <a:tc vMerge="1">
                  <a:tcPr/>
                </a:tc>
                <a:tc vMerge="1">
                  <a:tcPr/>
                </a:tc>
                <a:tc vMerge="1">
                  <a:tcPr/>
                </a:tc>
                <a:tc>
                  <a:txBody>
                    <a:bodyPr/>
                    <a:lstStyle/>
                    <a:p>
                      <a:pPr algn="ctr">
                        <a:spcAft>
                          <a:spcPts val="0"/>
                        </a:spcAft>
                      </a:pPr>
                      <a:r>
                        <a:rPr lang="en-US" sz="900" kern="0">
                          <a:effectLst/>
                          <a:latin typeface="宋体" panose="02010600030101010101" pitchFamily="2" charset="-122"/>
                          <a:ea typeface="宋体" panose="02010600030101010101" pitchFamily="2" charset="-122"/>
                          <a:cs typeface="宋体" panose="02010600030101010101" pitchFamily="2" charset="-122"/>
                        </a:rPr>
                        <a:t>#</a:t>
                      </a:r>
                      <a:r>
                        <a:rPr lang="zh-CN" sz="900" kern="0">
                          <a:effectLst/>
                          <a:latin typeface="Times New Roman" panose="02020603050405020304" pitchFamily="18" charset="0"/>
                          <a:ea typeface="宋体" panose="02010600030101010101" pitchFamily="2" charset="-122"/>
                          <a:cs typeface="宋体" panose="02010600030101010101" pitchFamily="2" charset="-122"/>
                        </a:rPr>
                        <a:t>心理原因</a:t>
                      </a:r>
                      <a:endParaRPr lang="zh-CN" sz="9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r>
              <a:tr h="180340">
                <a:tc>
                  <a:txBody>
                    <a:bodyPr/>
                    <a:lstStyle/>
                    <a:p>
                      <a:pPr algn="ctr">
                        <a:spcAft>
                          <a:spcPts val="0"/>
                        </a:spcAft>
                      </a:pPr>
                      <a:r>
                        <a:rPr lang="en-US" sz="900" kern="0">
                          <a:effectLst/>
                          <a:latin typeface="宋体" panose="02010600030101010101" pitchFamily="2" charset="-122"/>
                          <a:ea typeface="宋体" panose="02010600030101010101" pitchFamily="2" charset="-122"/>
                        </a:rPr>
                        <a:t>13</a:t>
                      </a:r>
                      <a:endParaRPr lang="zh-CN" sz="900" kern="100">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14</a:t>
                      </a:r>
                      <a:endParaRPr lang="zh-CN" sz="9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15</a:t>
                      </a:r>
                      <a:endParaRPr lang="zh-CN" sz="9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16</a:t>
                      </a:r>
                      <a:endParaRPr lang="zh-CN" sz="9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17</a:t>
                      </a:r>
                      <a:endParaRPr lang="zh-CN" sz="9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effectLst/>
                          <a:latin typeface="宋体" panose="02010600030101010101" pitchFamily="2" charset="-122"/>
                          <a:ea typeface="宋体" panose="02010600030101010101" pitchFamily="2" charset="-122"/>
                        </a:rPr>
                        <a:t>18</a:t>
                      </a:r>
                      <a:endParaRPr lang="zh-CN" sz="9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19</a:t>
                      </a:r>
                      <a:endParaRPr lang="zh-CN" sz="9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20</a:t>
                      </a:r>
                      <a:endParaRPr lang="zh-CN" sz="9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21</a:t>
                      </a:r>
                      <a:endParaRPr lang="zh-CN" sz="9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22</a:t>
                      </a:r>
                      <a:endParaRPr lang="zh-CN" sz="9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23</a:t>
                      </a:r>
                      <a:endParaRPr lang="zh-CN" sz="9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24</a:t>
                      </a:r>
                      <a:endParaRPr lang="zh-CN" sz="9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effectLst/>
                          <a:latin typeface="宋体" panose="02010600030101010101" pitchFamily="2" charset="-122"/>
                          <a:ea typeface="宋体" panose="02010600030101010101" pitchFamily="2" charset="-122"/>
                        </a:rPr>
                        <a:t>25</a:t>
                      </a:r>
                      <a:endParaRPr lang="zh-CN" sz="9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438863" y="287020"/>
            <a:ext cx="5314275" cy="400110"/>
          </a:xfrm>
          <a:prstGeom prst="rect">
            <a:avLst/>
          </a:prstGeom>
        </p:spPr>
        <p:txBody>
          <a:bodyPr wrap="none">
            <a:spAutoFit/>
          </a:bodyPr>
          <a:lstStyle/>
          <a:p>
            <a:pPr algn="ctr"/>
            <a:r>
              <a:rPr lang="zh-CN" altLang="en-US" sz="2000" b="1" dirty="0">
                <a:solidFill>
                  <a:srgbClr val="304371"/>
                </a:solidFill>
                <a:cs typeface="+mn-ea"/>
                <a:sym typeface="+mn-lt"/>
              </a:rPr>
              <a:t>（九十二）各级各类学校基本建设完成情况表</a:t>
            </a:r>
            <a:endParaRPr lang="zh-CN" altLang="en-US" sz="2000" b="1" dirty="0">
              <a:solidFill>
                <a:srgbClr val="304371"/>
              </a:solidFill>
              <a:cs typeface="+mn-ea"/>
              <a:sym typeface="+mn-lt"/>
            </a:endParaRPr>
          </a:p>
        </p:txBody>
      </p:sp>
      <p:graphicFrame>
        <p:nvGraphicFramePr>
          <p:cNvPr id="4" name="表格 3"/>
          <p:cNvGraphicFramePr>
            <a:graphicFrameLocks noGrp="1"/>
          </p:cNvGraphicFramePr>
          <p:nvPr/>
        </p:nvGraphicFramePr>
        <p:xfrm>
          <a:off x="673100" y="1133690"/>
          <a:ext cx="5150184" cy="5437282"/>
        </p:xfrm>
        <a:graphic>
          <a:graphicData uri="http://schemas.openxmlformats.org/drawingml/2006/table">
            <a:tbl>
              <a:tblPr firstRow="1" firstCol="1" bandRow="1"/>
              <a:tblGrid>
                <a:gridCol w="1628164"/>
                <a:gridCol w="535795"/>
                <a:gridCol w="535165"/>
                <a:gridCol w="2451060"/>
              </a:tblGrid>
              <a:tr h="425647">
                <a:tc>
                  <a:txBody>
                    <a:bodyPr/>
                    <a:lstStyle/>
                    <a:p>
                      <a:pPr algn="ctr">
                        <a:lnSpc>
                          <a:spcPts val="1400"/>
                        </a:lnSpc>
                        <a:spcAft>
                          <a:spcPts val="300"/>
                        </a:spcAft>
                        <a:tabLst>
                          <a:tab pos="2637155" algn="ctr"/>
                          <a:tab pos="5274310" algn="r"/>
                          <a:tab pos="266700" algn="l"/>
                          <a:tab pos="2637155" algn="ctr"/>
                          <a:tab pos="5274310" algn="r"/>
                        </a:tabLst>
                      </a:pPr>
                      <a:r>
                        <a:rPr lang="zh-CN" sz="800" kern="100">
                          <a:effectLst/>
                          <a:latin typeface="Times New Roman" panose="02020603050405020304" pitchFamily="18" charset="0"/>
                          <a:ea typeface="宋体" panose="02010600030101010101" pitchFamily="2" charset="-122"/>
                        </a:rPr>
                        <a:t>指标名称</a:t>
                      </a:r>
                      <a:endParaRPr lang="zh-CN" sz="8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300"/>
                        </a:spcAft>
                        <a:tabLst>
                          <a:tab pos="2637155" algn="ctr"/>
                          <a:tab pos="5274310" algn="r"/>
                          <a:tab pos="266700" algn="l"/>
                          <a:tab pos="2637155" algn="ctr"/>
                          <a:tab pos="5274310" algn="r"/>
                        </a:tabLst>
                      </a:pPr>
                      <a:r>
                        <a:rPr lang="zh-CN" sz="800" kern="100">
                          <a:effectLst/>
                          <a:latin typeface="Times New Roman" panose="02020603050405020304" pitchFamily="18" charset="0"/>
                          <a:ea typeface="宋体" panose="02010600030101010101" pitchFamily="2" charset="-122"/>
                        </a:rPr>
                        <a:t>计量</a:t>
                      </a:r>
                      <a:endParaRPr lang="zh-CN" sz="800" kern="100">
                        <a:effectLst/>
                        <a:latin typeface="Times New Roman" panose="02020603050405020304" pitchFamily="18" charset="0"/>
                        <a:ea typeface="宋体" panose="02010600030101010101" pitchFamily="2" charset="-122"/>
                      </a:endParaRPr>
                    </a:p>
                    <a:p>
                      <a:pPr algn="ctr">
                        <a:lnSpc>
                          <a:spcPts val="1400"/>
                        </a:lnSpc>
                        <a:spcAft>
                          <a:spcPts val="300"/>
                        </a:spcAft>
                      </a:pPr>
                      <a:r>
                        <a:rPr lang="zh-CN" sz="800" kern="100">
                          <a:effectLst/>
                          <a:latin typeface="Times New Roman" panose="02020603050405020304" pitchFamily="18" charset="0"/>
                          <a:ea typeface="宋体" panose="02010600030101010101" pitchFamily="2" charset="-122"/>
                        </a:rPr>
                        <a:t>单位</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代码</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数量</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251">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甲</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乙</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637155" algn="ctr"/>
                          <a:tab pos="5274310" algn="r"/>
                          <a:tab pos="266700" algn="l"/>
                          <a:tab pos="2637155" algn="ctr"/>
                          <a:tab pos="5274310" algn="r"/>
                        </a:tabLst>
                      </a:pPr>
                      <a:r>
                        <a:rPr lang="zh-CN" sz="800" kern="100">
                          <a:effectLst/>
                          <a:latin typeface="Times New Roman" panose="02020603050405020304" pitchFamily="18" charset="0"/>
                          <a:ea typeface="宋体" panose="02010600030101010101" pitchFamily="2" charset="-122"/>
                        </a:rPr>
                        <a:t>丙</a:t>
                      </a:r>
                      <a:endParaRPr lang="zh-CN" sz="8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1</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16">
                <a:tc>
                  <a:txBody>
                    <a:bodyPr/>
                    <a:lstStyle/>
                    <a:p>
                      <a:pPr algn="just">
                        <a:lnSpc>
                          <a:spcPts val="1400"/>
                        </a:lnSpc>
                        <a:spcAft>
                          <a:spcPts val="0"/>
                        </a:spcAft>
                      </a:pPr>
                      <a:r>
                        <a:rPr lang="zh-CN" sz="800" kern="100">
                          <a:effectLst/>
                          <a:latin typeface="Times New Roman" panose="02020603050405020304" pitchFamily="18" charset="0"/>
                          <a:ea typeface="宋体" panose="02010600030101010101" pitchFamily="2" charset="-122"/>
                        </a:rPr>
                        <a:t>本年计划投资</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01</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200516">
                <a:tc>
                  <a:txBody>
                    <a:bodyPr/>
                    <a:lstStyle/>
                    <a:p>
                      <a:pPr indent="114300" algn="just">
                        <a:lnSpc>
                          <a:spcPts val="1400"/>
                        </a:lnSpc>
                        <a:spcAft>
                          <a:spcPts val="0"/>
                        </a:spcAft>
                      </a:pPr>
                      <a:r>
                        <a:rPr lang="zh-CN" sz="800" kern="100">
                          <a:effectLst/>
                          <a:latin typeface="Times New Roman" panose="02020603050405020304" pitchFamily="18" charset="0"/>
                          <a:ea typeface="宋体" panose="02010600030101010101" pitchFamily="2" charset="-122"/>
                        </a:rPr>
                        <a:t>国家投资</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02</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228600" algn="just">
                        <a:lnSpc>
                          <a:spcPts val="1400"/>
                        </a:lnSpc>
                        <a:spcAft>
                          <a:spcPts val="0"/>
                        </a:spcAft>
                      </a:pPr>
                      <a:r>
                        <a:rPr lang="zh-CN" sz="800" kern="100">
                          <a:effectLst/>
                          <a:latin typeface="Times New Roman" panose="02020603050405020304" pitchFamily="18" charset="0"/>
                          <a:ea typeface="宋体" panose="02010600030101010101" pitchFamily="2" charset="-122"/>
                        </a:rPr>
                        <a:t>中央投资</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03</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228600" algn="just">
                        <a:lnSpc>
                          <a:spcPts val="1400"/>
                        </a:lnSpc>
                        <a:spcAft>
                          <a:spcPts val="0"/>
                        </a:spcAft>
                      </a:pPr>
                      <a:r>
                        <a:rPr lang="zh-CN" sz="800" kern="100">
                          <a:effectLst/>
                          <a:latin typeface="Times New Roman" panose="02020603050405020304" pitchFamily="18" charset="0"/>
                          <a:ea typeface="宋体" panose="02010600030101010101" pitchFamily="2" charset="-122"/>
                        </a:rPr>
                        <a:t>地方投资</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04</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342900" algn="just">
                        <a:lnSpc>
                          <a:spcPts val="1400"/>
                        </a:lnSpc>
                        <a:spcAft>
                          <a:spcPts val="0"/>
                        </a:spcAft>
                      </a:pPr>
                      <a:r>
                        <a:rPr lang="zh-CN" sz="800" kern="100">
                          <a:effectLst/>
                          <a:latin typeface="Times New Roman" panose="02020603050405020304" pitchFamily="18" charset="0"/>
                          <a:ea typeface="宋体" panose="02010600030101010101" pitchFamily="2" charset="-122"/>
                        </a:rPr>
                        <a:t>省本级</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05</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342900" algn="just">
                        <a:lnSpc>
                          <a:spcPts val="1400"/>
                        </a:lnSpc>
                        <a:spcAft>
                          <a:spcPts val="0"/>
                        </a:spcAft>
                      </a:pPr>
                      <a:r>
                        <a:rPr lang="zh-CN" sz="800" kern="100">
                          <a:effectLst/>
                          <a:latin typeface="Times New Roman" panose="02020603050405020304" pitchFamily="18" charset="0"/>
                          <a:ea typeface="宋体" panose="02010600030101010101" pitchFamily="2" charset="-122"/>
                        </a:rPr>
                        <a:t>市本级</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06</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342900" algn="just">
                        <a:lnSpc>
                          <a:spcPts val="1400"/>
                        </a:lnSpc>
                        <a:spcAft>
                          <a:spcPts val="0"/>
                        </a:spcAft>
                      </a:pPr>
                      <a:r>
                        <a:rPr lang="zh-CN" sz="800" kern="100">
                          <a:effectLst/>
                          <a:latin typeface="Times New Roman" panose="02020603050405020304" pitchFamily="18" charset="0"/>
                          <a:ea typeface="宋体" panose="02010600030101010101" pitchFamily="2" charset="-122"/>
                        </a:rPr>
                        <a:t>县本级</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07</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114300" algn="just">
                        <a:lnSpc>
                          <a:spcPts val="1400"/>
                        </a:lnSpc>
                        <a:spcAft>
                          <a:spcPts val="0"/>
                        </a:spcAft>
                      </a:pPr>
                      <a:r>
                        <a:rPr lang="zh-CN" sz="800" kern="100">
                          <a:effectLst/>
                          <a:latin typeface="Times New Roman" panose="02020603050405020304" pitchFamily="18" charset="0"/>
                          <a:ea typeface="宋体" panose="02010600030101010101" pitchFamily="2" charset="-122"/>
                        </a:rPr>
                        <a:t>自筹及其他投资</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08</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algn="just">
                        <a:lnSpc>
                          <a:spcPts val="1400"/>
                        </a:lnSpc>
                        <a:spcAft>
                          <a:spcPts val="0"/>
                        </a:spcAft>
                      </a:pPr>
                      <a:r>
                        <a:rPr lang="zh-CN" sz="800" kern="100">
                          <a:effectLst/>
                          <a:latin typeface="Times New Roman" panose="02020603050405020304" pitchFamily="18" charset="0"/>
                          <a:ea typeface="宋体" panose="02010600030101010101" pitchFamily="2" charset="-122"/>
                        </a:rPr>
                        <a:t>本年完成投资合计</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it-IT" sz="800" kern="100">
                          <a:effectLst/>
                          <a:latin typeface="宋体" panose="02010600030101010101" pitchFamily="2" charset="-122"/>
                          <a:ea typeface="宋体" panose="02010600030101010101" pitchFamily="2" charset="-122"/>
                        </a:rPr>
                        <a:t>09</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algn="just">
                        <a:lnSpc>
                          <a:spcPts val="1400"/>
                        </a:lnSpc>
                        <a:spcAft>
                          <a:spcPts val="0"/>
                        </a:spcAft>
                      </a:pPr>
                      <a:r>
                        <a:rPr lang="zh-CN" sz="800" kern="100">
                          <a:effectLst/>
                          <a:latin typeface="Times New Roman" panose="02020603050405020304" pitchFamily="18" charset="0"/>
                          <a:ea typeface="宋体" panose="02010600030101010101" pitchFamily="2" charset="-122"/>
                        </a:rPr>
                        <a:t>本年完成投资按来源分</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114300" algn="just">
                        <a:lnSpc>
                          <a:spcPts val="1400"/>
                        </a:lnSpc>
                        <a:spcAft>
                          <a:spcPts val="0"/>
                        </a:spcAft>
                      </a:pPr>
                      <a:r>
                        <a:rPr lang="zh-CN" sz="800" kern="100">
                          <a:effectLst/>
                          <a:latin typeface="Times New Roman" panose="02020603050405020304" pitchFamily="18" charset="0"/>
                          <a:ea typeface="宋体" panose="02010600030101010101" pitchFamily="2" charset="-122"/>
                        </a:rPr>
                        <a:t>国家投资</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it-IT" sz="800" kern="100">
                          <a:effectLst/>
                          <a:latin typeface="宋体" panose="02010600030101010101" pitchFamily="2" charset="-122"/>
                          <a:ea typeface="宋体" panose="02010600030101010101" pitchFamily="2" charset="-122"/>
                        </a:rPr>
                        <a:t>10</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228600" algn="just">
                        <a:lnSpc>
                          <a:spcPts val="1400"/>
                        </a:lnSpc>
                        <a:spcAft>
                          <a:spcPts val="0"/>
                        </a:spcAft>
                      </a:pPr>
                      <a:r>
                        <a:rPr lang="zh-CN" sz="800" kern="100">
                          <a:effectLst/>
                          <a:latin typeface="Times New Roman" panose="02020603050405020304" pitchFamily="18" charset="0"/>
                          <a:ea typeface="宋体" panose="02010600030101010101" pitchFamily="2" charset="-122"/>
                        </a:rPr>
                        <a:t>中央投资</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it-IT" sz="800" kern="100">
                          <a:effectLst/>
                          <a:latin typeface="宋体" panose="02010600030101010101" pitchFamily="2" charset="-122"/>
                          <a:ea typeface="宋体" panose="02010600030101010101" pitchFamily="2" charset="-122"/>
                        </a:rPr>
                        <a:t>11</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228600" algn="just">
                        <a:lnSpc>
                          <a:spcPts val="1400"/>
                        </a:lnSpc>
                        <a:spcAft>
                          <a:spcPts val="0"/>
                        </a:spcAft>
                      </a:pPr>
                      <a:r>
                        <a:rPr lang="zh-CN" sz="800" kern="100">
                          <a:effectLst/>
                          <a:latin typeface="Times New Roman" panose="02020603050405020304" pitchFamily="18" charset="0"/>
                          <a:ea typeface="宋体" panose="02010600030101010101" pitchFamily="2" charset="-122"/>
                        </a:rPr>
                        <a:t>地方投资</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it-IT" sz="800" kern="100">
                          <a:effectLst/>
                          <a:latin typeface="宋体" panose="02010600030101010101" pitchFamily="2" charset="-122"/>
                          <a:ea typeface="宋体" panose="02010600030101010101" pitchFamily="2" charset="-122"/>
                        </a:rPr>
                        <a:t>12</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342900" algn="just">
                        <a:lnSpc>
                          <a:spcPts val="1400"/>
                        </a:lnSpc>
                        <a:spcAft>
                          <a:spcPts val="0"/>
                        </a:spcAft>
                      </a:pPr>
                      <a:r>
                        <a:rPr lang="zh-CN" sz="800" kern="100">
                          <a:effectLst/>
                          <a:latin typeface="Times New Roman" panose="02020603050405020304" pitchFamily="18" charset="0"/>
                          <a:ea typeface="宋体" panose="02010600030101010101" pitchFamily="2" charset="-122"/>
                        </a:rPr>
                        <a:t>省本级</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it-IT" sz="800" kern="100">
                          <a:effectLst/>
                          <a:latin typeface="宋体" panose="02010600030101010101" pitchFamily="2" charset="-122"/>
                          <a:ea typeface="宋体" panose="02010600030101010101" pitchFamily="2" charset="-122"/>
                        </a:rPr>
                        <a:t>13</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dirty="0">
                          <a:effectLst/>
                          <a:latin typeface="Times New Roman" panose="02020603050405020304" pitchFamily="18" charset="0"/>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342900" algn="just">
                        <a:lnSpc>
                          <a:spcPts val="1400"/>
                        </a:lnSpc>
                        <a:spcAft>
                          <a:spcPts val="0"/>
                        </a:spcAft>
                      </a:pPr>
                      <a:r>
                        <a:rPr lang="zh-CN" sz="800" kern="100">
                          <a:effectLst/>
                          <a:latin typeface="Times New Roman" panose="02020603050405020304" pitchFamily="18" charset="0"/>
                          <a:ea typeface="宋体" panose="02010600030101010101" pitchFamily="2" charset="-122"/>
                        </a:rPr>
                        <a:t>市本级</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14</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342900" algn="just">
                        <a:lnSpc>
                          <a:spcPts val="1400"/>
                        </a:lnSpc>
                        <a:spcAft>
                          <a:spcPts val="0"/>
                        </a:spcAft>
                      </a:pPr>
                      <a:r>
                        <a:rPr lang="zh-CN" sz="800" kern="100">
                          <a:effectLst/>
                          <a:latin typeface="Times New Roman" panose="02020603050405020304" pitchFamily="18" charset="0"/>
                          <a:ea typeface="宋体" panose="02010600030101010101" pitchFamily="2" charset="-122"/>
                        </a:rPr>
                        <a:t>县本级</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15</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114300" algn="just">
                        <a:lnSpc>
                          <a:spcPts val="1400"/>
                        </a:lnSpc>
                        <a:spcAft>
                          <a:spcPts val="0"/>
                        </a:spcAft>
                      </a:pPr>
                      <a:r>
                        <a:rPr lang="zh-CN" sz="800" kern="100">
                          <a:effectLst/>
                          <a:latin typeface="Times New Roman" panose="02020603050405020304" pitchFamily="18" charset="0"/>
                          <a:ea typeface="宋体" panose="02010600030101010101" pitchFamily="2" charset="-122"/>
                        </a:rPr>
                        <a:t>自筹及其他投资</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16</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228600" algn="just">
                        <a:lnSpc>
                          <a:spcPts val="1400"/>
                        </a:lnSpc>
                        <a:spcAft>
                          <a:spcPts val="0"/>
                        </a:spcAft>
                      </a:pPr>
                      <a:r>
                        <a:rPr lang="zh-CN" sz="800" kern="100">
                          <a:effectLst/>
                          <a:latin typeface="Times New Roman" panose="02020603050405020304" pitchFamily="18" charset="0"/>
                          <a:ea typeface="宋体" panose="02010600030101010101" pitchFamily="2" charset="-122"/>
                        </a:rPr>
                        <a:t>单位自筹</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17</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342900" algn="just">
                        <a:lnSpc>
                          <a:spcPts val="1400"/>
                        </a:lnSpc>
                        <a:spcAft>
                          <a:spcPts val="0"/>
                        </a:spcAft>
                      </a:pPr>
                      <a:r>
                        <a:rPr lang="en-US" sz="800" kern="100">
                          <a:effectLst/>
                          <a:latin typeface="Times New Roman" panose="02020603050405020304" pitchFamily="18" charset="0"/>
                          <a:ea typeface="宋体" panose="02010600030101010101" pitchFamily="2" charset="-122"/>
                        </a:rPr>
                        <a:t>#</a:t>
                      </a:r>
                      <a:r>
                        <a:rPr lang="zh-CN" sz="800" kern="100">
                          <a:effectLst/>
                          <a:latin typeface="Times New Roman" panose="02020603050405020304" pitchFamily="18" charset="0"/>
                          <a:ea typeface="宋体" panose="02010600030101010101" pitchFamily="2" charset="-122"/>
                        </a:rPr>
                        <a:t>银行贷款</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18</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228600" algn="just">
                        <a:lnSpc>
                          <a:spcPts val="1400"/>
                        </a:lnSpc>
                        <a:spcAft>
                          <a:spcPts val="0"/>
                        </a:spcAft>
                      </a:pPr>
                      <a:r>
                        <a:rPr lang="zh-CN" sz="800" kern="100">
                          <a:effectLst/>
                          <a:latin typeface="Times New Roman" panose="02020603050405020304" pitchFamily="18" charset="0"/>
                          <a:ea typeface="宋体" panose="02010600030101010101" pitchFamily="2" charset="-122"/>
                        </a:rPr>
                        <a:t>社会资金</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19</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228600" algn="just">
                        <a:lnSpc>
                          <a:spcPts val="1400"/>
                        </a:lnSpc>
                        <a:spcAft>
                          <a:spcPts val="0"/>
                        </a:spcAft>
                      </a:pPr>
                      <a:r>
                        <a:rPr lang="zh-CN" sz="800" kern="100">
                          <a:effectLst/>
                          <a:latin typeface="Times New Roman" panose="02020603050405020304" pitchFamily="18" charset="0"/>
                          <a:ea typeface="宋体" panose="02010600030101010101" pitchFamily="2" charset="-122"/>
                        </a:rPr>
                        <a:t>个人集资</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20</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228600" algn="just">
                        <a:lnSpc>
                          <a:spcPts val="1400"/>
                        </a:lnSpc>
                        <a:spcAft>
                          <a:spcPts val="0"/>
                        </a:spcAft>
                      </a:pPr>
                      <a:r>
                        <a:rPr lang="zh-CN" sz="800" kern="100">
                          <a:effectLst/>
                          <a:latin typeface="Times New Roman" panose="02020603050405020304" pitchFamily="18" charset="0"/>
                          <a:ea typeface="宋体" panose="02010600030101010101" pitchFamily="2" charset="-122"/>
                        </a:rPr>
                        <a:t>无偿捐赠</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21</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228600" algn="just">
                        <a:lnSpc>
                          <a:spcPts val="1400"/>
                        </a:lnSpc>
                        <a:spcAft>
                          <a:spcPts val="0"/>
                        </a:spcAft>
                      </a:pPr>
                      <a:r>
                        <a:rPr lang="zh-CN" sz="800" kern="100">
                          <a:effectLst/>
                          <a:latin typeface="Times New Roman" panose="02020603050405020304" pitchFamily="18" charset="0"/>
                          <a:ea typeface="宋体" panose="02010600030101010101" pitchFamily="2" charset="-122"/>
                        </a:rPr>
                        <a:t>利用外资</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22</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a:effectLst/>
                          <a:latin typeface="Times New Roman" panose="02020603050405020304" pitchFamily="18" charset="0"/>
                          <a:ea typeface="宋体" panose="02010600030101010101" pitchFamily="2" charset="-122"/>
                        </a:rPr>
                        <a:t> </a:t>
                      </a:r>
                      <a:endParaRPr lang="zh-CN" sz="1000" kern="10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r h="200516">
                <a:tc>
                  <a:txBody>
                    <a:bodyPr/>
                    <a:lstStyle/>
                    <a:p>
                      <a:pPr indent="228600" algn="just">
                        <a:lnSpc>
                          <a:spcPts val="1400"/>
                        </a:lnSpc>
                        <a:spcAft>
                          <a:spcPts val="0"/>
                        </a:spcAft>
                      </a:pPr>
                      <a:r>
                        <a:rPr lang="zh-CN" sz="800" kern="100">
                          <a:effectLst/>
                          <a:latin typeface="Times New Roman" panose="02020603050405020304" pitchFamily="18" charset="0"/>
                          <a:ea typeface="宋体" panose="02010600030101010101" pitchFamily="2" charset="-122"/>
                        </a:rPr>
                        <a:t>其他</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800" kern="100">
                          <a:effectLst/>
                          <a:latin typeface="Times New Roman" panose="02020603050405020304" pitchFamily="18" charset="0"/>
                          <a:ea typeface="宋体" panose="02010600030101010101" pitchFamily="2" charset="-122"/>
                        </a:rPr>
                        <a:t>万元</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800" kern="100">
                          <a:effectLst/>
                          <a:latin typeface="宋体" panose="02010600030101010101" pitchFamily="2" charset="-122"/>
                          <a:ea typeface="宋体" panose="02010600030101010101" pitchFamily="2" charset="-122"/>
                        </a:rPr>
                        <a:t>23</a:t>
                      </a:r>
                      <a:endParaRPr lang="zh-CN" sz="1000" kern="100">
                        <a:effectLst/>
                        <a:latin typeface="Times New Roman" panose="02020603050405020304" pitchFamily="18" charset="0"/>
                        <a:ea typeface="宋体" panose="02010600030101010101" pitchFamily="2" charset="-122"/>
                      </a:endParaRPr>
                    </a:p>
                  </a:txBody>
                  <a:tcPr marL="64528" marR="64528" marT="34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800" kern="100" dirty="0">
                          <a:effectLst/>
                          <a:latin typeface="Times New Roman" panose="02020603050405020304" pitchFamily="18" charset="0"/>
                          <a:ea typeface="宋体" panose="02010600030101010101" pitchFamily="2" charset="-122"/>
                        </a:rPr>
                        <a:t> </a:t>
                      </a:r>
                      <a:endParaRPr lang="zh-CN" sz="1000" kern="100" dirty="0">
                        <a:effectLst/>
                        <a:latin typeface="Times New Roman" panose="02020603050405020304" pitchFamily="18" charset="0"/>
                        <a:ea typeface="宋体" panose="02010600030101010101" pitchFamily="2" charset="-122"/>
                      </a:endParaRPr>
                    </a:p>
                  </a:txBody>
                  <a:tcPr marL="64528" marR="64528" marT="34057"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6" name="表格 5"/>
          <p:cNvGraphicFramePr>
            <a:graphicFrameLocks noGrp="1"/>
          </p:cNvGraphicFramePr>
          <p:nvPr/>
        </p:nvGraphicFramePr>
        <p:xfrm>
          <a:off x="5971007" y="1133689"/>
          <a:ext cx="5547894" cy="5206947"/>
        </p:xfrm>
        <a:graphic>
          <a:graphicData uri="http://schemas.openxmlformats.org/drawingml/2006/table">
            <a:tbl>
              <a:tblPr firstRow="1" firstCol="1" bandRow="1"/>
              <a:tblGrid>
                <a:gridCol w="1753894"/>
                <a:gridCol w="577171"/>
                <a:gridCol w="576492"/>
                <a:gridCol w="2640337"/>
              </a:tblGrid>
              <a:tr h="226389">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本年完成投资按构成分</a:t>
                      </a:r>
                      <a:r>
                        <a:rPr lang="en-US" sz="900" kern="100" dirty="0">
                          <a:effectLst/>
                          <a:latin typeface="Times New Roman" panose="02020603050405020304" pitchFamily="18" charset="0"/>
                          <a:ea typeface="宋体" panose="02010600030101010101" pitchFamily="2" charset="-122"/>
                        </a:rPr>
                        <a:t>(</a:t>
                      </a:r>
                      <a:r>
                        <a:rPr lang="zh-CN" sz="900" kern="100" dirty="0">
                          <a:effectLst/>
                          <a:latin typeface="Times New Roman" panose="02020603050405020304" pitchFamily="18" charset="0"/>
                          <a:ea typeface="宋体" panose="02010600030101010101" pitchFamily="2" charset="-122"/>
                        </a:rPr>
                        <a:t>高校</a:t>
                      </a:r>
                      <a:r>
                        <a:rPr lang="en-US" sz="900" kern="100" dirty="0">
                          <a:effectLst/>
                          <a:latin typeface="Times New Roman" panose="02020603050405020304" pitchFamily="18" charset="0"/>
                          <a:ea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建安工程</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万元</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24</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设备购置</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万元</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25</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其他</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万元</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26</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本年施工建筑面积</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27</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114300" algn="l">
                        <a:lnSpc>
                          <a:spcPts val="1400"/>
                        </a:lnSpc>
                        <a:spcAft>
                          <a:spcPts val="0"/>
                        </a:spcAft>
                      </a:pPr>
                      <a:r>
                        <a:rPr lang="en-US" sz="900" kern="100">
                          <a:effectLst/>
                          <a:latin typeface="Times New Roman" panose="02020603050405020304" pitchFamily="18" charset="0"/>
                          <a:ea typeface="宋体" panose="02010600030101010101" pitchFamily="2" charset="-122"/>
                        </a:rPr>
                        <a:t>#</a:t>
                      </a:r>
                      <a:r>
                        <a:rPr lang="zh-CN" sz="900" kern="100">
                          <a:effectLst/>
                          <a:latin typeface="Times New Roman" panose="02020603050405020304" pitchFamily="18" charset="0"/>
                          <a:ea typeface="宋体" panose="02010600030101010101" pitchFamily="2" charset="-122"/>
                        </a:rPr>
                        <a:t>本年新开工</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28</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algn="l">
                        <a:lnSpc>
                          <a:spcPts val="1400"/>
                        </a:lnSpc>
                        <a:spcAft>
                          <a:spcPts val="0"/>
                        </a:spcAft>
                      </a:pPr>
                      <a:r>
                        <a:rPr lang="zh-CN" sz="900" kern="100">
                          <a:effectLst/>
                          <a:latin typeface="Times New Roman" panose="02020603050405020304" pitchFamily="18" charset="0"/>
                          <a:ea typeface="宋体" panose="02010600030101010101" pitchFamily="2" charset="-122"/>
                        </a:rPr>
                        <a:t>本年竣工建筑面积</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29</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教学及辅助用房</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30</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教室</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31</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图书馆</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32</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实验室及实习场所</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33</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体育馆</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34</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其他</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35</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行政办公用房</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36</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生活服务用房</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37</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学生宿舍</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38</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教工宿舍</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39</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食堂</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40</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228600" algn="l">
                        <a:lnSpc>
                          <a:spcPts val="1400"/>
                        </a:lnSpc>
                        <a:spcAft>
                          <a:spcPts val="0"/>
                        </a:spcAft>
                      </a:pPr>
                      <a:r>
                        <a:rPr lang="zh-CN" sz="900" kern="100">
                          <a:effectLst/>
                          <a:latin typeface="Times New Roman" panose="02020603050405020304" pitchFamily="18" charset="0"/>
                          <a:ea typeface="宋体" panose="02010600030101010101" pitchFamily="2" charset="-122"/>
                        </a:rPr>
                        <a:t>其他</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41</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教职工住宅</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42</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indent="114300" algn="l">
                        <a:lnSpc>
                          <a:spcPts val="1400"/>
                        </a:lnSpc>
                        <a:spcAft>
                          <a:spcPts val="0"/>
                        </a:spcAft>
                      </a:pPr>
                      <a:r>
                        <a:rPr lang="zh-CN" sz="900" kern="100">
                          <a:effectLst/>
                          <a:latin typeface="Times New Roman" panose="02020603050405020304" pitchFamily="18" charset="0"/>
                          <a:ea typeface="宋体" panose="02010600030101010101" pitchFamily="2" charset="-122"/>
                        </a:rPr>
                        <a:t>其他用房</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43</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本年新增土地面积</a:t>
                      </a:r>
                      <a:endParaRPr lang="zh-CN" sz="1050" kern="100" dirty="0">
                        <a:effectLst/>
                        <a:latin typeface="Times New Roman" panose="02020603050405020304" pitchFamily="18" charset="0"/>
                        <a:ea typeface="宋体" panose="02010600030101010101" pitchFamily="2" charset="-122"/>
                      </a:endParaRPr>
                    </a:p>
                  </a:txBody>
                  <a:tcPr marL="68580" marR="68580" marT="3619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平方米</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44</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a:noFill/>
                    </a:lnB>
                  </a:tcPr>
                </a:tc>
              </a:tr>
              <a:tr h="226389">
                <a:tc>
                  <a:txBody>
                    <a:bodyPr/>
                    <a:lstStyle/>
                    <a:p>
                      <a:pPr algn="l">
                        <a:lnSpc>
                          <a:spcPts val="1400"/>
                        </a:lnSpc>
                        <a:spcAft>
                          <a:spcPts val="0"/>
                        </a:spcAft>
                      </a:pPr>
                      <a:r>
                        <a:rPr lang="zh-CN" sz="900" kern="100" dirty="0">
                          <a:effectLst/>
                          <a:latin typeface="Times New Roman" panose="02020603050405020304" pitchFamily="18" charset="0"/>
                          <a:ea typeface="宋体" panose="02010600030101010101" pitchFamily="2" charset="-122"/>
                        </a:rPr>
                        <a:t>本年新增固定资产价值</a:t>
                      </a:r>
                      <a:endParaRPr lang="zh-CN" sz="1050" kern="100" dirty="0">
                        <a:effectLst/>
                        <a:latin typeface="Times New Roman" panose="02020603050405020304" pitchFamily="18" charset="0"/>
                        <a:ea typeface="宋体" panose="02010600030101010101" pitchFamily="2" charset="-122"/>
                      </a:endParaRPr>
                    </a:p>
                  </a:txBody>
                  <a:tcPr marL="68580" marR="68580" marT="3619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万元</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45</a:t>
                      </a:r>
                      <a:endParaRPr lang="zh-CN" sz="1050" kern="100">
                        <a:effectLst/>
                        <a:latin typeface="Times New Roman" panose="02020603050405020304" pitchFamily="18" charset="0"/>
                        <a:ea typeface="宋体" panose="02010600030101010101" pitchFamily="2" charset="-122"/>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300"/>
                        </a:spcAft>
                      </a:pPr>
                      <a:r>
                        <a:rPr lang="en-US" sz="900" kern="100" dirty="0">
                          <a:effectLst/>
                          <a:latin typeface="Times New Roman" panose="02020603050405020304" pitchFamily="18" charset="0"/>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36195"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298602" y="287020"/>
            <a:ext cx="5594801" cy="400110"/>
          </a:xfrm>
          <a:prstGeom prst="rect">
            <a:avLst/>
          </a:prstGeom>
        </p:spPr>
        <p:txBody>
          <a:bodyPr wrap="none">
            <a:spAutoFit/>
          </a:bodyPr>
          <a:lstStyle/>
          <a:p>
            <a:pPr algn="ctr"/>
            <a:r>
              <a:rPr lang="zh-CN" altLang="en-US" sz="2000" b="1">
                <a:solidFill>
                  <a:srgbClr val="FF0000"/>
                </a:solidFill>
                <a:cs typeface="+mn-ea"/>
                <a:sym typeface="+mn-lt"/>
              </a:rPr>
              <a:t>★</a:t>
            </a:r>
            <a:r>
              <a:rPr lang="zh-CN" altLang="en-US" sz="2000" b="1">
                <a:solidFill>
                  <a:srgbClr val="304371"/>
                </a:solidFill>
                <a:cs typeface="+mn-ea"/>
                <a:sym typeface="+mn-lt"/>
              </a:rPr>
              <a:t>（</a:t>
            </a:r>
            <a:r>
              <a:rPr lang="zh-CN" altLang="en-US" sz="2000" b="1" dirty="0">
                <a:solidFill>
                  <a:srgbClr val="304371"/>
                </a:solidFill>
                <a:cs typeface="+mn-ea"/>
                <a:sym typeface="+mn-lt"/>
              </a:rPr>
              <a:t>九十三）</a:t>
            </a:r>
            <a:r>
              <a:rPr lang="zh-CN" altLang="zh-CN" sz="2000" b="1" dirty="0">
                <a:solidFill>
                  <a:srgbClr val="304371"/>
                </a:solidFill>
                <a:cs typeface="+mn-ea"/>
              </a:rPr>
              <a:t>中外合作办学机构及项目基本情况</a:t>
            </a:r>
            <a:endParaRPr lang="zh-CN" altLang="en-US" sz="2000" b="1" dirty="0">
              <a:solidFill>
                <a:srgbClr val="304371"/>
              </a:solidFill>
              <a:cs typeface="+mn-ea"/>
              <a:sym typeface="+mn-lt"/>
            </a:endParaRPr>
          </a:p>
        </p:txBody>
      </p:sp>
      <p:graphicFrame>
        <p:nvGraphicFramePr>
          <p:cNvPr id="3" name="表格 2"/>
          <p:cNvGraphicFramePr>
            <a:graphicFrameLocks noGrp="1"/>
          </p:cNvGraphicFramePr>
          <p:nvPr/>
        </p:nvGraphicFramePr>
        <p:xfrm>
          <a:off x="985845" y="1123605"/>
          <a:ext cx="10263401" cy="5539721"/>
        </p:xfrm>
        <a:graphic>
          <a:graphicData uri="http://schemas.openxmlformats.org/drawingml/2006/table">
            <a:tbl>
              <a:tblPr firstRow="1" firstCol="1" bandRow="1"/>
              <a:tblGrid>
                <a:gridCol w="3872130"/>
                <a:gridCol w="505060"/>
                <a:gridCol w="1472066"/>
                <a:gridCol w="1472066"/>
                <a:gridCol w="1472066"/>
                <a:gridCol w="1470013"/>
              </a:tblGrid>
              <a:tr h="608692">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专业名称</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代码</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毕业生数</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授予学位数</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招生数</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在校生数</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78">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甲</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乙</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3</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4</a:t>
                      </a:r>
                      <a:endParaRPr lang="zh-CN" sz="900" kern="100">
                        <a:effectLst/>
                        <a:latin typeface="Times New Roman" panose="02020603050405020304" pitchFamily="18" charset="0"/>
                        <a:ea typeface="宋体" panose="02010600030101010101" pitchFamily="2" charset="-122"/>
                      </a:endParaRPr>
                    </a:p>
                  </a:txBody>
                  <a:tcPr marL="15029" marR="1502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78">
                <a:tc>
                  <a:txBody>
                    <a:bodyPr/>
                    <a:lstStyle/>
                    <a:p>
                      <a:pPr algn="just">
                        <a:lnSpc>
                          <a:spcPts val="1400"/>
                        </a:lnSpc>
                        <a:spcAft>
                          <a:spcPts val="0"/>
                        </a:spcAft>
                      </a:pPr>
                      <a:r>
                        <a:rPr lang="zh-CN" sz="900" kern="100" dirty="0">
                          <a:effectLst/>
                          <a:latin typeface="Times New Roman" panose="02020603050405020304" pitchFamily="18" charset="0"/>
                          <a:ea typeface="宋体" panose="02010600030101010101" pitchFamily="2" charset="-122"/>
                        </a:rPr>
                        <a:t>具有独立法人资格机构</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w="12700" cap="flat" cmpd="sng" algn="ctr">
                      <a:solidFill>
                        <a:srgbClr val="000000"/>
                      </a:solidFill>
                      <a:prstDash val="solid"/>
                      <a:round/>
                      <a:headEnd type="none" w="med" len="med"/>
                      <a:tailEnd type="none" w="med" len="med"/>
                    </a:lnT>
                    <a:lnB>
                      <a:noFill/>
                    </a:lnB>
                  </a:tcPr>
                </a:tc>
              </a:tr>
              <a:tr h="141778">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未纳入国家统一招生计划</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01</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国（境）外学士学位</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02</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国（境）外硕士学位</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03</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国（境）外博士学位</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04</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dirty="0">
                          <a:effectLst/>
                          <a:latin typeface="Times New Roman" panose="02020603050405020304" pitchFamily="18" charset="0"/>
                          <a:ea typeface="宋体" panose="02010600030101010101" pitchFamily="2" charset="-122"/>
                        </a:rPr>
                        <a:t>—</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不具有独立法人资格机构</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机构名称</a:t>
                      </a:r>
                      <a:r>
                        <a:rPr lang="en-US" sz="900" kern="100">
                          <a:effectLst/>
                          <a:latin typeface="Times New Roman" panose="02020603050405020304" pitchFamily="18" charset="0"/>
                          <a:ea typeface="宋体" panose="02010600030101010101" pitchFamily="2" charset="-122"/>
                        </a:rPr>
                        <a:t>1</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05</a:t>
                      </a:r>
                      <a:endParaRPr lang="zh-CN" sz="900" kern="100">
                        <a:effectLst/>
                        <a:latin typeface="Times New Roman" panose="02020603050405020304" pitchFamily="18" charset="0"/>
                        <a:ea typeface="宋体" panose="02010600030101010101" pitchFamily="2" charset="-122"/>
                      </a:endParaRPr>
                    </a:p>
                  </a:txBody>
                  <a:tcPr marL="15029" marR="1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algn="just">
                        <a:lnSpc>
                          <a:spcPts val="1400"/>
                        </a:lnSpc>
                        <a:spcAft>
                          <a:spcPts val="0"/>
                        </a:spcAft>
                      </a:pPr>
                      <a:r>
                        <a:rPr lang="en-US" sz="900" kern="100">
                          <a:effectLst/>
                          <a:latin typeface="宋体" panose="02010600030101010101" pitchFamily="2" charset="-122"/>
                          <a:ea typeface="宋体" panose="02010600030101010101" pitchFamily="2" charset="-122"/>
                        </a:rPr>
                        <a:t>  </a:t>
                      </a:r>
                      <a:r>
                        <a:rPr lang="zh-CN" sz="900" kern="100">
                          <a:effectLst/>
                          <a:latin typeface="Times New Roman" panose="02020603050405020304" pitchFamily="18" charset="0"/>
                          <a:ea typeface="宋体" panose="02010600030101010101" pitchFamily="2" charset="-122"/>
                        </a:rPr>
                        <a:t>纳入国家统一招生计划</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06</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高职（专科）</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07</a:t>
                      </a:r>
                      <a:endParaRPr lang="zh-CN" sz="900" kern="100">
                        <a:effectLst/>
                        <a:latin typeface="Times New Roman" panose="02020603050405020304" pitchFamily="18" charset="0"/>
                        <a:ea typeface="宋体" panose="02010600030101010101" pitchFamily="2" charset="-122"/>
                      </a:endParaRPr>
                    </a:p>
                  </a:txBody>
                  <a:tcPr marL="15029" marR="1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本科</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08</a:t>
                      </a:r>
                      <a:endParaRPr lang="zh-CN" sz="900" kern="100">
                        <a:effectLst/>
                        <a:latin typeface="Times New Roman" panose="02020603050405020304" pitchFamily="18" charset="0"/>
                        <a:ea typeface="宋体" panose="02010600030101010101" pitchFamily="2" charset="-122"/>
                      </a:endParaRPr>
                    </a:p>
                  </a:txBody>
                  <a:tcPr marL="15029" marR="1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硕士</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09</a:t>
                      </a:r>
                      <a:endParaRPr lang="zh-CN" sz="900" kern="100">
                        <a:effectLst/>
                        <a:latin typeface="Times New Roman" panose="02020603050405020304" pitchFamily="18" charset="0"/>
                        <a:ea typeface="宋体" panose="02010600030101010101" pitchFamily="2" charset="-122"/>
                      </a:endParaRPr>
                    </a:p>
                  </a:txBody>
                  <a:tcPr marL="15029" marR="1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博士</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10</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未纳入国家统一招生计划</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11</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国（境）外学士学位</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12</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国（境）外硕士学位</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13</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国（境）外博士学位</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14</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900" kern="100">
                          <a:effectLst/>
                          <a:latin typeface="Times New Roman" panose="02020603050405020304" pitchFamily="18" charset="0"/>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合作项目</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algn="just">
                        <a:lnSpc>
                          <a:spcPts val="1400"/>
                        </a:lnSpc>
                        <a:spcAft>
                          <a:spcPts val="0"/>
                        </a:spcAft>
                      </a:pPr>
                      <a:r>
                        <a:rPr lang="zh-CN" sz="900" kern="100">
                          <a:effectLst/>
                          <a:latin typeface="Times New Roman" panose="02020603050405020304" pitchFamily="18" charset="0"/>
                          <a:ea typeface="宋体" panose="02010600030101010101" pitchFamily="2" charset="-122"/>
                        </a:rPr>
                        <a:t>项目名称</a:t>
                      </a:r>
                      <a:r>
                        <a:rPr lang="en-US" sz="900" kern="100">
                          <a:effectLst/>
                          <a:latin typeface="Times New Roman" panose="02020603050405020304" pitchFamily="18" charset="0"/>
                          <a:ea typeface="宋体" panose="02010600030101010101" pitchFamily="2" charset="-122"/>
                        </a:rPr>
                        <a:t>1</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15</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algn="just">
                        <a:lnSpc>
                          <a:spcPts val="1400"/>
                        </a:lnSpc>
                        <a:spcAft>
                          <a:spcPts val="0"/>
                        </a:spcAft>
                      </a:pPr>
                      <a:r>
                        <a:rPr lang="en-US" sz="900" kern="100">
                          <a:effectLst/>
                          <a:latin typeface="宋体" panose="02010600030101010101" pitchFamily="2" charset="-122"/>
                          <a:ea typeface="宋体" panose="02010600030101010101" pitchFamily="2" charset="-122"/>
                        </a:rPr>
                        <a:t>  </a:t>
                      </a:r>
                      <a:r>
                        <a:rPr lang="zh-CN" sz="900" kern="100">
                          <a:effectLst/>
                          <a:latin typeface="Times New Roman" panose="02020603050405020304" pitchFamily="18" charset="0"/>
                          <a:ea typeface="宋体" panose="02010600030101010101" pitchFamily="2" charset="-122"/>
                        </a:rPr>
                        <a:t>纳入国家统一招生计划</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16</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高职（专科）</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17</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本科</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cs typeface="宋体" panose="02010600030101010101" pitchFamily="2" charset="-122"/>
                        </a:rPr>
                        <a:t>18</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硕士</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19</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博士</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20</a:t>
                      </a:r>
                      <a:endParaRPr lang="zh-CN" sz="900" kern="100">
                        <a:effectLst/>
                        <a:latin typeface="Times New Roman" panose="02020603050405020304" pitchFamily="18" charset="0"/>
                        <a:ea typeface="宋体" panose="02010600030101010101" pitchFamily="2" charset="-122"/>
                      </a:endParaRPr>
                    </a:p>
                  </a:txBody>
                  <a:tcPr marL="15029" marR="1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114300" algn="just">
                        <a:lnSpc>
                          <a:spcPts val="1400"/>
                        </a:lnSpc>
                        <a:spcAft>
                          <a:spcPts val="0"/>
                        </a:spcAft>
                      </a:pPr>
                      <a:r>
                        <a:rPr lang="zh-CN" sz="900" kern="100">
                          <a:effectLst/>
                          <a:latin typeface="Times New Roman" panose="02020603050405020304" pitchFamily="18" charset="0"/>
                          <a:ea typeface="宋体" panose="02010600030101010101" pitchFamily="2" charset="-122"/>
                        </a:rPr>
                        <a:t>未纳入国家统一招生计划</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21</a:t>
                      </a:r>
                      <a:endParaRPr lang="zh-CN" sz="900" kern="100">
                        <a:effectLst/>
                        <a:latin typeface="Times New Roman" panose="02020603050405020304" pitchFamily="18" charset="0"/>
                        <a:ea typeface="宋体" panose="02010600030101010101" pitchFamily="2" charset="-122"/>
                      </a:endParaRPr>
                    </a:p>
                  </a:txBody>
                  <a:tcPr marL="15029" marR="1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国（境）外学士学位</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22</a:t>
                      </a:r>
                      <a:endParaRPr lang="zh-CN" sz="900" kern="100">
                        <a:effectLst/>
                        <a:latin typeface="Times New Roman" panose="02020603050405020304" pitchFamily="18" charset="0"/>
                        <a:ea typeface="宋体" panose="02010600030101010101" pitchFamily="2" charset="-122"/>
                      </a:endParaRPr>
                    </a:p>
                  </a:txBody>
                  <a:tcPr marL="15029" marR="1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国（境）外硕士学位</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23</a:t>
                      </a:r>
                      <a:endParaRPr lang="zh-CN" sz="900" kern="100">
                        <a:effectLst/>
                        <a:latin typeface="Times New Roman" panose="02020603050405020304" pitchFamily="18" charset="0"/>
                        <a:ea typeface="宋体" panose="02010600030101010101" pitchFamily="2" charset="-122"/>
                      </a:endParaRPr>
                    </a:p>
                  </a:txBody>
                  <a:tcPr marL="15029" marR="1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228600" algn="just">
                        <a:lnSpc>
                          <a:spcPts val="1400"/>
                        </a:lnSpc>
                        <a:spcAft>
                          <a:spcPts val="0"/>
                        </a:spcAft>
                      </a:pPr>
                      <a:r>
                        <a:rPr lang="zh-CN" sz="900" kern="100">
                          <a:effectLst/>
                          <a:latin typeface="Times New Roman" panose="02020603050405020304" pitchFamily="18" charset="0"/>
                          <a:ea typeface="宋体" panose="02010600030101010101" pitchFamily="2" charset="-122"/>
                        </a:rPr>
                        <a:t>国（境）外博士学位</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24</a:t>
                      </a:r>
                      <a:endParaRPr lang="zh-CN" sz="900" kern="100">
                        <a:effectLst/>
                        <a:latin typeface="Times New Roman" panose="02020603050405020304" pitchFamily="18" charset="0"/>
                        <a:ea typeface="宋体" panose="02010600030101010101" pitchFamily="2" charset="-122"/>
                      </a:endParaRPr>
                    </a:p>
                  </a:txBody>
                  <a:tcPr marL="15029" marR="15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a:noFill/>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a:noFill/>
                    </a:lnB>
                  </a:tcPr>
                </a:tc>
              </a:tr>
              <a:tr h="141778">
                <a:tc>
                  <a:txBody>
                    <a:bodyPr/>
                    <a:lstStyle/>
                    <a:p>
                      <a:pPr indent="114300" algn="just">
                        <a:lnSpc>
                          <a:spcPts val="1400"/>
                        </a:lnSpc>
                        <a:spcAft>
                          <a:spcPts val="0"/>
                        </a:spcAft>
                      </a:pPr>
                      <a:r>
                        <a:rPr lang="en-US" sz="900" kern="100">
                          <a:effectLst/>
                          <a:latin typeface="宋体" panose="02010600030101010101" pitchFamily="2" charset="-122"/>
                          <a:ea typeface="宋体" panose="02010600030101010101" pitchFamily="2" charset="-122"/>
                        </a:rPr>
                        <a:t>……</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a:effectLst/>
                          <a:latin typeface="宋体" panose="02010600030101010101" pitchFamily="2" charset="-122"/>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15029" marR="150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900" kern="100" dirty="0">
                          <a:effectLst/>
                          <a:latin typeface="宋体" panose="02010600030101010101" pitchFamily="2" charset="-122"/>
                          <a:ea typeface="宋体" panose="02010600030101010101" pitchFamily="2" charset="-122"/>
                        </a:rPr>
                        <a:t> </a:t>
                      </a:r>
                      <a:endParaRPr lang="zh-CN" sz="900" kern="100" dirty="0">
                        <a:effectLst/>
                        <a:latin typeface="Times New Roman" panose="02020603050405020304" pitchFamily="18" charset="0"/>
                        <a:ea typeface="宋体" panose="02010600030101010101" pitchFamily="2" charset="-122"/>
                      </a:endParaRPr>
                    </a:p>
                  </a:txBody>
                  <a:tcPr marL="15029" marR="15029"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pSp>
        <p:nvGrpSpPr>
          <p:cNvPr id="7" name="组合 6"/>
          <p:cNvGrpSpPr/>
          <p:nvPr/>
        </p:nvGrpSpPr>
        <p:grpSpPr>
          <a:xfrm>
            <a:off x="666750" y="305113"/>
            <a:ext cx="10858500" cy="3966756"/>
            <a:chOff x="660401" y="884830"/>
            <a:chExt cx="10858500" cy="6624280"/>
          </a:xfrm>
        </p:grpSpPr>
        <p:grpSp>
          <p:nvGrpSpPr>
            <p:cNvPr id="8" name="组合 7"/>
            <p:cNvGrpSpPr/>
            <p:nvPr/>
          </p:nvGrpSpPr>
          <p:grpSpPr>
            <a:xfrm>
              <a:off x="660401" y="1558859"/>
              <a:ext cx="10858500" cy="5950251"/>
              <a:chOff x="660401" y="556866"/>
              <a:chExt cx="10858500" cy="10177338"/>
            </a:xfrm>
          </p:grpSpPr>
          <p:sp>
            <p:nvSpPr>
              <p:cNvPr id="11" name="矩形 10"/>
              <p:cNvSpPr/>
              <p:nvPr/>
            </p:nvSpPr>
            <p:spPr>
              <a:xfrm>
                <a:off x="660401" y="556866"/>
                <a:ext cx="10858500" cy="9525568"/>
              </a:xfrm>
              <a:prstGeom prst="rect">
                <a:avLst/>
              </a:prstGeom>
              <a:solidFill>
                <a:schemeClr val="accent2">
                  <a:lumMod val="50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dirty="0">
                  <a:latin typeface="+mj-ea"/>
                  <a:ea typeface="+mj-ea"/>
                </a:endParaRPr>
              </a:p>
            </p:txBody>
          </p:sp>
          <p:sp>
            <p:nvSpPr>
              <p:cNvPr id="12" name="矩形 11"/>
              <p:cNvSpPr/>
              <p:nvPr/>
            </p:nvSpPr>
            <p:spPr>
              <a:xfrm>
                <a:off x="727741" y="624571"/>
                <a:ext cx="10722611" cy="10109633"/>
              </a:xfrm>
              <a:prstGeom prst="rect">
                <a:avLst/>
              </a:prstGeom>
            </p:spPr>
            <p:txBody>
              <a:bodyPr wrap="square">
                <a:spAutoFit/>
              </a:bodyPr>
              <a:lstStyle/>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填报范围：</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本表由经教育部审批或备案的具有中外合作办学机构及项目（含内地与港澳台合作办学机构及项目）的高等学校填报。</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（新增填报范围）</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填报说明</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1</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）本表仅填报中外合作办学机构及项目招收的中国公民。</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（新增填报说明）</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2</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）不具有独立法人资格机构名称、合作项目名称以中华人民共和国教育部中外合作办学监管工作信息平台对外公开的名称为准。</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（新增填报说明）</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3</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）未纳入国家统一招生计划是指中外合作办学机构或项目通过自主招生形式，招收的只颁发国（境）外学位的学生。</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（新增填报说明）</a:t>
                </a:r>
                <a:endParaRPr lang="en-US"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4</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）具有独立法人资格的中外合作办学机构中纳入国家统一招生计划的学生已在本校各类分专业学生数填报，本表不重复录入。</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（新增填报说明）</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a:t>
                </a:r>
                <a:r>
                  <a:rPr lang="en-US" altLang="zh-CN" sz="1600" b="1" dirty="0">
                    <a:solidFill>
                      <a:schemeClr val="accent5">
                        <a:lumMod val="20000"/>
                        <a:lumOff val="80000"/>
                      </a:schemeClr>
                    </a:solidFill>
                    <a:latin typeface="黑体" panose="02010609060101010101" pitchFamily="49" charset="-122"/>
                    <a:ea typeface="黑体" panose="02010609060101010101" pitchFamily="49" charset="-122"/>
                  </a:rPr>
                  <a:t>5</a:t>
                </a:r>
                <a:r>
                  <a:rPr lang="zh-CN" altLang="zh-CN" sz="1600" b="1" dirty="0">
                    <a:solidFill>
                      <a:schemeClr val="accent5">
                        <a:lumMod val="20000"/>
                        <a:lumOff val="80000"/>
                      </a:schemeClr>
                    </a:solidFill>
                    <a:latin typeface="黑体" panose="02010609060101010101" pitchFamily="49" charset="-122"/>
                    <a:ea typeface="黑体" panose="02010609060101010101" pitchFamily="49" charset="-122"/>
                  </a:rPr>
                  <a:t>）不具有独立法人资格的中外合作办学机构及项目中纳入国家统一招生计划的学生数据是本校各类分专业学生数调查表中数据的其中数。</a:t>
                </a:r>
                <a:r>
                  <a:rPr lang="zh-CN" altLang="en-US" sz="1600" b="1" dirty="0">
                    <a:solidFill>
                      <a:schemeClr val="accent5">
                        <a:lumMod val="20000"/>
                        <a:lumOff val="80000"/>
                      </a:schemeClr>
                    </a:solidFill>
                    <a:latin typeface="黑体" panose="02010609060101010101" pitchFamily="49" charset="-122"/>
                    <a:ea typeface="黑体" panose="02010609060101010101" pitchFamily="49" charset="-122"/>
                  </a:rPr>
                  <a:t>（新增填报说明）</a:t>
                </a:r>
                <a:endParaRPr lang="zh-CN" altLang="zh-CN" sz="1600" b="1" dirty="0">
                  <a:solidFill>
                    <a:schemeClr val="accent5">
                      <a:lumMod val="20000"/>
                      <a:lumOff val="80000"/>
                    </a:schemeClr>
                  </a:solidFill>
                  <a:latin typeface="黑体" panose="02010609060101010101" pitchFamily="49" charset="-122"/>
                  <a:ea typeface="黑体" panose="02010609060101010101" pitchFamily="49" charset="-122"/>
                </a:endParaRPr>
              </a:p>
              <a:p>
                <a:endParaRPr lang="zh-CN" altLang="en-US" sz="1600" b="1" dirty="0">
                  <a:solidFill>
                    <a:schemeClr val="accent5">
                      <a:lumMod val="20000"/>
                      <a:lumOff val="80000"/>
                    </a:schemeClr>
                  </a:solidFill>
                  <a:latin typeface="黑体" panose="02010609060101010101" pitchFamily="49" charset="-122"/>
                  <a:ea typeface="黑体" panose="02010609060101010101" pitchFamily="49" charset="-122"/>
                </a:endParaRPr>
              </a:p>
            </p:txBody>
          </p:sp>
        </p:grpSp>
        <p:sp>
          <p:nvSpPr>
            <p:cNvPr id="10" name="矩形 9"/>
            <p:cNvSpPr/>
            <p:nvPr/>
          </p:nvSpPr>
          <p:spPr>
            <a:xfrm flipH="1">
              <a:off x="4950463" y="884830"/>
              <a:ext cx="3936591" cy="607735"/>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a:xfrm>
            <a:off x="711835" y="3105360"/>
            <a:ext cx="6436995" cy="82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4000" dirty="0">
                <a:solidFill>
                  <a:srgbClr val="3C558D"/>
                </a:solidFill>
                <a:latin typeface="+mn-lt"/>
                <a:ea typeface="+mn-ea"/>
                <a:cs typeface="+mn-ea"/>
                <a:sym typeface="+mn-lt"/>
              </a:rPr>
              <a:t>感谢大家</a:t>
            </a:r>
            <a:endParaRPr lang="zh-CN" altLang="en-US" sz="4000" dirty="0">
              <a:solidFill>
                <a:srgbClr val="3C558D"/>
              </a:solidFill>
              <a:latin typeface="+mn-lt"/>
              <a:ea typeface="+mn-ea"/>
              <a:cs typeface="+mn-ea"/>
              <a:sym typeface="+mn-lt"/>
            </a:endParaRPr>
          </a:p>
        </p:txBody>
      </p:sp>
      <p:grpSp>
        <p:nvGrpSpPr>
          <p:cNvPr id="15" name="组合 14"/>
          <p:cNvGrpSpPr/>
          <p:nvPr/>
        </p:nvGrpSpPr>
        <p:grpSpPr>
          <a:xfrm>
            <a:off x="8273315" y="2791570"/>
            <a:ext cx="1451810" cy="1451810"/>
            <a:chOff x="5133476" y="1467853"/>
            <a:chExt cx="1451810" cy="1451810"/>
          </a:xfrm>
        </p:grpSpPr>
        <p:sp>
          <p:nvSpPr>
            <p:cNvPr id="16" name="椭圆 15"/>
            <p:cNvSpPr/>
            <p:nvPr userDrawn="1"/>
          </p:nvSpPr>
          <p:spPr>
            <a:xfrm>
              <a:off x="5133476" y="1467853"/>
              <a:ext cx="1451810" cy="1451810"/>
            </a:xfrm>
            <a:prstGeom prst="ellipse">
              <a:avLst/>
            </a:prstGeom>
            <a:solidFill>
              <a:srgbClr val="0E50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7" name="blank-open-book_85527"/>
            <p:cNvSpPr>
              <a:spLocks noChangeAspect="1"/>
            </p:cNvSpPr>
            <p:nvPr userDrawn="1"/>
          </p:nvSpPr>
          <p:spPr bwMode="auto">
            <a:xfrm>
              <a:off x="5378097" y="1887380"/>
              <a:ext cx="962568" cy="612756"/>
            </a:xfrm>
            <a:custGeom>
              <a:avLst/>
              <a:gdLst>
                <a:gd name="T0" fmla="*/ 6249 w 6505"/>
                <a:gd name="T1" fmla="*/ 191 h 4147"/>
                <a:gd name="T2" fmla="*/ 6183 w 6505"/>
                <a:gd name="T3" fmla="*/ 0 h 4147"/>
                <a:gd name="T4" fmla="*/ 3252 w 6505"/>
                <a:gd name="T5" fmla="*/ 474 h 4147"/>
                <a:gd name="T6" fmla="*/ 322 w 6505"/>
                <a:gd name="T7" fmla="*/ 0 h 4147"/>
                <a:gd name="T8" fmla="*/ 256 w 6505"/>
                <a:gd name="T9" fmla="*/ 191 h 4147"/>
                <a:gd name="T10" fmla="*/ 0 w 6505"/>
                <a:gd name="T11" fmla="*/ 257 h 4147"/>
                <a:gd name="T12" fmla="*/ 67 w 6505"/>
                <a:gd name="T13" fmla="*/ 3998 h 4147"/>
                <a:gd name="T14" fmla="*/ 3252 w 6505"/>
                <a:gd name="T15" fmla="*/ 4147 h 4147"/>
                <a:gd name="T16" fmla="*/ 6438 w 6505"/>
                <a:gd name="T17" fmla="*/ 3998 h 4147"/>
                <a:gd name="T18" fmla="*/ 6505 w 6505"/>
                <a:gd name="T19" fmla="*/ 257 h 4147"/>
                <a:gd name="T20" fmla="*/ 389 w 6505"/>
                <a:gd name="T21" fmla="*/ 3191 h 4147"/>
                <a:gd name="T22" fmla="*/ 3151 w 6505"/>
                <a:gd name="T23" fmla="*/ 3632 h 4147"/>
                <a:gd name="T24" fmla="*/ 389 w 6505"/>
                <a:gd name="T25" fmla="*/ 3191 h 4147"/>
                <a:gd name="T26" fmla="*/ 6116 w 6505"/>
                <a:gd name="T27" fmla="*/ 3191 h 4147"/>
                <a:gd name="T28" fmla="*/ 3354 w 6505"/>
                <a:gd name="T29" fmla="*/ 3632 h 4147"/>
                <a:gd name="T30" fmla="*/ 6116 w 6505"/>
                <a:gd name="T31" fmla="*/ 133 h 4147"/>
                <a:gd name="T32" fmla="*/ 4076 w 6505"/>
                <a:gd name="T33" fmla="*/ 3058 h 4147"/>
                <a:gd name="T34" fmla="*/ 3829 w 6505"/>
                <a:gd name="T35" fmla="*/ 150 h 4147"/>
                <a:gd name="T36" fmla="*/ 6116 w 6505"/>
                <a:gd name="T37" fmla="*/ 133 h 4147"/>
                <a:gd name="T38" fmla="*/ 3696 w 6505"/>
                <a:gd name="T39" fmla="*/ 3139 h 4147"/>
                <a:gd name="T40" fmla="*/ 3320 w 6505"/>
                <a:gd name="T41" fmla="*/ 794 h 4147"/>
                <a:gd name="T42" fmla="*/ 3696 w 6505"/>
                <a:gd name="T43" fmla="*/ 197 h 4147"/>
                <a:gd name="T44" fmla="*/ 2526 w 6505"/>
                <a:gd name="T45" fmla="*/ 133 h 4147"/>
                <a:gd name="T46" fmla="*/ 2676 w 6505"/>
                <a:gd name="T47" fmla="*/ 2517 h 4147"/>
                <a:gd name="T48" fmla="*/ 2809 w 6505"/>
                <a:gd name="T49" fmla="*/ 2517 h 4147"/>
                <a:gd name="T50" fmla="*/ 3186 w 6505"/>
                <a:gd name="T51" fmla="*/ 764 h 4147"/>
                <a:gd name="T52" fmla="*/ 3185 w 6505"/>
                <a:gd name="T53" fmla="*/ 3436 h 4147"/>
                <a:gd name="T54" fmla="*/ 2809 w 6505"/>
                <a:gd name="T55" fmla="*/ 2966 h 4147"/>
                <a:gd name="T56" fmla="*/ 2676 w 6505"/>
                <a:gd name="T57" fmla="*/ 2966 h 4147"/>
                <a:gd name="T58" fmla="*/ 2429 w 6505"/>
                <a:gd name="T59" fmla="*/ 3058 h 4147"/>
                <a:gd name="T60" fmla="*/ 389 w 6505"/>
                <a:gd name="T61" fmla="*/ 133 h 4147"/>
                <a:gd name="T62" fmla="*/ 3507 w 6505"/>
                <a:gd name="T63" fmla="*/ 3864 h 4147"/>
                <a:gd name="T64" fmla="*/ 3252 w 6505"/>
                <a:gd name="T65" fmla="*/ 4014 h 4147"/>
                <a:gd name="T66" fmla="*/ 2998 w 6505"/>
                <a:gd name="T67" fmla="*/ 3864 h 4147"/>
                <a:gd name="T68" fmla="*/ 133 w 6505"/>
                <a:gd name="T69" fmla="*/ 324 h 4147"/>
                <a:gd name="T70" fmla="*/ 256 w 6505"/>
                <a:gd name="T71" fmla="*/ 3125 h 4147"/>
                <a:gd name="T72" fmla="*/ 322 w 6505"/>
                <a:gd name="T73" fmla="*/ 3765 h 4147"/>
                <a:gd name="T74" fmla="*/ 3252 w 6505"/>
                <a:gd name="T75" fmla="*/ 3765 h 4147"/>
                <a:gd name="T76" fmla="*/ 3253 w 6505"/>
                <a:gd name="T77" fmla="*/ 3765 h 4147"/>
                <a:gd name="T78" fmla="*/ 3253 w 6505"/>
                <a:gd name="T79" fmla="*/ 3765 h 4147"/>
                <a:gd name="T80" fmla="*/ 6249 w 6505"/>
                <a:gd name="T81" fmla="*/ 3698 h 4147"/>
                <a:gd name="T82" fmla="*/ 6249 w 6505"/>
                <a:gd name="T83" fmla="*/ 324 h 4147"/>
                <a:gd name="T84" fmla="*/ 6372 w 6505"/>
                <a:gd name="T85" fmla="*/ 3864 h 4147"/>
                <a:gd name="T86" fmla="*/ 2489 w 6505"/>
                <a:gd name="T87" fmla="*/ 3470 h 4147"/>
                <a:gd name="T88" fmla="*/ 510 w 6505"/>
                <a:gd name="T89" fmla="*/ 3404 h 4147"/>
                <a:gd name="T90" fmla="*/ 2489 w 6505"/>
                <a:gd name="T91" fmla="*/ 3337 h 4147"/>
                <a:gd name="T92" fmla="*/ 3977 w 6505"/>
                <a:gd name="T93" fmla="*/ 3404 h 4147"/>
                <a:gd name="T94" fmla="*/ 5955 w 6505"/>
                <a:gd name="T95" fmla="*/ 3337 h 4147"/>
                <a:gd name="T96" fmla="*/ 5955 w 6505"/>
                <a:gd name="T97" fmla="*/ 3470 h 4147"/>
                <a:gd name="T98" fmla="*/ 3977 w 6505"/>
                <a:gd name="T99" fmla="*/ 3404 h 4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05" h="4147">
                  <a:moveTo>
                    <a:pt x="6438" y="191"/>
                  </a:moveTo>
                  <a:lnTo>
                    <a:pt x="6249" y="191"/>
                  </a:lnTo>
                  <a:lnTo>
                    <a:pt x="6249" y="66"/>
                  </a:lnTo>
                  <a:cubicBezTo>
                    <a:pt x="6249" y="30"/>
                    <a:pt x="6219" y="0"/>
                    <a:pt x="6183" y="0"/>
                  </a:cubicBezTo>
                  <a:lnTo>
                    <a:pt x="3979" y="0"/>
                  </a:lnTo>
                  <a:cubicBezTo>
                    <a:pt x="3655" y="0"/>
                    <a:pt x="3376" y="195"/>
                    <a:pt x="3252" y="474"/>
                  </a:cubicBezTo>
                  <a:cubicBezTo>
                    <a:pt x="3129" y="195"/>
                    <a:pt x="2850" y="0"/>
                    <a:pt x="2526" y="0"/>
                  </a:cubicBezTo>
                  <a:lnTo>
                    <a:pt x="322" y="0"/>
                  </a:lnTo>
                  <a:cubicBezTo>
                    <a:pt x="285" y="0"/>
                    <a:pt x="256" y="30"/>
                    <a:pt x="256" y="66"/>
                  </a:cubicBezTo>
                  <a:lnTo>
                    <a:pt x="256" y="191"/>
                  </a:lnTo>
                  <a:lnTo>
                    <a:pt x="67" y="191"/>
                  </a:lnTo>
                  <a:cubicBezTo>
                    <a:pt x="30" y="191"/>
                    <a:pt x="0" y="221"/>
                    <a:pt x="0" y="257"/>
                  </a:cubicBezTo>
                  <a:lnTo>
                    <a:pt x="0" y="3931"/>
                  </a:lnTo>
                  <a:cubicBezTo>
                    <a:pt x="0" y="3968"/>
                    <a:pt x="30" y="3998"/>
                    <a:pt x="67" y="3998"/>
                  </a:cubicBezTo>
                  <a:lnTo>
                    <a:pt x="2947" y="3998"/>
                  </a:lnTo>
                  <a:cubicBezTo>
                    <a:pt x="2991" y="4091"/>
                    <a:pt x="3125" y="4147"/>
                    <a:pt x="3252" y="4147"/>
                  </a:cubicBezTo>
                  <a:cubicBezTo>
                    <a:pt x="3400" y="4147"/>
                    <a:pt x="3519" y="4086"/>
                    <a:pt x="3559" y="3998"/>
                  </a:cubicBezTo>
                  <a:lnTo>
                    <a:pt x="6438" y="3998"/>
                  </a:lnTo>
                  <a:cubicBezTo>
                    <a:pt x="6475" y="3998"/>
                    <a:pt x="6505" y="3968"/>
                    <a:pt x="6505" y="3931"/>
                  </a:cubicBezTo>
                  <a:lnTo>
                    <a:pt x="6505" y="257"/>
                  </a:lnTo>
                  <a:cubicBezTo>
                    <a:pt x="6505" y="221"/>
                    <a:pt x="6475" y="191"/>
                    <a:pt x="6438" y="191"/>
                  </a:cubicBezTo>
                  <a:close/>
                  <a:moveTo>
                    <a:pt x="389" y="3191"/>
                  </a:moveTo>
                  <a:lnTo>
                    <a:pt x="2429" y="3191"/>
                  </a:lnTo>
                  <a:cubicBezTo>
                    <a:pt x="2734" y="3191"/>
                    <a:pt x="3013" y="3365"/>
                    <a:pt x="3151" y="3632"/>
                  </a:cubicBezTo>
                  <a:lnTo>
                    <a:pt x="389" y="3632"/>
                  </a:lnTo>
                  <a:lnTo>
                    <a:pt x="389" y="3191"/>
                  </a:lnTo>
                  <a:close/>
                  <a:moveTo>
                    <a:pt x="4076" y="3191"/>
                  </a:moveTo>
                  <a:lnTo>
                    <a:pt x="6116" y="3191"/>
                  </a:lnTo>
                  <a:lnTo>
                    <a:pt x="6116" y="3632"/>
                  </a:lnTo>
                  <a:lnTo>
                    <a:pt x="3354" y="3632"/>
                  </a:lnTo>
                  <a:cubicBezTo>
                    <a:pt x="3492" y="3365"/>
                    <a:pt x="3771" y="3191"/>
                    <a:pt x="4076" y="3191"/>
                  </a:cubicBezTo>
                  <a:close/>
                  <a:moveTo>
                    <a:pt x="6116" y="133"/>
                  </a:moveTo>
                  <a:lnTo>
                    <a:pt x="6116" y="3058"/>
                  </a:lnTo>
                  <a:lnTo>
                    <a:pt x="4076" y="3058"/>
                  </a:lnTo>
                  <a:cubicBezTo>
                    <a:pt x="3991" y="3058"/>
                    <a:pt x="3908" y="3069"/>
                    <a:pt x="3829" y="3091"/>
                  </a:cubicBezTo>
                  <a:lnTo>
                    <a:pt x="3829" y="150"/>
                  </a:lnTo>
                  <a:cubicBezTo>
                    <a:pt x="3877" y="139"/>
                    <a:pt x="3927" y="133"/>
                    <a:pt x="3979" y="133"/>
                  </a:cubicBezTo>
                  <a:lnTo>
                    <a:pt x="6116" y="133"/>
                  </a:lnTo>
                  <a:close/>
                  <a:moveTo>
                    <a:pt x="3696" y="197"/>
                  </a:moveTo>
                  <a:lnTo>
                    <a:pt x="3696" y="3139"/>
                  </a:lnTo>
                  <a:cubicBezTo>
                    <a:pt x="3548" y="3204"/>
                    <a:pt x="3418" y="3306"/>
                    <a:pt x="3320" y="3436"/>
                  </a:cubicBezTo>
                  <a:lnTo>
                    <a:pt x="3320" y="794"/>
                  </a:lnTo>
                  <a:cubicBezTo>
                    <a:pt x="3320" y="784"/>
                    <a:pt x="3319" y="774"/>
                    <a:pt x="3319" y="764"/>
                  </a:cubicBezTo>
                  <a:cubicBezTo>
                    <a:pt x="3330" y="514"/>
                    <a:pt x="3481" y="299"/>
                    <a:pt x="3696" y="197"/>
                  </a:cubicBezTo>
                  <a:close/>
                  <a:moveTo>
                    <a:pt x="389" y="133"/>
                  </a:moveTo>
                  <a:lnTo>
                    <a:pt x="2526" y="133"/>
                  </a:lnTo>
                  <a:cubicBezTo>
                    <a:pt x="2577" y="133"/>
                    <a:pt x="2628" y="139"/>
                    <a:pt x="2676" y="150"/>
                  </a:cubicBezTo>
                  <a:lnTo>
                    <a:pt x="2676" y="2517"/>
                  </a:lnTo>
                  <a:cubicBezTo>
                    <a:pt x="2676" y="2554"/>
                    <a:pt x="2706" y="2584"/>
                    <a:pt x="2743" y="2584"/>
                  </a:cubicBezTo>
                  <a:cubicBezTo>
                    <a:pt x="2780" y="2584"/>
                    <a:pt x="2809" y="2554"/>
                    <a:pt x="2809" y="2517"/>
                  </a:cubicBezTo>
                  <a:lnTo>
                    <a:pt x="2809" y="197"/>
                  </a:lnTo>
                  <a:cubicBezTo>
                    <a:pt x="3024" y="299"/>
                    <a:pt x="3175" y="514"/>
                    <a:pt x="3186" y="764"/>
                  </a:cubicBezTo>
                  <a:cubicBezTo>
                    <a:pt x="3185" y="774"/>
                    <a:pt x="3185" y="784"/>
                    <a:pt x="3185" y="794"/>
                  </a:cubicBezTo>
                  <a:lnTo>
                    <a:pt x="3185" y="3436"/>
                  </a:lnTo>
                  <a:cubicBezTo>
                    <a:pt x="3087" y="3306"/>
                    <a:pt x="2957" y="3204"/>
                    <a:pt x="2809" y="3139"/>
                  </a:cubicBezTo>
                  <a:lnTo>
                    <a:pt x="2809" y="2966"/>
                  </a:lnTo>
                  <a:cubicBezTo>
                    <a:pt x="2809" y="2929"/>
                    <a:pt x="2780" y="2899"/>
                    <a:pt x="2743" y="2899"/>
                  </a:cubicBezTo>
                  <a:cubicBezTo>
                    <a:pt x="2706" y="2899"/>
                    <a:pt x="2676" y="2929"/>
                    <a:pt x="2676" y="2966"/>
                  </a:cubicBezTo>
                  <a:lnTo>
                    <a:pt x="2676" y="3091"/>
                  </a:lnTo>
                  <a:cubicBezTo>
                    <a:pt x="2597" y="3069"/>
                    <a:pt x="2514" y="3058"/>
                    <a:pt x="2429" y="3058"/>
                  </a:cubicBezTo>
                  <a:lnTo>
                    <a:pt x="389" y="3058"/>
                  </a:lnTo>
                  <a:lnTo>
                    <a:pt x="389" y="133"/>
                  </a:lnTo>
                  <a:close/>
                  <a:moveTo>
                    <a:pt x="6372" y="3864"/>
                  </a:moveTo>
                  <a:lnTo>
                    <a:pt x="3507" y="3864"/>
                  </a:lnTo>
                  <a:cubicBezTo>
                    <a:pt x="3470" y="3864"/>
                    <a:pt x="3440" y="3894"/>
                    <a:pt x="3440" y="3931"/>
                  </a:cubicBezTo>
                  <a:cubicBezTo>
                    <a:pt x="3440" y="3965"/>
                    <a:pt x="3367" y="4014"/>
                    <a:pt x="3252" y="4014"/>
                  </a:cubicBezTo>
                  <a:cubicBezTo>
                    <a:pt x="3144" y="4014"/>
                    <a:pt x="3065" y="3959"/>
                    <a:pt x="3065" y="3931"/>
                  </a:cubicBezTo>
                  <a:cubicBezTo>
                    <a:pt x="3065" y="3894"/>
                    <a:pt x="3035" y="3864"/>
                    <a:pt x="2998" y="3864"/>
                  </a:cubicBezTo>
                  <a:lnTo>
                    <a:pt x="133" y="3864"/>
                  </a:lnTo>
                  <a:lnTo>
                    <a:pt x="133" y="324"/>
                  </a:lnTo>
                  <a:lnTo>
                    <a:pt x="256" y="324"/>
                  </a:lnTo>
                  <a:lnTo>
                    <a:pt x="256" y="3125"/>
                  </a:lnTo>
                  <a:lnTo>
                    <a:pt x="256" y="3698"/>
                  </a:lnTo>
                  <a:cubicBezTo>
                    <a:pt x="256" y="3735"/>
                    <a:pt x="285" y="3765"/>
                    <a:pt x="322" y="3765"/>
                  </a:cubicBezTo>
                  <a:lnTo>
                    <a:pt x="3252" y="3765"/>
                  </a:lnTo>
                  <a:lnTo>
                    <a:pt x="3252" y="3765"/>
                  </a:lnTo>
                  <a:lnTo>
                    <a:pt x="3252" y="3765"/>
                  </a:lnTo>
                  <a:lnTo>
                    <a:pt x="3253" y="3765"/>
                  </a:lnTo>
                  <a:lnTo>
                    <a:pt x="3253" y="3765"/>
                  </a:lnTo>
                  <a:lnTo>
                    <a:pt x="3253" y="3765"/>
                  </a:lnTo>
                  <a:lnTo>
                    <a:pt x="6183" y="3765"/>
                  </a:lnTo>
                  <a:cubicBezTo>
                    <a:pt x="6219" y="3765"/>
                    <a:pt x="6249" y="3735"/>
                    <a:pt x="6249" y="3698"/>
                  </a:cubicBezTo>
                  <a:lnTo>
                    <a:pt x="6249" y="3125"/>
                  </a:lnTo>
                  <a:lnTo>
                    <a:pt x="6249" y="324"/>
                  </a:lnTo>
                  <a:lnTo>
                    <a:pt x="6372" y="324"/>
                  </a:lnTo>
                  <a:lnTo>
                    <a:pt x="6372" y="3864"/>
                  </a:lnTo>
                  <a:close/>
                  <a:moveTo>
                    <a:pt x="2555" y="3404"/>
                  </a:moveTo>
                  <a:cubicBezTo>
                    <a:pt x="2555" y="3440"/>
                    <a:pt x="2525" y="3470"/>
                    <a:pt x="2489" y="3470"/>
                  </a:cubicBezTo>
                  <a:lnTo>
                    <a:pt x="577" y="3470"/>
                  </a:lnTo>
                  <a:cubicBezTo>
                    <a:pt x="540" y="3470"/>
                    <a:pt x="510" y="3440"/>
                    <a:pt x="510" y="3404"/>
                  </a:cubicBezTo>
                  <a:cubicBezTo>
                    <a:pt x="510" y="3367"/>
                    <a:pt x="540" y="3337"/>
                    <a:pt x="577" y="3337"/>
                  </a:cubicBezTo>
                  <a:lnTo>
                    <a:pt x="2489" y="3337"/>
                  </a:lnTo>
                  <a:cubicBezTo>
                    <a:pt x="2525" y="3337"/>
                    <a:pt x="2555" y="3367"/>
                    <a:pt x="2555" y="3404"/>
                  </a:cubicBezTo>
                  <a:close/>
                  <a:moveTo>
                    <a:pt x="3977" y="3404"/>
                  </a:moveTo>
                  <a:cubicBezTo>
                    <a:pt x="3977" y="3367"/>
                    <a:pt x="4007" y="3337"/>
                    <a:pt x="4044" y="3337"/>
                  </a:cubicBezTo>
                  <a:lnTo>
                    <a:pt x="5955" y="3337"/>
                  </a:lnTo>
                  <a:cubicBezTo>
                    <a:pt x="5992" y="3337"/>
                    <a:pt x="6022" y="3367"/>
                    <a:pt x="6022" y="3404"/>
                  </a:cubicBezTo>
                  <a:cubicBezTo>
                    <a:pt x="6022" y="3440"/>
                    <a:pt x="5992" y="3470"/>
                    <a:pt x="5955" y="3470"/>
                  </a:cubicBezTo>
                  <a:lnTo>
                    <a:pt x="4044" y="3470"/>
                  </a:lnTo>
                  <a:cubicBezTo>
                    <a:pt x="4007" y="3470"/>
                    <a:pt x="3977" y="3440"/>
                    <a:pt x="3977" y="3404"/>
                  </a:cubicBezTo>
                  <a:close/>
                </a:path>
              </a:pathLst>
            </a:custGeom>
            <a:solidFill>
              <a:srgbClr val="FFFFFF"/>
            </a:solidFill>
            <a:ln>
              <a:noFill/>
            </a:ln>
          </p:spPr>
          <p:txBody>
            <a:bodyPr/>
            <a:lstStyle/>
            <a:p>
              <a:endParaRPr lang="zh-CN" altLang="en-US">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11135" y="287020"/>
            <a:ext cx="4169731"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07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高等教育学校多点办学情况统计</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sp>
        <p:nvSpPr>
          <p:cNvPr id="86" name="TextBox 213"/>
          <p:cNvSpPr txBox="1"/>
          <p:nvPr/>
        </p:nvSpPr>
        <p:spPr>
          <a:xfrm>
            <a:off x="1151565" y="1457824"/>
            <a:ext cx="5596707" cy="3299429"/>
          </a:xfrm>
          <a:prstGeom prst="rect">
            <a:avLst/>
          </a:prstGeom>
          <a:noFill/>
        </p:spPr>
        <p:txBody>
          <a:bodyPr wrap="square" lIns="0" tIns="0" rIns="0" bIns="0" rtlCol="0">
            <a:spAutoFit/>
          </a:bodyPr>
          <a:lstStyle/>
          <a:p>
            <a:pPr marL="285750" lvl="0" indent="-285750">
              <a:lnSpc>
                <a:spcPts val="2800"/>
              </a:lnSpc>
              <a:spcAft>
                <a:spcPts val="1200"/>
              </a:spcAft>
              <a:buClr>
                <a:srgbClr val="C55A11"/>
              </a:buClr>
              <a:buFont typeface="Wingdings" panose="05000000000000000000" pitchFamily="2" charset="2"/>
              <a:buChar char="l"/>
              <a:defRPr/>
            </a:pPr>
            <a:r>
              <a:rPr lang="en-US" altLang="zh-CN" sz="1600" kern="0" dirty="0">
                <a:latin typeface="微软雅黑" panose="020B0503020204020204" charset="-122"/>
                <a:ea typeface="微软雅黑" panose="020B0503020204020204" charset="-122"/>
                <a:sym typeface="+mn-ea"/>
              </a:rPr>
              <a:t>《</a:t>
            </a:r>
            <a:r>
              <a:rPr lang="zh-CN" altLang="en-US" sz="1600" kern="0" dirty="0">
                <a:latin typeface="微软雅黑" panose="020B0503020204020204" charset="-122"/>
                <a:ea typeface="微软雅黑" panose="020B0503020204020204" charset="-122"/>
                <a:sym typeface="+mn-ea"/>
              </a:rPr>
              <a:t>教育部办公厅 国家卫生健康委办公厅关于开展高校附属医院专项治理整顿工作的通知</a:t>
            </a:r>
            <a:r>
              <a:rPr lang="en-US" altLang="zh-CN" sz="1600" kern="0" dirty="0">
                <a:latin typeface="微软雅黑" panose="020B0503020204020204" charset="-122"/>
                <a:ea typeface="微软雅黑" panose="020B0503020204020204" charset="-122"/>
                <a:sym typeface="+mn-ea"/>
              </a:rPr>
              <a:t>》</a:t>
            </a:r>
            <a:r>
              <a:rPr lang="zh-CN" altLang="en-US" sz="1600" kern="0" dirty="0">
                <a:latin typeface="微软雅黑" panose="020B0503020204020204" charset="-122"/>
                <a:ea typeface="微软雅黑" panose="020B0503020204020204" charset="-122"/>
                <a:sym typeface="+mn-ea"/>
              </a:rPr>
              <a:t>（教高厅函</a:t>
            </a:r>
            <a:r>
              <a:rPr lang="en-US" altLang="zh-CN" sz="1600" kern="0" dirty="0">
                <a:latin typeface="微软雅黑" panose="020B0503020204020204" charset="-122"/>
                <a:ea typeface="微软雅黑" panose="020B0503020204020204" charset="-122"/>
                <a:sym typeface="+mn-ea"/>
              </a:rPr>
              <a:t>〔2021〕26</a:t>
            </a:r>
            <a:r>
              <a:rPr lang="zh-CN" altLang="en-US" sz="1600" kern="0" dirty="0">
                <a:latin typeface="微软雅黑" panose="020B0503020204020204" charset="-122"/>
                <a:ea typeface="微软雅黑" panose="020B0503020204020204" charset="-122"/>
                <a:sym typeface="+mn-ea"/>
              </a:rPr>
              <a:t>号）</a:t>
            </a:r>
            <a:endParaRPr lang="en-US" altLang="zh-CN" sz="1600" kern="0" dirty="0">
              <a:latin typeface="微软雅黑" panose="020B0503020204020204" charset="-122"/>
              <a:ea typeface="微软雅黑" panose="020B0503020204020204" charset="-122"/>
              <a:sym typeface="+mn-ea"/>
            </a:endParaRPr>
          </a:p>
          <a:p>
            <a:pPr marL="285750" lvl="0" indent="-285750">
              <a:lnSpc>
                <a:spcPts val="2800"/>
              </a:lnSpc>
              <a:spcAft>
                <a:spcPts val="1200"/>
              </a:spcAft>
              <a:buClr>
                <a:srgbClr val="C55A11"/>
              </a:buClr>
              <a:buFont typeface="Wingdings" panose="05000000000000000000" pitchFamily="2" charset="2"/>
              <a:buChar char="l"/>
              <a:defRPr/>
            </a:pPr>
            <a:r>
              <a:rPr lang="en-US" altLang="zh-CN" sz="1600" kern="0" dirty="0">
                <a:latin typeface="微软雅黑" panose="020B0503020204020204" charset="-122"/>
                <a:ea typeface="微软雅黑" panose="020B0503020204020204" charset="-122"/>
                <a:sym typeface="+mn-ea"/>
              </a:rPr>
              <a:t>《</a:t>
            </a:r>
            <a:r>
              <a:rPr lang="zh-CN" altLang="en-US" sz="1600" kern="0" dirty="0">
                <a:latin typeface="微软雅黑" panose="020B0503020204020204" charset="-122"/>
                <a:ea typeface="微软雅黑" panose="020B0503020204020204" charset="-122"/>
                <a:sym typeface="+mn-ea"/>
              </a:rPr>
              <a:t>教育部办公厅关于进一步规范高等学校异地校区建设管理工作的通知</a:t>
            </a:r>
            <a:r>
              <a:rPr lang="en-US" altLang="zh-CN" sz="1600" kern="0" dirty="0">
                <a:latin typeface="微软雅黑" panose="020B0503020204020204" charset="-122"/>
                <a:ea typeface="微软雅黑" panose="020B0503020204020204" charset="-122"/>
                <a:sym typeface="+mn-ea"/>
              </a:rPr>
              <a:t>》</a:t>
            </a:r>
            <a:r>
              <a:rPr lang="zh-CN" altLang="en-US" sz="1600" kern="0" dirty="0">
                <a:latin typeface="微软雅黑" panose="020B0503020204020204" charset="-122"/>
                <a:ea typeface="微软雅黑" panose="020B0503020204020204" charset="-122"/>
                <a:sym typeface="+mn-ea"/>
              </a:rPr>
              <a:t>（教发厅函</a:t>
            </a:r>
            <a:r>
              <a:rPr lang="en-US" altLang="zh-CN" sz="1600" kern="0" dirty="0">
                <a:latin typeface="微软雅黑" panose="020B0503020204020204" charset="-122"/>
                <a:ea typeface="微软雅黑" panose="020B0503020204020204" charset="-122"/>
                <a:sym typeface="+mn-ea"/>
              </a:rPr>
              <a:t>〔2021〕43</a:t>
            </a:r>
            <a:r>
              <a:rPr lang="zh-CN" altLang="en-US" sz="1600" kern="0" dirty="0">
                <a:latin typeface="微软雅黑" panose="020B0503020204020204" charset="-122"/>
                <a:ea typeface="微软雅黑" panose="020B0503020204020204" charset="-122"/>
                <a:sym typeface="+mn-ea"/>
              </a:rPr>
              <a:t>号）、</a:t>
            </a:r>
            <a:endParaRPr lang="en-US" altLang="zh-CN" sz="1600" kern="0" dirty="0">
              <a:latin typeface="微软雅黑" panose="020B0503020204020204" charset="-122"/>
              <a:ea typeface="微软雅黑" panose="020B0503020204020204" charset="-122"/>
              <a:sym typeface="+mn-ea"/>
            </a:endParaRPr>
          </a:p>
          <a:p>
            <a:pPr marL="285750" lvl="0" indent="-285750">
              <a:lnSpc>
                <a:spcPts val="2800"/>
              </a:lnSpc>
              <a:spcAft>
                <a:spcPts val="1200"/>
              </a:spcAft>
              <a:buClr>
                <a:srgbClr val="C55A11"/>
              </a:buClr>
              <a:buFont typeface="Wingdings" panose="05000000000000000000" pitchFamily="2" charset="2"/>
              <a:buChar char="l"/>
              <a:defRPr/>
            </a:pPr>
            <a:r>
              <a:rPr lang="en-US" altLang="zh-CN" sz="1600" kern="0" dirty="0">
                <a:latin typeface="微软雅黑" panose="020B0503020204020204" charset="-122"/>
                <a:ea typeface="微软雅黑" panose="020B0503020204020204" charset="-122"/>
                <a:sym typeface="+mn-ea"/>
              </a:rPr>
              <a:t>《</a:t>
            </a:r>
            <a:r>
              <a:rPr lang="zh-CN" altLang="en-US" sz="1600" kern="0" dirty="0">
                <a:latin typeface="微软雅黑" panose="020B0503020204020204" charset="-122"/>
                <a:ea typeface="微软雅黑" panose="020B0503020204020204" charset="-122"/>
                <a:sym typeface="+mn-ea"/>
              </a:rPr>
              <a:t>教育部办公厅关于加强高等学校异地科研机构规范管理的通知</a:t>
            </a:r>
            <a:r>
              <a:rPr lang="en-US" altLang="zh-CN" sz="1600" kern="0" dirty="0">
                <a:latin typeface="微软雅黑" panose="020B0503020204020204" charset="-122"/>
                <a:ea typeface="微软雅黑" panose="020B0503020204020204" charset="-122"/>
                <a:sym typeface="+mn-ea"/>
              </a:rPr>
              <a:t>》</a:t>
            </a:r>
            <a:r>
              <a:rPr lang="zh-CN" altLang="en-US" sz="1600" kern="0" dirty="0">
                <a:latin typeface="微软雅黑" panose="020B0503020204020204" charset="-122"/>
                <a:ea typeface="微软雅黑" panose="020B0503020204020204" charset="-122"/>
                <a:sym typeface="+mn-ea"/>
              </a:rPr>
              <a:t>（教科信厅函</a:t>
            </a:r>
            <a:r>
              <a:rPr lang="en-US" altLang="zh-CN" sz="1600" kern="0" dirty="0">
                <a:latin typeface="微软雅黑" panose="020B0503020204020204" charset="-122"/>
                <a:ea typeface="微软雅黑" panose="020B0503020204020204" charset="-122"/>
                <a:sym typeface="+mn-ea"/>
              </a:rPr>
              <a:t>〔2021〕37</a:t>
            </a:r>
            <a:r>
              <a:rPr lang="zh-CN" altLang="en-US" sz="1600" kern="0" dirty="0">
                <a:latin typeface="微软雅黑" panose="020B0503020204020204" charset="-122"/>
                <a:ea typeface="微软雅黑" panose="020B0503020204020204" charset="-122"/>
                <a:sym typeface="+mn-ea"/>
              </a:rPr>
              <a:t>号），</a:t>
            </a:r>
            <a:endParaRPr lang="en-US" altLang="zh-CN" sz="1600" kern="0" dirty="0">
              <a:latin typeface="微软雅黑" panose="020B0503020204020204" charset="-122"/>
              <a:ea typeface="微软雅黑" panose="020B0503020204020204" charset="-122"/>
              <a:sym typeface="+mn-ea"/>
            </a:endParaRPr>
          </a:p>
          <a:p>
            <a:pPr marL="285750" lvl="0" indent="-285750">
              <a:lnSpc>
                <a:spcPts val="2800"/>
              </a:lnSpc>
              <a:spcAft>
                <a:spcPts val="1200"/>
              </a:spcAft>
              <a:buClr>
                <a:srgbClr val="C55A11"/>
              </a:buClr>
              <a:buFont typeface="Wingdings" panose="05000000000000000000" pitchFamily="2" charset="2"/>
              <a:buChar char="l"/>
              <a:defRPr/>
            </a:pPr>
            <a:r>
              <a:rPr lang="en-US" altLang="zh-CN" sz="1600" kern="0" dirty="0">
                <a:latin typeface="微软雅黑" panose="020B0503020204020204" charset="-122"/>
                <a:ea typeface="微软雅黑" panose="020B0503020204020204" charset="-122"/>
                <a:sym typeface="+mn-ea"/>
              </a:rPr>
              <a:t>《</a:t>
            </a:r>
            <a:r>
              <a:rPr lang="zh-CN" altLang="en-US" sz="1600" kern="0" dirty="0">
                <a:latin typeface="微软雅黑" panose="020B0503020204020204" charset="-122"/>
                <a:ea typeface="微软雅黑" panose="020B0503020204020204" charset="-122"/>
                <a:sym typeface="+mn-ea"/>
              </a:rPr>
              <a:t>教育部 国务院学位委员会关于进一步规范高等学校异地研究生培养的意见</a:t>
            </a:r>
            <a:r>
              <a:rPr lang="en-US" altLang="zh-CN" sz="1600" kern="0" dirty="0">
                <a:latin typeface="微软雅黑" panose="020B0503020204020204" charset="-122"/>
                <a:ea typeface="微软雅黑" panose="020B0503020204020204" charset="-122"/>
                <a:sym typeface="+mn-ea"/>
              </a:rPr>
              <a:t>》</a:t>
            </a:r>
            <a:r>
              <a:rPr lang="zh-CN" altLang="en-US" sz="1600" kern="0" dirty="0">
                <a:latin typeface="微软雅黑" panose="020B0503020204020204" charset="-122"/>
                <a:ea typeface="微软雅黑" panose="020B0503020204020204" charset="-122"/>
                <a:sym typeface="+mn-ea"/>
              </a:rPr>
              <a:t>（教研</a:t>
            </a:r>
            <a:r>
              <a:rPr lang="en-US" altLang="zh-CN" sz="1600" kern="0" dirty="0">
                <a:latin typeface="微软雅黑" panose="020B0503020204020204" charset="-122"/>
                <a:ea typeface="微软雅黑" panose="020B0503020204020204" charset="-122"/>
                <a:sym typeface="+mn-ea"/>
              </a:rPr>
              <a:t>〔2021〕5</a:t>
            </a:r>
            <a:r>
              <a:rPr lang="zh-CN" altLang="en-US" sz="1600" kern="0" dirty="0">
                <a:latin typeface="微软雅黑" panose="020B0503020204020204" charset="-122"/>
                <a:ea typeface="微软雅黑" panose="020B0503020204020204" charset="-122"/>
                <a:sym typeface="+mn-ea"/>
              </a:rPr>
              <a:t>号）</a:t>
            </a:r>
            <a:endParaRPr lang="en-US" altLang="zh-CN" sz="1600" kern="0" dirty="0">
              <a:latin typeface="微软雅黑" panose="020B0503020204020204" charset="-122"/>
              <a:ea typeface="微软雅黑" panose="020B0503020204020204" charset="-122"/>
              <a:sym typeface="+mn-ea"/>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44486" y="687130"/>
            <a:ext cx="5194198" cy="2604265"/>
          </a:xfrm>
          <a:prstGeom prst="rect">
            <a:avLst/>
          </a:prstGeom>
        </p:spPr>
        <p:style>
          <a:lnRef idx="2">
            <a:schemeClr val="dk1"/>
          </a:lnRef>
          <a:fillRef idx="1">
            <a:schemeClr val="lt1"/>
          </a:fillRef>
          <a:effectRef idx="0">
            <a:schemeClr val="dk1"/>
          </a:effectRef>
          <a:fontRef idx="minor">
            <a:schemeClr val="dk1"/>
          </a:fontRef>
        </p:style>
      </p:pic>
      <p:pic>
        <p:nvPicPr>
          <p:cNvPr id="12" name="图片 11"/>
          <p:cNvPicPr>
            <a:picLocks noChangeAspect="1"/>
          </p:cNvPicPr>
          <p:nvPr/>
        </p:nvPicPr>
        <p:blipFill>
          <a:blip r:embed="rId2"/>
          <a:stretch>
            <a:fillRect/>
          </a:stretch>
        </p:blipFill>
        <p:spPr>
          <a:xfrm>
            <a:off x="6944486" y="3638141"/>
            <a:ext cx="5194198" cy="3135702"/>
          </a:xfrm>
          <a:prstGeom prst="rect">
            <a:avLst/>
          </a:prstGeom>
        </p:spPr>
        <p:style>
          <a:lnRef idx="2">
            <a:schemeClr val="dk1"/>
          </a:lnRef>
          <a:fillRef idx="1">
            <a:schemeClr val="lt1"/>
          </a:fillRef>
          <a:effectRef idx="0">
            <a:schemeClr val="dk1"/>
          </a:effectRef>
          <a:fontRef idx="minor">
            <a:schemeClr val="dk1"/>
          </a:fontRef>
        </p:style>
      </p:pic>
      <p:sp>
        <p:nvSpPr>
          <p:cNvPr id="17" name="TextBox 24"/>
          <p:cNvSpPr txBox="1"/>
          <p:nvPr/>
        </p:nvSpPr>
        <p:spPr>
          <a:xfrm>
            <a:off x="789178" y="941570"/>
            <a:ext cx="1569660"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一、政策文件</a:t>
            </a:r>
            <a:endParaRPr lang="zh-CN" altLang="en-US" b="1" dirty="0">
              <a:solidFill>
                <a:srgbClr val="304371"/>
              </a:solidFill>
              <a:latin typeface="微软雅黑" panose="020B0503020204020204" charset="-122"/>
              <a:ea typeface="微软雅黑" panose="020B050302020402020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11135" y="287020"/>
            <a:ext cx="4169731" cy="400110"/>
          </a:xfrm>
          <a:prstGeom prst="rect">
            <a:avLst/>
          </a:prstGeom>
        </p:spPr>
        <p:txBody>
          <a:bodyPr wrap="none">
            <a:spAutoFit/>
          </a:bodyPr>
          <a:lstStyle/>
          <a:p>
            <a:pPr algn="ctr"/>
            <a:r>
              <a:rPr lang="en-US" altLang="zh-CN"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07 </a:t>
            </a:r>
            <a:r>
              <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rPr>
              <a:t>高等教育学校多点办学情况统计</a:t>
            </a:r>
            <a:endParaRPr lang="zh-CN" altLang="en-US" sz="2000" b="1" dirty="0">
              <a:solidFill>
                <a:srgbClr val="304371"/>
              </a:solidFill>
              <a:latin typeface="微软雅黑" panose="020B0503020204020204" charset="-122"/>
              <a:ea typeface="微软雅黑" panose="020B0503020204020204" charset="-122"/>
              <a:cs typeface="Arial Unicode MS" panose="020B0604020202020204" charset="-122"/>
              <a:sym typeface="+mn-ea"/>
            </a:endParaRPr>
          </a:p>
        </p:txBody>
      </p:sp>
      <p:cxnSp>
        <p:nvCxnSpPr>
          <p:cNvPr id="82" name="Straight Connector 19"/>
          <p:cNvCxnSpPr/>
          <p:nvPr/>
        </p:nvCxnSpPr>
        <p:spPr>
          <a:xfrm>
            <a:off x="5454412" y="1393509"/>
            <a:ext cx="0" cy="5004000"/>
          </a:xfrm>
          <a:prstGeom prst="line">
            <a:avLst/>
          </a:prstGeom>
          <a:noFill/>
          <a:ln w="6350" cap="flat" cmpd="sng" algn="ctr">
            <a:solidFill>
              <a:srgbClr val="FFFFFF">
                <a:lumMod val="75000"/>
              </a:srgbClr>
            </a:solidFill>
            <a:prstDash val="solid"/>
            <a:miter lim="800000"/>
            <a:tailEnd type="oval"/>
          </a:ln>
          <a:effectLst/>
        </p:spPr>
      </p:cxnSp>
      <p:sp>
        <p:nvSpPr>
          <p:cNvPr id="86" name="TextBox 213"/>
          <p:cNvSpPr txBox="1"/>
          <p:nvPr/>
        </p:nvSpPr>
        <p:spPr>
          <a:xfrm>
            <a:off x="1121523" y="1393509"/>
            <a:ext cx="3758816" cy="3914983"/>
          </a:xfrm>
          <a:prstGeom prst="rect">
            <a:avLst/>
          </a:prstGeom>
          <a:noFill/>
        </p:spPr>
        <p:txBody>
          <a:bodyPr wrap="square" lIns="0" tIns="0" rIns="0" bIns="0" rtlCol="0">
            <a:spAutoFit/>
          </a:bodyPr>
          <a:lstStyle/>
          <a:p>
            <a:pPr marL="285750" lvl="0" indent="-285750">
              <a:lnSpc>
                <a:spcPts val="2800"/>
              </a:lnSpc>
              <a:spcAft>
                <a:spcPts val="1200"/>
              </a:spcAft>
              <a:buClr>
                <a:srgbClr val="C55A11"/>
              </a:buClr>
              <a:buFont typeface="Wingdings" panose="05000000000000000000" pitchFamily="2" charset="2"/>
              <a:buChar char="Ø"/>
              <a:defRPr/>
            </a:pPr>
            <a:r>
              <a:rPr lang="zh-CN" altLang="en-US" sz="1600" kern="0" dirty="0">
                <a:latin typeface="微软雅黑" panose="020B0503020204020204" charset="-122"/>
                <a:ea typeface="微软雅黑" panose="020B0503020204020204" charset="-122"/>
                <a:sym typeface="+mn-ea"/>
              </a:rPr>
              <a:t>开展多点办学情况统计的高校包括：</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大学</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学院</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独立学院</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本科层次职业学校</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高等职业学校</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高等专科学校</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solidFill>
                  <a:srgbClr val="C55A11"/>
                </a:solidFill>
                <a:latin typeface="微软雅黑" panose="020B0503020204020204" charset="-122"/>
                <a:ea typeface="微软雅黑" panose="020B0503020204020204" charset="-122"/>
                <a:sym typeface="+mn-ea"/>
              </a:rPr>
              <a:t>不包含</a:t>
            </a:r>
            <a:r>
              <a:rPr lang="zh-CN" altLang="en-US" sz="1600" kern="0" dirty="0">
                <a:latin typeface="微软雅黑" panose="020B0503020204020204" charset="-122"/>
                <a:ea typeface="微软雅黑" panose="020B0503020204020204" charset="-122"/>
                <a:sym typeface="+mn-ea"/>
              </a:rPr>
              <a:t>成人高校。</a:t>
            </a:r>
            <a:endParaRPr lang="zh-CN" altLang="en-US" sz="1600" kern="0" dirty="0">
              <a:latin typeface="微软雅黑" panose="020B0503020204020204" charset="-122"/>
              <a:ea typeface="微软雅黑" panose="020B0503020204020204" charset="-122"/>
              <a:sym typeface="+mn-ea"/>
            </a:endParaRPr>
          </a:p>
        </p:txBody>
      </p:sp>
      <p:sp>
        <p:nvSpPr>
          <p:cNvPr id="10" name="TextBox 24"/>
          <p:cNvSpPr txBox="1"/>
          <p:nvPr/>
        </p:nvSpPr>
        <p:spPr>
          <a:xfrm>
            <a:off x="789178" y="941570"/>
            <a:ext cx="1569660" cy="369332"/>
          </a:xfrm>
          <a:prstGeom prst="rect">
            <a:avLst/>
          </a:prstGeom>
          <a:noFill/>
        </p:spPr>
        <p:txBody>
          <a:bodyPr wrap="none" rtlCol="0">
            <a:spAutoFit/>
          </a:bodyPr>
          <a:lstStyle/>
          <a:p>
            <a:r>
              <a:rPr lang="zh-CN" altLang="en-US" b="1" dirty="0">
                <a:solidFill>
                  <a:srgbClr val="304371"/>
                </a:solidFill>
                <a:latin typeface="微软雅黑" panose="020B0503020204020204" charset="-122"/>
                <a:ea typeface="微软雅黑" panose="020B0503020204020204" charset="-122"/>
                <a:sym typeface="+mn-ea"/>
              </a:rPr>
              <a:t>二、统计范围</a:t>
            </a:r>
            <a:endParaRPr lang="zh-CN" altLang="en-US" b="1" dirty="0">
              <a:solidFill>
                <a:srgbClr val="304371"/>
              </a:solidFill>
              <a:latin typeface="微软雅黑" panose="020B0503020204020204" charset="-122"/>
              <a:ea typeface="微软雅黑" panose="020B0503020204020204" charset="-122"/>
              <a:sym typeface="+mn-ea"/>
            </a:endParaRPr>
          </a:p>
        </p:txBody>
      </p:sp>
      <p:sp>
        <p:nvSpPr>
          <p:cNvPr id="11" name="TextBox 213"/>
          <p:cNvSpPr txBox="1"/>
          <p:nvPr/>
        </p:nvSpPr>
        <p:spPr>
          <a:xfrm>
            <a:off x="6251947" y="1393509"/>
            <a:ext cx="5656514" cy="4427943"/>
          </a:xfrm>
          <a:prstGeom prst="rect">
            <a:avLst/>
          </a:prstGeom>
          <a:noFill/>
        </p:spPr>
        <p:txBody>
          <a:bodyPr wrap="square" lIns="0" tIns="0" rIns="0" bIns="0" rtlCol="0">
            <a:spAutoFit/>
          </a:bodyPr>
          <a:lstStyle/>
          <a:p>
            <a:pPr marL="285750" lvl="0" indent="-285750">
              <a:lnSpc>
                <a:spcPts val="2800"/>
              </a:lnSpc>
              <a:spcAft>
                <a:spcPts val="1200"/>
              </a:spcAft>
              <a:buClr>
                <a:srgbClr val="C55A11"/>
              </a:buClr>
              <a:buFont typeface="Wingdings" panose="05000000000000000000" pitchFamily="2" charset="2"/>
              <a:buChar char="Ø"/>
              <a:defRPr/>
            </a:pPr>
            <a:r>
              <a:rPr lang="zh-CN" altLang="en-US" sz="1600" kern="0" dirty="0">
                <a:latin typeface="微软雅黑" panose="020B0503020204020204" charset="-122"/>
                <a:ea typeface="微软雅黑" panose="020B0503020204020204" charset="-122"/>
                <a:sym typeface="+mn-ea"/>
              </a:rPr>
              <a:t>统计范围包括上述高校在中华人民共和国境内设立的：</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主校区</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分校区</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研究生培养机构</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科研机构</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附属医院</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高等学历继续教育校外教学点</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专门实习用地</a:t>
            </a:r>
            <a:endParaRPr lang="en-US" altLang="zh-CN" sz="1600" kern="0" dirty="0">
              <a:latin typeface="微软雅黑" panose="020B0503020204020204" charset="-122"/>
              <a:ea typeface="微软雅黑" panose="020B0503020204020204" charset="-122"/>
              <a:sym typeface="+mn-ea"/>
            </a:endParaRPr>
          </a:p>
          <a:p>
            <a:pPr marL="742950" lvl="1" indent="-285750">
              <a:lnSpc>
                <a:spcPts val="2800"/>
              </a:lnSpc>
              <a:spcAft>
                <a:spcPts val="1200"/>
              </a:spcAft>
              <a:buClr>
                <a:srgbClr val="C55A11"/>
              </a:buClr>
              <a:buFont typeface="Wingdings" panose="05000000000000000000" pitchFamily="2" charset="2"/>
              <a:buChar char="l"/>
              <a:defRPr/>
            </a:pPr>
            <a:r>
              <a:rPr lang="zh-CN" altLang="en-US" sz="1600" kern="0" dirty="0">
                <a:latin typeface="微软雅黑" panose="020B0503020204020204" charset="-122"/>
                <a:ea typeface="微软雅黑" panose="020B0503020204020204" charset="-122"/>
                <a:sym typeface="+mn-ea"/>
              </a:rPr>
              <a:t>其他校外用房</a:t>
            </a:r>
            <a:r>
              <a:rPr lang="zh-CN" altLang="en-US" sz="1600" kern="0" dirty="0">
                <a:solidFill>
                  <a:srgbClr val="C55A11"/>
                </a:solidFill>
                <a:latin typeface="微软雅黑" panose="020B0503020204020204" charset="-122"/>
                <a:ea typeface="微软雅黑" panose="020B0503020204020204" charset="-122"/>
                <a:sym typeface="+mn-ea"/>
              </a:rPr>
              <a:t>等</a:t>
            </a:r>
            <a:r>
              <a:rPr lang="zh-CN" altLang="en-US" sz="1600" kern="0" dirty="0">
                <a:solidFill>
                  <a:schemeClr val="tx1">
                    <a:lumMod val="65000"/>
                    <a:lumOff val="35000"/>
                  </a:schemeClr>
                </a:solidFill>
                <a:latin typeface="微软雅黑" panose="020B0503020204020204" charset="-122"/>
                <a:ea typeface="微软雅黑" panose="020B0503020204020204" charset="-122"/>
                <a:sym typeface="+mn-ea"/>
              </a:rPr>
              <a:t>。</a:t>
            </a:r>
            <a:endParaRPr lang="en-US" altLang="zh-CN" sz="1600" kern="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ISLIDE.TEMPLATE" val="https://www.islide.cc;"/>
</p:tagLst>
</file>

<file path=ppt/tags/tag10.xml><?xml version="1.0" encoding="utf-8"?>
<p:tagLst xmlns:p="http://schemas.openxmlformats.org/presentationml/2006/main">
  <p:tag name="KSO_WM_UNIT_TABLE_BEAUTIFY" val="smartTable{6a9750b0-b843-4c5a-b44c-ad8b0cbc01e0}"/>
</p:tagLst>
</file>

<file path=ppt/tags/tag11.xml><?xml version="1.0" encoding="utf-8"?>
<p:tagLst xmlns:p="http://schemas.openxmlformats.org/presentationml/2006/main">
  <p:tag name="KSO_WM_UNIT_TABLE_BEAUTIFY" val="smartTable{7c7de697-4788-4b08-86f1-9299a5852699}"/>
</p:tagLst>
</file>

<file path=ppt/tags/tag12.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 name="ISLIDE.GUIDESSETTING" val="{&quot;Id&quot;:&quot;fc14f4dc-47e1-49b3-87fb-7b20cbb44177&quot;,&quot;Name&quot;:null,&quot;Kind&quot;:&quot;Custom&quot;,&quot;OldGuidesSetting&quot;:{&quot;HeaderHeight&quot;:0.0,&quot;FooterHeight&quot;:0.0,&quot;SideMargin&quot;:0.0,&quot;TopMargin&quot;:0.0,&quot;BottomMargin&quot;:0.0,&quot;IntervalMargin&quot;:0.0}}"/>
  <p:tag name="COMMONDATA" val="eyJoZGlkIjoiNzAzNmZiZjgyNDczN2U0MDI0MzZmYWM5MzZlOTM3YzMifQ=="/>
</p:tagLst>
</file>

<file path=ppt/tags/tag2.xml><?xml version="1.0" encoding="utf-8"?>
<p:tagLst xmlns:p="http://schemas.openxmlformats.org/presentationml/2006/main">
  <p:tag name="KSO_WM_UNIT_TABLE_BEAUTIFY" val="smartTable{292b0e04-8bac-4ed1-9fe8-367cb95d2f96}"/>
</p:tagLst>
</file>

<file path=ppt/tags/tag3.xml><?xml version="1.0" encoding="utf-8"?>
<p:tagLst xmlns:p="http://schemas.openxmlformats.org/presentationml/2006/main">
  <p:tag name="ISLIDE.TEMPLATE" val="https://www.islide.cc;"/>
</p:tagLst>
</file>

<file path=ppt/tags/tag4.xml><?xml version="1.0" encoding="utf-8"?>
<p:tagLst xmlns:p="http://schemas.openxmlformats.org/presentationml/2006/main">
  <p:tag name="ISLIDE.DIAGRAM" val="#577179;"/>
</p:tagLst>
</file>

<file path=ppt/tags/tag5.xml><?xml version="1.0" encoding="utf-8"?>
<p:tagLst xmlns:p="http://schemas.openxmlformats.org/presentationml/2006/main">
  <p:tag name="ISLIDE.TEMPLATE" val="https://www.islide.cc;"/>
</p:tagLst>
</file>

<file path=ppt/tags/tag6.xml><?xml version="1.0" encoding="utf-8"?>
<p:tagLst xmlns:p="http://schemas.openxmlformats.org/presentationml/2006/main">
  <p:tag name="ISLIDE.TEMPLATE" val="https://www.islide.cc;"/>
</p:tagLst>
</file>

<file path=ppt/tags/tag7.xml><?xml version="1.0" encoding="utf-8"?>
<p:tagLst xmlns:p="http://schemas.openxmlformats.org/presentationml/2006/main">
  <p:tag name="ISLIDE.TEMPLATE" val="https://www.islide.cc;"/>
</p:tagLst>
</file>

<file path=ppt/tags/tag8.xml><?xml version="1.0" encoding="utf-8"?>
<p:tagLst xmlns:p="http://schemas.openxmlformats.org/presentationml/2006/main">
  <p:tag name="ISLIDE.TEMPLATE" val="https://www.islide.cc;"/>
</p:tagLst>
</file>

<file path=ppt/tags/tag9.xml><?xml version="1.0" encoding="utf-8"?>
<p:tagLst xmlns:p="http://schemas.openxmlformats.org/presentationml/2006/main">
  <p:tag name="ISLIDE.TEMPLATE" val="https://www.islide.cc;"/>
</p:tagLst>
</file>

<file path=ppt/theme/theme1.xml><?xml version="1.0" encoding="utf-8"?>
<a:theme xmlns:a="http://schemas.openxmlformats.org/drawingml/2006/main" name="主题1">
  <a:themeElements>
    <a:clrScheme name="Office">
      <a:dk1>
        <a:srgbClr val="000000"/>
      </a:dk1>
      <a:lt1>
        <a:srgbClr val="FFFFFF"/>
      </a:lt1>
      <a:dk2>
        <a:srgbClr val="44546A"/>
      </a:dk2>
      <a:lt2>
        <a:srgbClr val="E7E6E6"/>
      </a:lt2>
      <a:accent1>
        <a:srgbClr val="C72722"/>
      </a:accent1>
      <a:accent2>
        <a:srgbClr val="FF0000"/>
      </a:accent2>
      <a:accent3>
        <a:srgbClr val="DE9489"/>
      </a:accent3>
      <a:accent4>
        <a:srgbClr val="661816"/>
      </a:accent4>
      <a:accent5>
        <a:srgbClr val="965028"/>
      </a:accent5>
      <a:accent6>
        <a:srgbClr val="FEE0D3"/>
      </a:accent6>
      <a:hlink>
        <a:srgbClr val="0563C1"/>
      </a:hlink>
      <a:folHlink>
        <a:srgbClr val="954F72"/>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C72722"/>
    </a:accent1>
    <a:accent2>
      <a:srgbClr val="FF0000"/>
    </a:accent2>
    <a:accent3>
      <a:srgbClr val="DE9489"/>
    </a:accent3>
    <a:accent4>
      <a:srgbClr val="661816"/>
    </a:accent4>
    <a:accent5>
      <a:srgbClr val="965028"/>
    </a:accent5>
    <a:accent6>
      <a:srgbClr val="FEE0D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32612</Words>
  <Application>WPS 演示</Application>
  <PresentationFormat>宽屏</PresentationFormat>
  <Paragraphs>17674</Paragraphs>
  <Slides>75</Slides>
  <Notes>139</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75</vt:i4>
      </vt:variant>
    </vt:vector>
  </HeadingPairs>
  <TitlesOfParts>
    <vt:vector size="89" baseType="lpstr">
      <vt:lpstr>Arial</vt:lpstr>
      <vt:lpstr>宋体</vt:lpstr>
      <vt:lpstr>Wingdings</vt:lpstr>
      <vt:lpstr>楷体</vt:lpstr>
      <vt:lpstr>Arial</vt:lpstr>
      <vt:lpstr>微软雅黑</vt:lpstr>
      <vt:lpstr>Arial Unicode MS</vt:lpstr>
      <vt:lpstr>Calibri</vt:lpstr>
      <vt:lpstr>Impact</vt:lpstr>
      <vt:lpstr>方正中雅宋_GBK</vt:lpstr>
      <vt:lpstr>Times New Roman</vt:lpstr>
      <vt:lpstr>黑体</vt:lpstr>
      <vt:lpstr>主题1</vt:lpstr>
      <vt:lpstr>Visio.Drawing.15</vt:lpstr>
      <vt:lpstr>教育事业综合统计 调查制度修订情况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逐表解读       《2022年教育事业综合统计调查制度》</vt:lpstr>
      <vt:lpstr>《教育事业综合统计调查制度》表号划分规则说明</vt:lpstr>
      <vt:lpstr>PowerPoint 演示文稿</vt:lpstr>
      <vt:lpstr>PowerPoint 演示文稿</vt:lpstr>
      <vt:lpstr>总说明</vt:lpstr>
      <vt:lpstr>总说明</vt:lpstr>
      <vt:lpstr>总说明</vt:lpstr>
      <vt:lpstr>总说明</vt:lpstr>
      <vt:lpstr>总说明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黄志华</cp:lastModifiedBy>
  <cp:revision>1264</cp:revision>
  <cp:lastPrinted>2021-05-08T01:36:00Z</cp:lastPrinted>
  <dcterms:created xsi:type="dcterms:W3CDTF">2015-05-05T08:02:00Z</dcterms:created>
  <dcterms:modified xsi:type="dcterms:W3CDTF">2022-09-13T02:07:44Z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72E6D76548E24DC599F252A5B780FF5F</vt:lpwstr>
  </property>
</Properties>
</file>